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77" r:id="rId3"/>
    <p:sldId id="282" r:id="rId4"/>
    <p:sldId id="275" r:id="rId5"/>
    <p:sldId id="28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9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864FB-DA0B-BB4F-95B5-0597575297C0}" type="datetimeFigureOut">
              <a:rPr lang="en-US" smtClean="0"/>
              <a:t>4/27/19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0DAF0-0F92-5145-A538-2C5E33AA0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51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0DAF0-0F92-5145-A538-2C5E33AA02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04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0DAF0-0F92-5145-A538-2C5E33AA02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61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0DAF0-0F92-5145-A538-2C5E33AA02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04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0DAF0-0F92-5145-A538-2C5E33AA02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04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0DAF0-0F92-5145-A538-2C5E33AA02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04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E005-C225-814B-8E6B-BB4AEEC10F3E}" type="datetimeFigureOut">
              <a:rPr lang="en-US" smtClean="0"/>
              <a:t>4/27/19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AAC-8493-2E42-AAF3-152D4E1A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0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E005-C225-814B-8E6B-BB4AEEC10F3E}" type="datetimeFigureOut">
              <a:rPr lang="en-US" smtClean="0"/>
              <a:t>4/27/19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AAC-8493-2E42-AAF3-152D4E1A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6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E005-C225-814B-8E6B-BB4AEEC10F3E}" type="datetimeFigureOut">
              <a:rPr lang="en-US" smtClean="0"/>
              <a:t>4/27/19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AAC-8493-2E42-AAF3-152D4E1A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E005-C225-814B-8E6B-BB4AEEC10F3E}" type="datetimeFigureOut">
              <a:rPr lang="en-US" smtClean="0"/>
              <a:t>4/27/19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AAC-8493-2E42-AAF3-152D4E1A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E005-C225-814B-8E6B-BB4AEEC10F3E}" type="datetimeFigureOut">
              <a:rPr lang="en-US" smtClean="0"/>
              <a:t>4/27/19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AAC-8493-2E42-AAF3-152D4E1A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3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E005-C225-814B-8E6B-BB4AEEC10F3E}" type="datetimeFigureOut">
              <a:rPr lang="en-US" smtClean="0"/>
              <a:t>4/27/19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AAC-8493-2E42-AAF3-152D4E1A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13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E005-C225-814B-8E6B-BB4AEEC10F3E}" type="datetimeFigureOut">
              <a:rPr lang="en-US" smtClean="0"/>
              <a:t>4/27/19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AAC-8493-2E42-AAF3-152D4E1A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E005-C225-814B-8E6B-BB4AEEC10F3E}" type="datetimeFigureOut">
              <a:rPr lang="en-US" smtClean="0"/>
              <a:t>4/27/19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AAC-8493-2E42-AAF3-152D4E1A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3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E005-C225-814B-8E6B-BB4AEEC10F3E}" type="datetimeFigureOut">
              <a:rPr lang="en-US" smtClean="0"/>
              <a:t>4/27/19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AAC-8493-2E42-AAF3-152D4E1A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8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E005-C225-814B-8E6B-BB4AEEC10F3E}" type="datetimeFigureOut">
              <a:rPr lang="en-US" smtClean="0"/>
              <a:t>4/27/19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AAC-8493-2E42-AAF3-152D4E1A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6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E005-C225-814B-8E6B-BB4AEEC10F3E}" type="datetimeFigureOut">
              <a:rPr lang="en-US" smtClean="0"/>
              <a:t>4/27/19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AAC-8493-2E42-AAF3-152D4E1A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9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BE005-C225-814B-8E6B-BB4AEEC10F3E}" type="datetimeFigureOut">
              <a:rPr lang="en-US" smtClean="0"/>
              <a:t>4/27/19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0EAAC-8493-2E42-AAF3-152D4E1A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3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jneely@usc.edu" TargetMode="External"/><Relationship Id="rId4" Type="http://schemas.openxmlformats.org/officeDocument/2006/relationships/hyperlink" Target="mailto:ronney@usc.edu" TargetMode="External"/><Relationship Id="rId5" Type="http://schemas.openxmlformats.org/officeDocument/2006/relationships/hyperlink" Target="mailto:shahram@usc.edu" TargetMode="External"/><Relationship Id="rId6" Type="http://schemas.openxmlformats.org/officeDocument/2006/relationships/hyperlink" Target="mailto:jesse.yen@usc.edu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-bcf.usc.edu/~mjneely/teaching-resource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3706" y="395111"/>
            <a:ext cx="5198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EFC Instruction Committee</a:t>
            </a:r>
          </a:p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[</a:t>
            </a:r>
            <a:r>
              <a:rPr lang="en-US" sz="3600" dirty="0" smtClean="0">
                <a:solidFill>
                  <a:srgbClr val="0000FF"/>
                </a:solidFill>
              </a:rPr>
              <a:t>April 27</a:t>
            </a:r>
            <a:r>
              <a:rPr lang="en-US" sz="3600" dirty="0" smtClean="0">
                <a:solidFill>
                  <a:srgbClr val="0000FF"/>
                </a:solidFill>
              </a:rPr>
              <a:t>, </a:t>
            </a:r>
            <a:r>
              <a:rPr lang="en-US" sz="3600" dirty="0" smtClean="0">
                <a:solidFill>
                  <a:srgbClr val="0000FF"/>
                </a:solidFill>
              </a:rPr>
              <a:t>2019]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1445" y="1509892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Members: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Mike Neely (EES)                           </a:t>
            </a:r>
            <a:r>
              <a:rPr lang="en-US" sz="2800" dirty="0" smtClean="0">
                <a:hlinkClick r:id="rId3"/>
              </a:rPr>
              <a:t>mjneely@usc.edu</a:t>
            </a: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Paul </a:t>
            </a:r>
            <a:r>
              <a:rPr lang="en-US" sz="2800" dirty="0" err="1" smtClean="0"/>
              <a:t>Ronney</a:t>
            </a:r>
            <a:r>
              <a:rPr lang="en-US" sz="2800" dirty="0" smtClean="0"/>
              <a:t> (AME)                        </a:t>
            </a:r>
            <a:r>
              <a:rPr lang="en-US" sz="2800" dirty="0" smtClean="0">
                <a:hlinkClick r:id="rId4"/>
              </a:rPr>
              <a:t>ronney@usc.edu</a:t>
            </a: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err="1" smtClean="0"/>
              <a:t>Shahram</a:t>
            </a:r>
            <a:r>
              <a:rPr lang="en-US" sz="2800" dirty="0" smtClean="0"/>
              <a:t> </a:t>
            </a:r>
            <a:r>
              <a:rPr lang="en-US" sz="2800" dirty="0" err="1" smtClean="0"/>
              <a:t>Ghandeharizadeh</a:t>
            </a:r>
            <a:r>
              <a:rPr lang="en-US" sz="2800" dirty="0"/>
              <a:t> </a:t>
            </a:r>
            <a:r>
              <a:rPr lang="en-US" sz="2800" dirty="0" smtClean="0"/>
              <a:t>(CSCI)    </a:t>
            </a:r>
          </a:p>
          <a:p>
            <a:r>
              <a:rPr lang="en-US" sz="2800" dirty="0" smtClean="0"/>
              <a:t>                                                             </a:t>
            </a:r>
            <a:r>
              <a:rPr lang="en-US" sz="2800" dirty="0" smtClean="0">
                <a:hlinkClick r:id="rId5"/>
              </a:rPr>
              <a:t>shahram@usc.edu</a:t>
            </a:r>
            <a:endParaRPr lang="en-US" sz="2800" dirty="0" smtClean="0"/>
          </a:p>
          <a:p>
            <a:endParaRPr lang="en-US" sz="2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Jesse Yen (BME)                          </a:t>
            </a:r>
            <a:r>
              <a:rPr lang="en-US" sz="2800" dirty="0" smtClean="0">
                <a:hlinkClick r:id="rId6"/>
              </a:rPr>
              <a:t>jesse.yen@usc.edu</a:t>
            </a:r>
            <a:r>
              <a:rPr lang="en-US" sz="2800" dirty="0" smtClean="0"/>
              <a:t>         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6100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3889" y="1143006"/>
            <a:ext cx="819855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3</a:t>
            </a:r>
            <a:r>
              <a:rPr lang="en-US" sz="3200" dirty="0" smtClean="0">
                <a:sym typeface="Wingdings"/>
              </a:rPr>
              <a:t></a:t>
            </a:r>
            <a:r>
              <a:rPr lang="en-US" sz="3200" dirty="0" smtClean="0"/>
              <a:t>4 </a:t>
            </a:r>
            <a:r>
              <a:rPr lang="en-US" sz="3200" dirty="0"/>
              <a:t>unit upgrades reveal curriculum overlaps, deviation from course goals, need for </a:t>
            </a:r>
            <a:r>
              <a:rPr lang="en-US" sz="3200" dirty="0" smtClean="0"/>
              <a:t>(</a:t>
            </a:r>
            <a:r>
              <a:rPr lang="en-US" sz="3200" b="1" i="1" dirty="0">
                <a:solidFill>
                  <a:srgbClr val="FF0000"/>
                </a:solidFill>
              </a:rPr>
              <a:t>distributed</a:t>
            </a:r>
            <a:r>
              <a:rPr lang="en-US" sz="3200" dirty="0"/>
              <a:t> or </a:t>
            </a:r>
            <a:r>
              <a:rPr lang="en-US" sz="3200" b="1" i="1" dirty="0">
                <a:solidFill>
                  <a:srgbClr val="FF0000"/>
                </a:solidFill>
              </a:rPr>
              <a:t>centralized</a:t>
            </a:r>
            <a:r>
              <a:rPr lang="en-US" sz="3200" dirty="0"/>
              <a:t>) oversight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endParaRPr lang="en-US" sz="3200" dirty="0"/>
          </a:p>
          <a:p>
            <a:pPr marL="342900" indent="-342900">
              <a:buFont typeface="Arial"/>
              <a:buChar char="•"/>
            </a:pPr>
            <a:r>
              <a:rPr lang="en-US" sz="3200" dirty="0"/>
              <a:t>Some faculty have not </a:t>
            </a:r>
            <a:r>
              <a:rPr lang="en-US" sz="3200" dirty="0" smtClean="0"/>
              <a:t>taken </a:t>
            </a:r>
            <a:r>
              <a:rPr lang="en-US" sz="3200" dirty="0"/>
              <a:t>a class for 20-30 years.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4966" y="395111"/>
            <a:ext cx="3815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Some Observations</a:t>
            </a:r>
            <a:endParaRPr lang="en-US" sz="2800" dirty="0" smtClean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639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8001" y="395111"/>
            <a:ext cx="7129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Teaching Resources at Following Link</a:t>
            </a:r>
            <a:endParaRPr lang="en-US" sz="3600" dirty="0" smtClean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750" y="1508125"/>
            <a:ext cx="825097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hlinkClick r:id="rId3"/>
              </a:rPr>
              <a:t>http://www-bcf.usc.edu/~mjneely/teaching-resources</a:t>
            </a:r>
            <a:r>
              <a:rPr lang="en-US" sz="2800" dirty="0" smtClean="0">
                <a:hlinkClick r:id="rId3"/>
              </a:rPr>
              <a:t>/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Or: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Go to  “Michael Neely homepage”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click “teaching resources” link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9750" y="4168785"/>
            <a:ext cx="86042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8000"/>
                </a:solidFill>
              </a:rPr>
              <a:t>Definition of Teaching Excellence for USC Viterbi School</a:t>
            </a:r>
            <a:endParaRPr lang="en-US" sz="2400" dirty="0">
              <a:solidFill>
                <a:srgbClr val="008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8000"/>
                </a:solidFill>
              </a:rPr>
              <a:t>Instructions and guidelines for peer observation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    (voluntary and non-evaluative)</a:t>
            </a:r>
            <a:endParaRPr lang="en-US" sz="2400" dirty="0">
              <a:solidFill>
                <a:srgbClr val="008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8000"/>
                </a:solidFill>
              </a:rPr>
              <a:t>Scholarly papers on teaching</a:t>
            </a:r>
            <a:endParaRPr lang="en-US" sz="2400" dirty="0">
              <a:solidFill>
                <a:srgbClr val="008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8000"/>
                </a:solidFill>
              </a:rPr>
              <a:t>Teaching Evaluation proposal 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2750" y="4168785"/>
            <a:ext cx="7905750" cy="22447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42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6853" y="395111"/>
            <a:ext cx="3832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Papers on Teaching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2523" y="1106772"/>
            <a:ext cx="8001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pPr marL="514350" indent="-514350">
              <a:buAutoNum type="arabicParenR"/>
            </a:pP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660066"/>
                </a:solidFill>
              </a:rPr>
              <a:t>Mathematical </a:t>
            </a:r>
            <a:r>
              <a:rPr lang="en-US" sz="2800" dirty="0" err="1" smtClean="0">
                <a:solidFill>
                  <a:srgbClr val="660066"/>
                </a:solidFill>
              </a:rPr>
              <a:t>Microagressions</a:t>
            </a:r>
            <a:r>
              <a:rPr lang="en-US" sz="2800" dirty="0" smtClean="0"/>
              <a:t>,” MAA FOCUS Oct/Nov 2015, Francis Su.</a:t>
            </a:r>
          </a:p>
          <a:p>
            <a:pPr marL="514350" indent="-514350">
              <a:buAutoNum type="arabicParenR"/>
            </a:pPr>
            <a:endParaRPr lang="en-US" sz="2800" dirty="0"/>
          </a:p>
          <a:p>
            <a:r>
              <a:rPr lang="en-US" sz="2800" dirty="0" smtClean="0"/>
              <a:t>2) “</a:t>
            </a:r>
            <a:r>
              <a:rPr lang="en-US" sz="2800" dirty="0" smtClean="0">
                <a:solidFill>
                  <a:srgbClr val="660066"/>
                </a:solidFill>
              </a:rPr>
              <a:t>Gender Bias in Student Evaluations</a:t>
            </a:r>
            <a:r>
              <a:rPr lang="en-US" sz="2800" dirty="0" smtClean="0"/>
              <a:t>,” Inside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Higher Ed, Kaitlin </a:t>
            </a:r>
            <a:r>
              <a:rPr lang="en-US" sz="2800" dirty="0" err="1" smtClean="0"/>
              <a:t>Mulhere</a:t>
            </a:r>
            <a:r>
              <a:rPr lang="en-US" sz="2800" dirty="0" smtClean="0"/>
              <a:t>, 2014.</a:t>
            </a:r>
          </a:p>
          <a:p>
            <a:endParaRPr lang="en-US" sz="2800" dirty="0"/>
          </a:p>
          <a:p>
            <a:r>
              <a:rPr lang="en-US" sz="2800" dirty="0" smtClean="0"/>
              <a:t>3) “</a:t>
            </a:r>
            <a:r>
              <a:rPr lang="en-US" sz="2800" dirty="0" smtClean="0">
                <a:solidFill>
                  <a:srgbClr val="660066"/>
                </a:solidFill>
              </a:rPr>
              <a:t>Engineering an Educational Transformation Based</a:t>
            </a:r>
          </a:p>
          <a:p>
            <a:r>
              <a:rPr lang="en-US" sz="2800" dirty="0" smtClean="0">
                <a:solidFill>
                  <a:srgbClr val="660066"/>
                </a:solidFill>
              </a:rPr>
              <a:t>      on Analogies with Chemical Reaction Processes</a:t>
            </a:r>
            <a:r>
              <a:rPr lang="en-US" sz="2800" dirty="0" smtClean="0"/>
              <a:t>,”  </a:t>
            </a:r>
          </a:p>
          <a:p>
            <a:r>
              <a:rPr lang="en-US" sz="2800" dirty="0" smtClean="0"/>
              <a:t>     </a:t>
            </a:r>
            <a:r>
              <a:rPr lang="en-US" sz="2800" dirty="0" err="1" smtClean="0"/>
              <a:t>Yortsos</a:t>
            </a:r>
            <a:r>
              <a:rPr lang="en-US" sz="2800" dirty="0" smtClean="0"/>
              <a:t> et. al. 2017. </a:t>
            </a:r>
          </a:p>
        </p:txBody>
      </p:sp>
      <p:sp>
        <p:nvSpPr>
          <p:cNvPr id="2" name="Rectangle 1"/>
          <p:cNvSpPr/>
          <p:nvPr/>
        </p:nvSpPr>
        <p:spPr>
          <a:xfrm>
            <a:off x="2961561" y="5757038"/>
            <a:ext cx="43424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Please </a:t>
            </a:r>
            <a:r>
              <a:rPr lang="en-US" sz="2800" dirty="0">
                <a:solidFill>
                  <a:srgbClr val="FF0000"/>
                </a:solidFill>
              </a:rPr>
              <a:t>send </a:t>
            </a:r>
            <a:r>
              <a:rPr lang="en-US" sz="2800" dirty="0" smtClean="0">
                <a:solidFill>
                  <a:srgbClr val="FF0000"/>
                </a:solidFill>
              </a:rPr>
              <a:t>more </a:t>
            </a:r>
            <a:r>
              <a:rPr lang="en-US" sz="2800" dirty="0">
                <a:solidFill>
                  <a:srgbClr val="FF0000"/>
                </a:solidFill>
              </a:rPr>
              <a:t>examples</a:t>
            </a:r>
            <a:r>
              <a:rPr lang="en-US" sz="2800" dirty="0" smtClean="0">
                <a:solidFill>
                  <a:srgbClr val="FF0000"/>
                </a:solidFill>
              </a:rPr>
              <a:t>!  </a:t>
            </a:r>
          </a:p>
        </p:txBody>
      </p:sp>
    </p:spTree>
    <p:extLst>
      <p:ext uri="{BB962C8B-B14F-4D97-AF65-F5344CB8AC3E}">
        <p14:creationId xmlns:p14="http://schemas.microsoft.com/office/powerpoint/2010/main" val="2201621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2850" y="395111"/>
            <a:ext cx="6980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A motivating joke from the Su paper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5932" y="1388962"/>
            <a:ext cx="811115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660066"/>
                </a:solidFill>
              </a:rPr>
              <a:t>Professor: </a:t>
            </a:r>
            <a:r>
              <a:rPr lang="en-US" sz="3200" dirty="0">
                <a:solidFill>
                  <a:srgbClr val="660066"/>
                </a:solidFill>
              </a:rPr>
              <a:t>“We’ll skip the proof </a:t>
            </a:r>
            <a:r>
              <a:rPr lang="en-US" sz="3200" dirty="0" smtClean="0">
                <a:solidFill>
                  <a:srgbClr val="660066"/>
                </a:solidFill>
              </a:rPr>
              <a:t>of the </a:t>
            </a:r>
            <a:r>
              <a:rPr lang="en-US" sz="3200" dirty="0">
                <a:solidFill>
                  <a:srgbClr val="660066"/>
                </a:solidFill>
              </a:rPr>
              <a:t>lemma, because it’s </a:t>
            </a:r>
            <a:r>
              <a:rPr lang="en-US" sz="3200" dirty="0" smtClean="0">
                <a:solidFill>
                  <a:srgbClr val="660066"/>
                </a:solidFill>
              </a:rPr>
              <a:t>obvious. We’ll </a:t>
            </a:r>
            <a:r>
              <a:rPr lang="en-US" sz="3200" dirty="0">
                <a:solidFill>
                  <a:srgbClr val="660066"/>
                </a:solidFill>
              </a:rPr>
              <a:t>now use the lemma to </a:t>
            </a:r>
            <a:r>
              <a:rPr lang="en-US" sz="3200" dirty="0" smtClean="0">
                <a:solidFill>
                  <a:srgbClr val="660066"/>
                </a:solidFill>
              </a:rPr>
              <a:t>prove the </a:t>
            </a:r>
            <a:r>
              <a:rPr lang="en-US" sz="3200" dirty="0">
                <a:solidFill>
                  <a:srgbClr val="660066"/>
                </a:solidFill>
              </a:rPr>
              <a:t>theorem . . .</a:t>
            </a:r>
            <a:r>
              <a:rPr lang="en-US" sz="3200" dirty="0" smtClean="0">
                <a:solidFill>
                  <a:srgbClr val="660066"/>
                </a:solidFill>
              </a:rPr>
              <a:t>”</a:t>
            </a:r>
          </a:p>
          <a:p>
            <a:endParaRPr lang="en-US" sz="1400" dirty="0"/>
          </a:p>
          <a:p>
            <a:r>
              <a:rPr lang="en-US" sz="3200" b="1" dirty="0">
                <a:solidFill>
                  <a:srgbClr val="008000"/>
                </a:solidFill>
              </a:rPr>
              <a:t>Student:</a:t>
            </a:r>
            <a:r>
              <a:rPr lang="en-US" sz="3200" dirty="0">
                <a:solidFill>
                  <a:srgbClr val="008000"/>
                </a:solidFill>
              </a:rPr>
              <a:t> “I’m sorry, I don’t </a:t>
            </a:r>
            <a:r>
              <a:rPr lang="en-US" sz="3200" dirty="0" smtClean="0">
                <a:solidFill>
                  <a:srgbClr val="008000"/>
                </a:solidFill>
              </a:rPr>
              <a:t>think the </a:t>
            </a:r>
            <a:r>
              <a:rPr lang="en-US" sz="3200" dirty="0">
                <a:solidFill>
                  <a:srgbClr val="008000"/>
                </a:solidFill>
              </a:rPr>
              <a:t>proof of the lemma is obvious.</a:t>
            </a:r>
            <a:r>
              <a:rPr lang="en-US" sz="3200" dirty="0" smtClean="0">
                <a:solidFill>
                  <a:srgbClr val="008000"/>
                </a:solidFill>
              </a:rPr>
              <a:t>”</a:t>
            </a:r>
          </a:p>
          <a:p>
            <a:endParaRPr lang="en-US" sz="1400" dirty="0"/>
          </a:p>
          <a:p>
            <a:r>
              <a:rPr lang="en-US" sz="3200" b="1" dirty="0">
                <a:solidFill>
                  <a:srgbClr val="660066"/>
                </a:solidFill>
              </a:rPr>
              <a:t>Professor:</a:t>
            </a:r>
            <a:r>
              <a:rPr lang="en-US" sz="3200" dirty="0">
                <a:solidFill>
                  <a:srgbClr val="660066"/>
                </a:solidFill>
              </a:rPr>
              <a:t> (stops to think about </a:t>
            </a:r>
            <a:r>
              <a:rPr lang="en-US" sz="3200" dirty="0" smtClean="0">
                <a:solidFill>
                  <a:srgbClr val="660066"/>
                </a:solidFill>
              </a:rPr>
              <a:t>it and</a:t>
            </a:r>
            <a:r>
              <a:rPr lang="en-US" sz="3200" dirty="0">
                <a:solidFill>
                  <a:srgbClr val="660066"/>
                </a:solidFill>
              </a:rPr>
              <a:t>, after a long pause, </a:t>
            </a:r>
            <a:r>
              <a:rPr lang="en-US" sz="3200" dirty="0" smtClean="0">
                <a:solidFill>
                  <a:srgbClr val="660066"/>
                </a:solidFill>
              </a:rPr>
              <a:t>collects herself</a:t>
            </a:r>
            <a:r>
              <a:rPr lang="en-US" sz="3200" dirty="0">
                <a:solidFill>
                  <a:srgbClr val="660066"/>
                </a:solidFill>
              </a:rPr>
              <a:t>)“I was right! The </a:t>
            </a:r>
            <a:r>
              <a:rPr lang="en-US" sz="3200" dirty="0" smtClean="0">
                <a:solidFill>
                  <a:srgbClr val="660066"/>
                </a:solidFill>
              </a:rPr>
              <a:t>proof of </a:t>
            </a:r>
            <a:r>
              <a:rPr lang="en-US" sz="3200" dirty="0">
                <a:solidFill>
                  <a:srgbClr val="660066"/>
                </a:solidFill>
              </a:rPr>
              <a:t>the lemma is obvious. </a:t>
            </a:r>
            <a:r>
              <a:rPr lang="en-US" sz="3200" dirty="0" smtClean="0">
                <a:solidFill>
                  <a:srgbClr val="660066"/>
                </a:solidFill>
              </a:rPr>
              <a:t>We’ll now </a:t>
            </a:r>
            <a:r>
              <a:rPr lang="en-US" sz="3200" dirty="0">
                <a:solidFill>
                  <a:srgbClr val="660066"/>
                </a:solidFill>
              </a:rPr>
              <a:t>use the lemma to prove </a:t>
            </a:r>
            <a:r>
              <a:rPr lang="en-US" sz="3200" dirty="0" smtClean="0">
                <a:solidFill>
                  <a:srgbClr val="660066"/>
                </a:solidFill>
              </a:rPr>
              <a:t>the theorem </a:t>
            </a:r>
            <a:r>
              <a:rPr lang="en-US" sz="3200" dirty="0">
                <a:solidFill>
                  <a:srgbClr val="660066"/>
                </a:solidFill>
              </a:rPr>
              <a:t>. . .”</a:t>
            </a:r>
          </a:p>
        </p:txBody>
      </p:sp>
    </p:spTree>
    <p:extLst>
      <p:ext uri="{BB962C8B-B14F-4D97-AF65-F5344CB8AC3E}">
        <p14:creationId xmlns:p14="http://schemas.microsoft.com/office/powerpoint/2010/main" val="1648858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317</Words>
  <Application>Microsoft Macintosh PowerPoint</Application>
  <PresentationFormat>On-screen Show (4:3)</PresentationFormat>
  <Paragraphs>49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anon anon</dc:creator>
  <cp:lastModifiedBy>anon anon</cp:lastModifiedBy>
  <cp:revision>107</cp:revision>
  <dcterms:created xsi:type="dcterms:W3CDTF">2018-10-22T18:28:24Z</dcterms:created>
  <dcterms:modified xsi:type="dcterms:W3CDTF">2019-04-28T00:13:11Z</dcterms:modified>
</cp:coreProperties>
</file>