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25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91" r:id="rId31"/>
    <p:sldId id="292" r:id="rId32"/>
    <p:sldId id="293" r:id="rId33"/>
    <p:sldId id="294" r:id="rId34"/>
    <p:sldId id="295" r:id="rId35"/>
    <p:sldId id="296" r:id="rId36"/>
    <p:sldId id="324" r:id="rId37"/>
    <p:sldId id="297" r:id="rId38"/>
    <p:sldId id="298" r:id="rId39"/>
    <p:sldId id="299" r:id="rId40"/>
    <p:sldId id="300" r:id="rId41"/>
    <p:sldId id="329" r:id="rId42"/>
    <p:sldId id="331" r:id="rId43"/>
    <p:sldId id="326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-20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4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2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5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9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9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9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0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5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0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1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9D96D-56DB-2D42-8442-89B9A27B54F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5229B-5999-0F4F-834B-4C0C80807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3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Stochastic Network Optimization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(tutorial)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/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>M. J. Neely</a:t>
            </a:r>
            <a:br>
              <a:rPr lang="en-US" sz="3100" dirty="0" smtClean="0">
                <a:solidFill>
                  <a:srgbClr val="0000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>University of Southern California</a:t>
            </a:r>
            <a:endParaRPr lang="en-US" sz="31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See detailed derivations for these results in:</a:t>
            </a: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M. J. Neely, </a:t>
            </a:r>
            <a:r>
              <a:rPr lang="en-US" sz="2000" i="1" dirty="0" smtClean="0">
                <a:solidFill>
                  <a:schemeClr val="tx1"/>
                </a:solidFill>
              </a:rPr>
              <a:t>Stochastic Network Optimization with Application to Communication and </a:t>
            </a:r>
            <a:r>
              <a:rPr lang="en-US" sz="2000" i="1" dirty="0" err="1" smtClean="0">
                <a:solidFill>
                  <a:schemeClr val="tx1"/>
                </a:solidFill>
              </a:rPr>
              <a:t>Queueing</a:t>
            </a:r>
            <a:r>
              <a:rPr lang="en-US" sz="2000" i="1" dirty="0" smtClean="0">
                <a:solidFill>
                  <a:schemeClr val="tx1"/>
                </a:solidFill>
              </a:rPr>
              <a:t> Systems</a:t>
            </a:r>
            <a:r>
              <a:rPr lang="en-US" sz="2000" dirty="0" smtClean="0">
                <a:solidFill>
                  <a:schemeClr val="tx1"/>
                </a:solidFill>
              </a:rPr>
              <a:t>, Morgan &amp; Claypool 2010.</a:t>
            </a: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http://www-</a:t>
            </a:r>
            <a:r>
              <a:rPr lang="en-US" sz="2000" dirty="0" err="1" smtClean="0">
                <a:solidFill>
                  <a:schemeClr val="tx1"/>
                </a:solidFill>
              </a:rPr>
              <a:t>bcf.usc.edu</a:t>
            </a:r>
            <a:r>
              <a:rPr lang="en-US" sz="2000" dirty="0" smtClean="0">
                <a:solidFill>
                  <a:schemeClr val="tx1"/>
                </a:solidFill>
              </a:rPr>
              <a:t>/~</a:t>
            </a:r>
            <a:r>
              <a:rPr lang="en-US" sz="2000" dirty="0" err="1" smtClean="0">
                <a:solidFill>
                  <a:schemeClr val="tx1"/>
                </a:solidFill>
              </a:rPr>
              <a:t>mjneely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863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A </a:t>
            </a:r>
            <a:r>
              <a:rPr lang="el-GR" dirty="0" smtClean="0">
                <a:ln>
                  <a:solidFill>
                    <a:schemeClr val="tx1"/>
                  </a:solidFill>
                </a:ln>
              </a:rPr>
              <a:t>3-</a:t>
            </a:r>
            <a:r>
              <a:rPr lang="en-US" dirty="0" smtClean="0">
                <a:ln>
                  <a:solidFill>
                    <a:schemeClr val="tx1"/>
                  </a:solidFill>
                </a:ln>
              </a:rPr>
              <a:t>Queue, 2-Server System: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3469" y="1524001"/>
            <a:ext cx="1126930" cy="838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r>
              <a:rPr lang="en-US" sz="3200" dirty="0" smtClean="0">
                <a:solidFill>
                  <a:schemeClr val="tx1"/>
                </a:solidFill>
              </a:rPr>
              <a:t>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232619" y="2002757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914400" y="2002757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" y="1666029"/>
            <a:ext cx="5261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2073469" y="2438400"/>
            <a:ext cx="1126930" cy="838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</a:t>
            </a:r>
            <a:r>
              <a:rPr lang="en-US" sz="3200" baseline="-25000" dirty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232619" y="2917156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914400" y="2917156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1000" y="2580428"/>
            <a:ext cx="5261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30" name="Rectangle 29"/>
          <p:cNvSpPr/>
          <p:nvPr/>
        </p:nvSpPr>
        <p:spPr>
          <a:xfrm>
            <a:off x="2073469" y="3352800"/>
            <a:ext cx="1126930" cy="838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</a:t>
            </a:r>
            <a:r>
              <a:rPr lang="en-US" sz="3200" baseline="-25000" dirty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232619" y="3831556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914400" y="3831556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33400" y="5358824"/>
            <a:ext cx="82020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(b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(t), b</a:t>
            </a:r>
            <a:r>
              <a:rPr lang="en-US" sz="3200" baseline="-25000" dirty="0"/>
              <a:t>2</a:t>
            </a:r>
            <a:r>
              <a:rPr lang="en-US" sz="3200" dirty="0" smtClean="0"/>
              <a:t>(t), b</a:t>
            </a:r>
            <a:r>
              <a:rPr lang="en-US" sz="3200" baseline="-25000" dirty="0"/>
              <a:t>3</a:t>
            </a:r>
            <a:r>
              <a:rPr lang="en-US" sz="3200" dirty="0" smtClean="0"/>
              <a:t>(t))  in  {(1, 1, 0), (1, 0, 1), (0, 1, 1)}</a:t>
            </a:r>
            <a:endParaRPr 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381000" y="3494828"/>
            <a:ext cx="5261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5366219" y="21903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366219" y="31047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4800" y="4648200"/>
            <a:ext cx="835434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FF"/>
                </a:solidFill>
              </a:rPr>
              <a:t>A server can serve 1 packet/slot.  Every slot, choose: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6248400"/>
            <a:ext cx="7713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to schedule the servers to make all queues rate stable?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4419600" y="2002757"/>
            <a:ext cx="946619" cy="1875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419600" y="2250805"/>
            <a:ext cx="946619" cy="66635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419600" y="2936604"/>
            <a:ext cx="946619" cy="16814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419600" y="3165204"/>
            <a:ext cx="946619" cy="6663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180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Exercise (apply what we just learned):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19953" y="1374776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356186" y="1689387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483785" y="1689387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52964" y="1371600"/>
            <a:ext cx="424929" cy="384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3419953" y="1975667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356186" y="2290278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483785" y="2290278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52964" y="1972490"/>
            <a:ext cx="424929" cy="384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30" name="Rectangle 29"/>
          <p:cNvSpPr/>
          <p:nvPr/>
        </p:nvSpPr>
        <p:spPr>
          <a:xfrm>
            <a:off x="3419953" y="2576558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356186" y="2891169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483785" y="2891169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52964" y="2573382"/>
            <a:ext cx="424929" cy="384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6079471" y="1812664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079471" y="2413555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28800" y="1219200"/>
            <a:ext cx="5334000" cy="21336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3429000"/>
            <a:ext cx="8075009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Design a stabilizing server allocation algorithm for:</a:t>
            </a:r>
          </a:p>
          <a:p>
            <a:pPr marL="514350" indent="-514350">
              <a:buAutoNum type="alphaLcParenBoth"/>
            </a:pPr>
            <a:r>
              <a:rPr lang="en-US" sz="3000" dirty="0" smtClean="0"/>
              <a:t>(</a:t>
            </a:r>
            <a:r>
              <a:rPr lang="el-GR" sz="2800" dirty="0" smtClean="0"/>
              <a:t>λ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30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/>
              <a:t>2</a:t>
            </a:r>
            <a:r>
              <a:rPr lang="en-US" sz="28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/>
              <a:t>3</a:t>
            </a:r>
            <a:r>
              <a:rPr lang="en-US" sz="2800" dirty="0" smtClean="0"/>
              <a:t>) = (1, </a:t>
            </a:r>
            <a:r>
              <a:rPr lang="en-US" sz="2800" dirty="0"/>
              <a:t>1</a:t>
            </a:r>
            <a:r>
              <a:rPr lang="en-US" sz="2800" dirty="0" smtClean="0"/>
              <a:t>/</a:t>
            </a:r>
            <a:r>
              <a:rPr lang="en-US" sz="2800" dirty="0"/>
              <a:t>2</a:t>
            </a:r>
            <a:r>
              <a:rPr lang="en-US" sz="2800" dirty="0" smtClean="0"/>
              <a:t>, </a:t>
            </a:r>
            <a:r>
              <a:rPr lang="en-US" sz="2800" dirty="0"/>
              <a:t>1</a:t>
            </a:r>
            <a:r>
              <a:rPr lang="en-US" sz="2800" dirty="0" smtClean="0"/>
              <a:t>/2).</a:t>
            </a:r>
            <a:endParaRPr lang="en-US" sz="2800" dirty="0"/>
          </a:p>
          <a:p>
            <a:pPr marL="514350" indent="-514350">
              <a:buFontTx/>
              <a:buAutoNum type="alphaLcParenBoth"/>
            </a:pPr>
            <a:r>
              <a:rPr lang="en-US" sz="3000" dirty="0" smtClean="0"/>
              <a:t>(</a:t>
            </a:r>
            <a:r>
              <a:rPr lang="el-GR" sz="2800" dirty="0" smtClean="0"/>
              <a:t>λ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30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 = (2/3, 2/3, 2/3).</a:t>
            </a:r>
          </a:p>
          <a:p>
            <a:pPr marL="514350" indent="-514350">
              <a:buFontTx/>
              <a:buAutoNum type="alphaLcParenBoth"/>
            </a:pPr>
            <a:r>
              <a:rPr lang="en-US" sz="3000" dirty="0" smtClean="0"/>
              <a:t>(</a:t>
            </a:r>
            <a:r>
              <a:rPr lang="el-GR" sz="2800" dirty="0" smtClean="0"/>
              <a:t>λ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30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 = (1/2, 3/4, </a:t>
            </a:r>
            <a:r>
              <a:rPr lang="en-US" sz="2800" dirty="0"/>
              <a:t>3</a:t>
            </a:r>
            <a:r>
              <a:rPr lang="en-US" sz="2800" dirty="0" smtClean="0"/>
              <a:t>/</a:t>
            </a:r>
            <a:r>
              <a:rPr lang="en-US" sz="2800" dirty="0"/>
              <a:t>4</a:t>
            </a:r>
            <a:r>
              <a:rPr lang="en-US" sz="2800" dirty="0" smtClean="0"/>
              <a:t>).</a:t>
            </a:r>
          </a:p>
          <a:p>
            <a:pPr marL="514350" indent="-514350">
              <a:buFontTx/>
              <a:buAutoNum type="alphaLcParenBoth"/>
            </a:pPr>
            <a:r>
              <a:rPr lang="en-US" sz="3000" dirty="0" smtClean="0"/>
              <a:t>(</a:t>
            </a:r>
            <a:r>
              <a:rPr lang="el-GR" sz="2800" dirty="0" smtClean="0"/>
              <a:t>λ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30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 = (0.4, 0.7, 0.8).</a:t>
            </a:r>
          </a:p>
          <a:p>
            <a:pPr marL="514350" indent="-514350">
              <a:buFontTx/>
              <a:buAutoNum type="alphaLcParenBoth"/>
            </a:pPr>
            <a:r>
              <a:rPr lang="en-US" sz="3000" dirty="0" smtClean="0"/>
              <a:t>(</a:t>
            </a:r>
            <a:r>
              <a:rPr lang="el-GR" sz="2800" dirty="0" smtClean="0"/>
              <a:t>λ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30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 = (0.46, 0.82, 0.70).</a:t>
            </a:r>
          </a:p>
          <a:p>
            <a:endParaRPr lang="en-US" sz="28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28600" y="6248400"/>
            <a:ext cx="8440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many can you do in 5 minutes? (a) and (b) are easy.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592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LP Approach to part (e):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3553" y="1146176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679786" y="1460787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07385" y="1460787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6564" y="1143000"/>
            <a:ext cx="424929" cy="384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1743553" y="1747067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679786" y="2061678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807385" y="2061678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76564" y="1743890"/>
            <a:ext cx="424929" cy="384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30" name="Rectangle 29"/>
          <p:cNvSpPr/>
          <p:nvPr/>
        </p:nvSpPr>
        <p:spPr>
          <a:xfrm>
            <a:off x="1743553" y="2347958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3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679786" y="2662569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807385" y="2662569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6564" y="2344782"/>
            <a:ext cx="424929" cy="384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4403071" y="1584064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403071" y="2184955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2400" y="990600"/>
            <a:ext cx="5334000" cy="21336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3200400"/>
            <a:ext cx="7200483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Want to support (</a:t>
            </a:r>
            <a:r>
              <a:rPr lang="el-GR" sz="2800" dirty="0" smtClean="0"/>
              <a:t>λ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30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</a:t>
            </a:r>
            <a:r>
              <a:rPr lang="el-GR" sz="2800" dirty="0" smtClean="0"/>
              <a:t>λ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 = (0.46, 0.82, 0.70).</a:t>
            </a:r>
          </a:p>
          <a:p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(1)           (1)            (0)       (0.46)</a:t>
            </a:r>
          </a:p>
          <a:p>
            <a:r>
              <a:rPr lang="en-US" sz="2800" dirty="0" smtClean="0"/>
              <a:t>    p1 (1)   + p2 (0)   + p3 (1)  ≥  (0.82)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(0)            (1)            (1)      (0.70)</a:t>
            </a:r>
          </a:p>
          <a:p>
            <a:endParaRPr lang="en-US" sz="1200" dirty="0"/>
          </a:p>
          <a:p>
            <a:r>
              <a:rPr lang="en-US" sz="2800" dirty="0" smtClean="0"/>
              <a:t>                  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p</a:t>
            </a:r>
            <a:r>
              <a:rPr lang="en-US" sz="2800" baseline="-25000" dirty="0"/>
              <a:t>2</a:t>
            </a:r>
            <a:r>
              <a:rPr lang="en-US" sz="2800" dirty="0" smtClean="0"/>
              <a:t> + p</a:t>
            </a:r>
            <a:r>
              <a:rPr lang="en-US" sz="2800" baseline="-25000" dirty="0"/>
              <a:t>3</a:t>
            </a:r>
            <a:r>
              <a:rPr lang="en-US" sz="2800" dirty="0" smtClean="0"/>
              <a:t> = 1</a:t>
            </a:r>
          </a:p>
          <a:p>
            <a:endParaRPr lang="en-US" sz="800" dirty="0" smtClean="0"/>
          </a:p>
          <a:p>
            <a:r>
              <a:rPr lang="en-US" sz="2800" dirty="0" smtClean="0"/>
              <a:t>                  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≥0, p</a:t>
            </a:r>
            <a:r>
              <a:rPr lang="en-US" sz="2800" baseline="-25000" dirty="0"/>
              <a:t>2</a:t>
            </a:r>
            <a:r>
              <a:rPr lang="en-US" sz="2800" dirty="0" smtClean="0"/>
              <a:t>≥0, p</a:t>
            </a:r>
            <a:r>
              <a:rPr lang="en-US" sz="2800" baseline="-25000" dirty="0"/>
              <a:t>3</a:t>
            </a:r>
            <a:r>
              <a:rPr lang="en-US" sz="2800" dirty="0" smtClean="0"/>
              <a:t>≥0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1155918"/>
            <a:ext cx="342911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Choose </a:t>
            </a:r>
            <a:r>
              <a:rPr lang="en-US" sz="2800" dirty="0" err="1" smtClean="0"/>
              <a:t>i.i.d</a:t>
            </a:r>
            <a:r>
              <a:rPr lang="en-US" sz="2800" dirty="0" smtClean="0"/>
              <a:t>. with </a:t>
            </a:r>
            <a:r>
              <a:rPr lang="en-US" sz="2800" dirty="0" err="1" smtClean="0"/>
              <a:t>dist</a:t>
            </a:r>
            <a:r>
              <a:rPr lang="en-US" sz="2800" dirty="0" smtClean="0"/>
              <a:t>: </a:t>
            </a:r>
          </a:p>
          <a:p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</a:t>
            </a:r>
            <a:r>
              <a:rPr lang="en-US" sz="2800" dirty="0" err="1" smtClean="0"/>
              <a:t>Pr</a:t>
            </a:r>
            <a:r>
              <a:rPr lang="en-US" sz="2800" dirty="0" smtClean="0"/>
              <a:t>[choose (1,1,0)]</a:t>
            </a:r>
          </a:p>
          <a:p>
            <a:r>
              <a:rPr lang="en-US" sz="2800" dirty="0" smtClean="0"/>
              <a:t>p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</a:t>
            </a:r>
            <a:r>
              <a:rPr lang="en-US" sz="2800" dirty="0" err="1" smtClean="0"/>
              <a:t>Pr</a:t>
            </a:r>
            <a:r>
              <a:rPr lang="en-US" sz="2800" dirty="0" smtClean="0"/>
              <a:t>[choose (1,0,1)]</a:t>
            </a:r>
          </a:p>
          <a:p>
            <a:r>
              <a:rPr lang="en-US" sz="2800" dirty="0" smtClean="0"/>
              <a:t>p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= </a:t>
            </a:r>
            <a:r>
              <a:rPr lang="en-US" sz="2800" dirty="0" err="1" smtClean="0"/>
              <a:t>Pr</a:t>
            </a:r>
            <a:r>
              <a:rPr lang="en-US" sz="2800" dirty="0" smtClean="0"/>
              <a:t>[choose (0,1,1)]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3886200"/>
            <a:ext cx="5486400" cy="276129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00800" y="4419600"/>
            <a:ext cx="25762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Linear Program</a:t>
            </a:r>
            <a:endParaRPr lang="en-US" sz="3000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5943600" y="4800600"/>
            <a:ext cx="457200" cy="1729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170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610719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General Problem 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</a:rPr>
              <a:t>(</a:t>
            </a:r>
            <a:r>
              <a:rPr lang="en-US" sz="36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no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</a:rPr>
              <a:t> channel state variation)</a:t>
            </a:r>
            <a:endParaRPr lang="en-US" sz="3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91353" y="1146176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127586" y="1460787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255185" y="1460787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4364" y="1143000"/>
            <a:ext cx="424929" cy="384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1828800" y="1981200"/>
            <a:ext cx="5309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 smtClean="0"/>
              <a:t>K</a:t>
            </a:r>
            <a:endParaRPr lang="en-US" sz="3200" dirty="0"/>
          </a:p>
        </p:txBody>
      </p:sp>
      <p:sp>
        <p:nvSpPr>
          <p:cNvPr id="30" name="Rectangle 29"/>
          <p:cNvSpPr/>
          <p:nvPr/>
        </p:nvSpPr>
        <p:spPr>
          <a:xfrm>
            <a:off x="3191353" y="2043158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K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127586" y="2357769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255185" y="2357769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600200" y="990600"/>
            <a:ext cx="5334000" cy="1905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5" idx="2"/>
            <a:endCxn id="30" idx="0"/>
          </p:cNvCxnSpPr>
          <p:nvPr/>
        </p:nvCxnSpPr>
        <p:spPr>
          <a:xfrm>
            <a:off x="3646458" y="1696993"/>
            <a:ext cx="0" cy="34616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029200" y="1066800"/>
            <a:ext cx="9252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5029200" y="2006024"/>
            <a:ext cx="92872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b</a:t>
            </a:r>
            <a:r>
              <a:rPr lang="en-US" sz="3200" baseline="-25000" dirty="0" err="1"/>
              <a:t>K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2895600"/>
            <a:ext cx="7122463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Choose </a:t>
            </a:r>
            <a:r>
              <a:rPr lang="en-US" sz="3000" b="1" i="1" dirty="0" smtClean="0"/>
              <a:t>b</a:t>
            </a:r>
            <a:r>
              <a:rPr lang="en-US" sz="3000" dirty="0" smtClean="0"/>
              <a:t>(t)= (b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(t), …, </a:t>
            </a:r>
            <a:r>
              <a:rPr lang="en-US" sz="3000" dirty="0" err="1" smtClean="0"/>
              <a:t>b</a:t>
            </a:r>
            <a:r>
              <a:rPr lang="en-US" sz="3000" baseline="-25000" dirty="0" err="1"/>
              <a:t>K</a:t>
            </a:r>
            <a:r>
              <a:rPr lang="en-US" sz="3000" dirty="0" smtClean="0"/>
              <a:t>(t))  in General set </a:t>
            </a:r>
            <a:r>
              <a:rPr lang="el-GR" sz="3000" dirty="0" smtClean="0"/>
              <a:t>Γ</a:t>
            </a:r>
            <a:r>
              <a:rPr lang="en-US" sz="3000" dirty="0" smtClean="0"/>
              <a:t> </a:t>
            </a:r>
            <a:endParaRPr lang="el-GR" sz="3000" dirty="0"/>
          </a:p>
          <a:p>
            <a:r>
              <a:rPr lang="el-GR" sz="3000" dirty="0" smtClean="0"/>
              <a:t>Γ = </a:t>
            </a:r>
            <a:r>
              <a:rPr lang="en-US" sz="3000" dirty="0" smtClean="0"/>
              <a:t>{</a:t>
            </a:r>
            <a:r>
              <a:rPr lang="en-US" sz="3000" b="1" i="1" dirty="0" smtClean="0"/>
              <a:t>b</a:t>
            </a:r>
            <a:r>
              <a:rPr lang="en-US" sz="3000" b="1" i="1" baseline="30000" dirty="0" smtClean="0"/>
              <a:t>(1)</a:t>
            </a:r>
            <a:r>
              <a:rPr lang="en-US" sz="3000" b="1" i="1" dirty="0" smtClean="0"/>
              <a:t>, b</a:t>
            </a:r>
            <a:r>
              <a:rPr lang="en-US" sz="3000" b="1" i="1" baseline="30000" dirty="0" smtClean="0"/>
              <a:t>(2)</a:t>
            </a:r>
            <a:r>
              <a:rPr lang="en-US" sz="3000" b="1" i="1" dirty="0" smtClean="0"/>
              <a:t> , b</a:t>
            </a:r>
            <a:r>
              <a:rPr lang="en-US" sz="3000" b="1" i="1" baseline="30000" dirty="0" smtClean="0"/>
              <a:t>(3)</a:t>
            </a:r>
            <a:r>
              <a:rPr lang="en-US" sz="3000" b="1" i="1" dirty="0" smtClean="0"/>
              <a:t> , … , b</a:t>
            </a:r>
            <a:r>
              <a:rPr lang="en-US" sz="3000" b="1" i="1" baseline="30000" dirty="0" smtClean="0"/>
              <a:t>(M-1)</a:t>
            </a:r>
            <a:r>
              <a:rPr lang="en-US" sz="3000" b="1" i="1" dirty="0" smtClean="0"/>
              <a:t> , b</a:t>
            </a:r>
            <a:r>
              <a:rPr lang="en-US" sz="3000" b="1" i="1" baseline="30000" dirty="0" smtClean="0"/>
              <a:t>(M)</a:t>
            </a:r>
            <a:r>
              <a:rPr lang="en-US" sz="3000" b="1" i="1" dirty="0" smtClean="0"/>
              <a:t> </a:t>
            </a:r>
            <a:r>
              <a:rPr lang="en-US" sz="3000" dirty="0" smtClean="0"/>
              <a:t>}</a:t>
            </a:r>
          </a:p>
          <a:p>
            <a:endParaRPr lang="en-US" sz="1600" dirty="0"/>
          </a:p>
          <a:p>
            <a:r>
              <a:rPr lang="en-US" sz="3000" dirty="0" smtClean="0"/>
              <a:t>Choose </a:t>
            </a:r>
            <a:r>
              <a:rPr lang="en-US" sz="3000" dirty="0" err="1" smtClean="0"/>
              <a:t>i.i.d</a:t>
            </a:r>
            <a:r>
              <a:rPr lang="en-US" sz="3000" dirty="0" smtClean="0"/>
              <a:t>. with distribution given by LP: </a:t>
            </a:r>
          </a:p>
          <a:p>
            <a:endParaRPr lang="en-US" sz="800" dirty="0"/>
          </a:p>
          <a:p>
            <a:r>
              <a:rPr lang="en-US" sz="3000" dirty="0" smtClean="0"/>
              <a:t>∑</a:t>
            </a:r>
            <a:r>
              <a:rPr lang="en-US" sz="3000" baseline="-25000" dirty="0" smtClean="0"/>
              <a:t>m=1</a:t>
            </a:r>
            <a:r>
              <a:rPr lang="en-US" sz="3000" dirty="0" smtClean="0"/>
              <a:t> </a:t>
            </a:r>
            <a:r>
              <a:rPr lang="en-US" sz="3000" b="1" i="1" dirty="0" smtClean="0"/>
              <a:t>b</a:t>
            </a:r>
            <a:r>
              <a:rPr lang="en-US" sz="3000" b="1" i="1" baseline="30000" dirty="0" smtClean="0"/>
              <a:t>(</a:t>
            </a:r>
            <a:r>
              <a:rPr lang="en-US" sz="3000" b="1" i="1" baseline="30000" dirty="0"/>
              <a:t>m</a:t>
            </a:r>
            <a:r>
              <a:rPr lang="en-US" sz="3000" b="1" i="1" baseline="30000" dirty="0" smtClean="0"/>
              <a:t>)</a:t>
            </a:r>
            <a:r>
              <a:rPr lang="en-US" sz="3000" dirty="0" smtClean="0"/>
              <a:t>p</a:t>
            </a:r>
            <a:r>
              <a:rPr lang="en-US" sz="3000" baseline="30000" dirty="0" smtClean="0"/>
              <a:t>(m) </a:t>
            </a:r>
            <a:r>
              <a:rPr lang="en-US" sz="3000" dirty="0" smtClean="0"/>
              <a:t>≥ </a:t>
            </a:r>
            <a:r>
              <a:rPr lang="el-GR" sz="3000" b="1" i="1" dirty="0" smtClean="0"/>
              <a:t>λ</a:t>
            </a:r>
            <a:r>
              <a:rPr lang="el-GR" sz="3000" dirty="0" smtClean="0"/>
              <a:t> </a:t>
            </a:r>
            <a:r>
              <a:rPr lang="en-US" sz="3000" dirty="0" smtClean="0"/>
              <a:t>       (where  </a:t>
            </a:r>
            <a:r>
              <a:rPr lang="el-GR" sz="3000" b="1" i="1" dirty="0" smtClean="0"/>
              <a:t>λ</a:t>
            </a:r>
            <a:r>
              <a:rPr lang="el-GR" sz="3000" dirty="0" smtClean="0"/>
              <a:t>= (λ</a:t>
            </a:r>
            <a:r>
              <a:rPr lang="en-US" sz="3000" baseline="-25000" dirty="0" smtClean="0"/>
              <a:t>1</a:t>
            </a:r>
            <a:r>
              <a:rPr lang="el-GR" sz="3000" dirty="0" smtClean="0"/>
              <a:t>, ..., λ</a:t>
            </a:r>
            <a:r>
              <a:rPr lang="en-US" sz="3000" baseline="-25000" dirty="0"/>
              <a:t>K</a:t>
            </a:r>
            <a:r>
              <a:rPr lang="el-GR" sz="3000" dirty="0" smtClean="0"/>
              <a:t>)</a:t>
            </a:r>
            <a:r>
              <a:rPr lang="en-US" sz="3000" dirty="0" smtClean="0"/>
              <a:t> )</a:t>
            </a:r>
          </a:p>
          <a:p>
            <a:r>
              <a:rPr lang="en-US" sz="3000" dirty="0" smtClean="0"/>
              <a:t>p</a:t>
            </a:r>
            <a:r>
              <a:rPr lang="en-US" sz="3000" baseline="30000" dirty="0" smtClean="0"/>
              <a:t>(m) </a:t>
            </a:r>
            <a:r>
              <a:rPr lang="en-US" sz="3000" dirty="0" smtClean="0"/>
              <a:t>≥ 0 for all m in {1,…, M}</a:t>
            </a:r>
          </a:p>
          <a:p>
            <a:r>
              <a:rPr lang="en-US" sz="3000" dirty="0" smtClean="0"/>
              <a:t>∑</a:t>
            </a:r>
            <a:r>
              <a:rPr lang="en-US" sz="3000" baseline="-25000" dirty="0" smtClean="0"/>
              <a:t>m=1 </a:t>
            </a:r>
            <a:r>
              <a:rPr lang="en-US" sz="3000" dirty="0" smtClean="0"/>
              <a:t>p</a:t>
            </a:r>
            <a:r>
              <a:rPr lang="en-US" sz="3000" baseline="30000" dirty="0" smtClean="0"/>
              <a:t>(m) </a:t>
            </a:r>
            <a:r>
              <a:rPr lang="en-US" sz="3000" dirty="0" smtClean="0"/>
              <a:t>= 1</a:t>
            </a:r>
            <a:endParaRPr lang="en-US" sz="3000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" y="4659868"/>
            <a:ext cx="38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66750" y="5574268"/>
            <a:ext cx="38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4800" y="4114800"/>
            <a:ext cx="7086600" cy="1999298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4800" y="6229290"/>
            <a:ext cx="8536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Note:  We cannot do better than this!  This provably defines the </a:t>
            </a:r>
            <a:r>
              <a:rPr lang="en-US" sz="2000" b="1" i="1" dirty="0" smtClean="0">
                <a:solidFill>
                  <a:srgbClr val="FF0000"/>
                </a:solidFill>
              </a:rPr>
              <a:t>capacity region</a:t>
            </a:r>
            <a:r>
              <a:rPr lang="en-US" sz="2000" dirty="0" smtClean="0">
                <a:solidFill>
                  <a:srgbClr val="FF0000"/>
                </a:solidFill>
              </a:rPr>
              <a:t>!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59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610719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General Problem 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</a:rPr>
              <a:t>(</a:t>
            </a:r>
            <a:r>
              <a:rPr lang="en-US" sz="36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no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</a:rPr>
              <a:t> channel state variation)</a:t>
            </a:r>
            <a:endParaRPr lang="en-US" sz="3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91353" y="1146176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127586" y="1460787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255185" y="1460787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4364" y="1143000"/>
            <a:ext cx="424929" cy="384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1828800" y="1981200"/>
            <a:ext cx="5309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λ</a:t>
            </a:r>
            <a:r>
              <a:rPr lang="en-US" sz="3200" baseline="-25000" dirty="0" smtClean="0"/>
              <a:t>K</a:t>
            </a:r>
            <a:endParaRPr lang="en-US" sz="3200" dirty="0"/>
          </a:p>
        </p:txBody>
      </p:sp>
      <p:sp>
        <p:nvSpPr>
          <p:cNvPr id="30" name="Rectangle 29"/>
          <p:cNvSpPr/>
          <p:nvPr/>
        </p:nvSpPr>
        <p:spPr>
          <a:xfrm>
            <a:off x="3191353" y="2043158"/>
            <a:ext cx="910209" cy="55081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K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127586" y="2357769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255185" y="2357769"/>
            <a:ext cx="958712" cy="12780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600200" y="990600"/>
            <a:ext cx="5334000" cy="1905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5" idx="2"/>
            <a:endCxn id="30" idx="0"/>
          </p:cNvCxnSpPr>
          <p:nvPr/>
        </p:nvCxnSpPr>
        <p:spPr>
          <a:xfrm>
            <a:off x="3646458" y="1696993"/>
            <a:ext cx="0" cy="34616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029200" y="1066800"/>
            <a:ext cx="9252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5029200" y="2006024"/>
            <a:ext cx="92872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b</a:t>
            </a:r>
            <a:r>
              <a:rPr lang="en-US" sz="3200" baseline="-25000" dirty="0" err="1"/>
              <a:t>K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3124200"/>
            <a:ext cx="7122463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Choose </a:t>
            </a:r>
            <a:r>
              <a:rPr lang="en-US" sz="3000" b="1" i="1" dirty="0" smtClean="0"/>
              <a:t>b</a:t>
            </a:r>
            <a:r>
              <a:rPr lang="en-US" sz="3000" dirty="0" smtClean="0"/>
              <a:t>(t)= (b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(t), …, </a:t>
            </a:r>
            <a:r>
              <a:rPr lang="en-US" sz="3000" dirty="0" err="1" smtClean="0"/>
              <a:t>b</a:t>
            </a:r>
            <a:r>
              <a:rPr lang="en-US" sz="3000" baseline="-25000" dirty="0" err="1"/>
              <a:t>K</a:t>
            </a:r>
            <a:r>
              <a:rPr lang="en-US" sz="3000" dirty="0" smtClean="0"/>
              <a:t>(t))  in General set </a:t>
            </a:r>
            <a:r>
              <a:rPr lang="el-GR" sz="3000" dirty="0" smtClean="0"/>
              <a:t>Γ</a:t>
            </a:r>
            <a:r>
              <a:rPr lang="en-US" sz="3000" dirty="0" smtClean="0"/>
              <a:t> </a:t>
            </a:r>
            <a:endParaRPr lang="el-GR" sz="3000" dirty="0"/>
          </a:p>
          <a:p>
            <a:r>
              <a:rPr lang="el-GR" sz="3000" dirty="0" smtClean="0"/>
              <a:t>Γ = </a:t>
            </a:r>
            <a:r>
              <a:rPr lang="en-US" sz="3000" dirty="0" smtClean="0"/>
              <a:t>{</a:t>
            </a:r>
            <a:r>
              <a:rPr lang="en-US" sz="3000" b="1" i="1" dirty="0" smtClean="0"/>
              <a:t>b</a:t>
            </a:r>
            <a:r>
              <a:rPr lang="en-US" sz="3000" b="1" i="1" baseline="30000" dirty="0" smtClean="0"/>
              <a:t>(1)</a:t>
            </a:r>
            <a:r>
              <a:rPr lang="en-US" sz="3000" b="1" i="1" dirty="0" smtClean="0"/>
              <a:t>, b</a:t>
            </a:r>
            <a:r>
              <a:rPr lang="en-US" sz="3000" b="1" i="1" baseline="30000" dirty="0" smtClean="0"/>
              <a:t>(2)</a:t>
            </a:r>
            <a:r>
              <a:rPr lang="en-US" sz="3000" b="1" i="1" dirty="0" smtClean="0"/>
              <a:t> , b</a:t>
            </a:r>
            <a:r>
              <a:rPr lang="en-US" sz="3000" b="1" i="1" baseline="30000" dirty="0" smtClean="0"/>
              <a:t>(3)</a:t>
            </a:r>
            <a:r>
              <a:rPr lang="en-US" sz="3000" b="1" i="1" dirty="0" smtClean="0"/>
              <a:t> , … , b</a:t>
            </a:r>
            <a:r>
              <a:rPr lang="en-US" sz="3000" b="1" i="1" baseline="30000" dirty="0" smtClean="0"/>
              <a:t>(M-1)</a:t>
            </a:r>
            <a:r>
              <a:rPr lang="en-US" sz="3000" b="1" i="1" dirty="0" smtClean="0"/>
              <a:t> , b</a:t>
            </a:r>
            <a:r>
              <a:rPr lang="en-US" sz="3000" b="1" i="1" baseline="30000" dirty="0" smtClean="0"/>
              <a:t>(M)</a:t>
            </a:r>
            <a:r>
              <a:rPr lang="en-US" sz="3000" b="1" i="1" dirty="0" smtClean="0"/>
              <a:t> </a:t>
            </a:r>
            <a:r>
              <a:rPr lang="en-US" sz="3000" dirty="0" smtClean="0"/>
              <a:t>}</a:t>
            </a:r>
          </a:p>
          <a:p>
            <a:endParaRPr lang="en-US" sz="1600" dirty="0"/>
          </a:p>
          <a:p>
            <a:r>
              <a:rPr lang="en-US" sz="3000" b="1" dirty="0" smtClean="0"/>
              <a:t>Equivalently:  </a:t>
            </a:r>
            <a:r>
              <a:rPr lang="en-US" sz="3000" dirty="0" smtClean="0"/>
              <a:t>Design a randomized </a:t>
            </a:r>
            <a:r>
              <a:rPr lang="en-US" sz="3000" dirty="0" err="1" smtClean="0"/>
              <a:t>alg</a:t>
            </a:r>
            <a:r>
              <a:rPr lang="en-US" sz="3000" dirty="0" smtClean="0"/>
              <a:t> that</a:t>
            </a:r>
          </a:p>
          <a:p>
            <a:r>
              <a:rPr lang="en-US" sz="3000" dirty="0"/>
              <a:t>c</a:t>
            </a:r>
            <a:r>
              <a:rPr lang="en-US" sz="3000" dirty="0" smtClean="0"/>
              <a:t>hooses </a:t>
            </a:r>
            <a:r>
              <a:rPr lang="en-US" sz="3000" b="1" i="1" dirty="0" smtClean="0"/>
              <a:t>b</a:t>
            </a:r>
            <a:r>
              <a:rPr lang="en-US" sz="3000" dirty="0" smtClean="0"/>
              <a:t>(t) </a:t>
            </a:r>
            <a:r>
              <a:rPr lang="en-US" sz="3000" dirty="0" err="1" smtClean="0"/>
              <a:t>i.i.d</a:t>
            </a:r>
            <a:r>
              <a:rPr lang="en-US" sz="3000" dirty="0" smtClean="0"/>
              <a:t>. over slots so that:</a:t>
            </a:r>
          </a:p>
          <a:p>
            <a:endParaRPr lang="en-US" sz="1600" dirty="0" smtClean="0"/>
          </a:p>
          <a:p>
            <a:r>
              <a:rPr lang="en-US" sz="3000" dirty="0"/>
              <a:t> </a:t>
            </a:r>
            <a:r>
              <a:rPr lang="en-US" sz="3000" dirty="0" smtClean="0"/>
              <a:t>                   E[</a:t>
            </a:r>
            <a:r>
              <a:rPr lang="en-US" sz="3000" b="1" i="1" dirty="0" smtClean="0"/>
              <a:t>b</a:t>
            </a:r>
            <a:r>
              <a:rPr lang="en-US" sz="3000" dirty="0" smtClean="0"/>
              <a:t>(t)] ≥ </a:t>
            </a:r>
            <a:r>
              <a:rPr lang="el-GR" sz="3000" b="1" i="1" dirty="0" smtClean="0"/>
              <a:t>λ</a:t>
            </a:r>
            <a:r>
              <a:rPr lang="en-US" sz="3000" dirty="0" smtClean="0"/>
              <a:t> </a:t>
            </a:r>
          </a:p>
          <a:p>
            <a:endParaRPr lang="en-US" sz="800" dirty="0"/>
          </a:p>
        </p:txBody>
      </p:sp>
      <p:sp>
        <p:nvSpPr>
          <p:cNvPr id="21" name="TextBox 20"/>
          <p:cNvSpPr txBox="1"/>
          <p:nvPr/>
        </p:nvSpPr>
        <p:spPr>
          <a:xfrm>
            <a:off x="304800" y="6229290"/>
            <a:ext cx="8536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Note:  We cannot do better than this!  This provably defines the </a:t>
            </a:r>
            <a:r>
              <a:rPr lang="en-US" sz="2000" b="1" i="1" dirty="0" smtClean="0">
                <a:solidFill>
                  <a:srgbClr val="FF0000"/>
                </a:solidFill>
              </a:rPr>
              <a:t>capacity region</a:t>
            </a:r>
            <a:r>
              <a:rPr lang="en-US" sz="2000" dirty="0" smtClean="0">
                <a:solidFill>
                  <a:srgbClr val="FF0000"/>
                </a:solidFill>
              </a:rPr>
              <a:t>!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70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686801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General Problem 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</a:rPr>
              <a:t>(</a:t>
            </a:r>
            <a:r>
              <a:rPr lang="en-US" sz="36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with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</a:rPr>
              <a:t> channel state variation)</a:t>
            </a:r>
            <a:endParaRPr lang="en-US" sz="3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199" y="1117937"/>
            <a:ext cx="801640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000" dirty="0"/>
              <a:t>ω</a:t>
            </a:r>
            <a:r>
              <a:rPr lang="en-US" sz="3000" dirty="0" smtClean="0"/>
              <a:t>(t) = random states (</a:t>
            </a:r>
            <a:r>
              <a:rPr lang="en-US" sz="3000" dirty="0" err="1" smtClean="0"/>
              <a:t>i.i.d</a:t>
            </a:r>
            <a:r>
              <a:rPr lang="en-US" sz="3000" dirty="0" smtClean="0"/>
              <a:t>. every slot)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 </a:t>
            </a:r>
            <a:r>
              <a:rPr lang="en-US" sz="3000" dirty="0"/>
              <a:t> </a:t>
            </a:r>
            <a:r>
              <a:rPr lang="en-US" sz="3000" dirty="0" smtClean="0"/>
              <a:t>with distribution </a:t>
            </a:r>
            <a:r>
              <a:rPr lang="el-GR" sz="3000" dirty="0" smtClean="0"/>
              <a:t>π</a:t>
            </a:r>
            <a:r>
              <a:rPr lang="en-US" sz="3000" dirty="0" smtClean="0"/>
              <a:t>(</a:t>
            </a:r>
            <a:r>
              <a:rPr lang="el-GR" sz="3000" dirty="0" smtClean="0"/>
              <a:t>ω</a:t>
            </a:r>
            <a:r>
              <a:rPr lang="en-US" sz="3000" dirty="0" smtClean="0"/>
              <a:t>) = </a:t>
            </a:r>
            <a:r>
              <a:rPr lang="en-US" sz="3000" dirty="0" err="1" smtClean="0"/>
              <a:t>Pr</a:t>
            </a:r>
            <a:r>
              <a:rPr lang="en-US" sz="3000" dirty="0" smtClean="0"/>
              <a:t>[</a:t>
            </a:r>
            <a:r>
              <a:rPr lang="el-GR" sz="3000" dirty="0" smtClean="0"/>
              <a:t>ω</a:t>
            </a:r>
            <a:r>
              <a:rPr lang="en-US" sz="3000" dirty="0" smtClean="0"/>
              <a:t>(t)</a:t>
            </a:r>
            <a:r>
              <a:rPr lang="el-GR" sz="3000" dirty="0" smtClean="0"/>
              <a:t>=ω</a:t>
            </a:r>
            <a:r>
              <a:rPr lang="el-GR" sz="3000" dirty="0"/>
              <a:t>]</a:t>
            </a:r>
            <a:endParaRPr lang="en-US" sz="3000" dirty="0" smtClean="0"/>
          </a:p>
          <a:p>
            <a:r>
              <a:rPr lang="el-GR" sz="3000" dirty="0"/>
              <a:t>α</a:t>
            </a:r>
            <a:r>
              <a:rPr lang="en-US" sz="3000" dirty="0" smtClean="0"/>
              <a:t>(t) = control action (chosen in action space </a:t>
            </a:r>
            <a:r>
              <a:rPr lang="en-US" sz="3000" dirty="0" smtClean="0">
                <a:latin typeface="Apple Chancery"/>
              </a:rPr>
              <a:t>A</a:t>
            </a:r>
            <a:r>
              <a:rPr lang="el-GR" sz="3000" baseline="-25000" dirty="0" smtClean="0"/>
              <a:t>ω(</a:t>
            </a:r>
            <a:r>
              <a:rPr lang="en-US" sz="3000" baseline="-25000" dirty="0" smtClean="0"/>
              <a:t>t)</a:t>
            </a:r>
            <a:r>
              <a:rPr lang="en-US" sz="3000" dirty="0" smtClean="0"/>
              <a:t> )</a:t>
            </a:r>
          </a:p>
          <a:p>
            <a:endParaRPr lang="en-US" sz="1600" dirty="0"/>
          </a:p>
          <a:p>
            <a:r>
              <a:rPr lang="en-US" sz="3000" dirty="0" smtClean="0"/>
              <a:t>Penalties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 =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(t)). </a:t>
            </a:r>
          </a:p>
          <a:p>
            <a:endParaRPr lang="en-US" sz="3000" dirty="0"/>
          </a:p>
          <a:p>
            <a:r>
              <a:rPr lang="en-US" sz="3000" dirty="0" smtClean="0"/>
              <a:t>Minimize:      y</a:t>
            </a:r>
            <a:r>
              <a:rPr lang="en-US" sz="3000" baseline="-25000" dirty="0" smtClean="0"/>
              <a:t>0</a:t>
            </a:r>
          </a:p>
          <a:p>
            <a:endParaRPr lang="en-US" sz="3000" baseline="-25000" dirty="0" smtClean="0"/>
          </a:p>
          <a:p>
            <a:r>
              <a:rPr lang="en-US" sz="3000" dirty="0" smtClean="0"/>
              <a:t>Subject to:   (1) 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≤ 0   for all </a:t>
            </a:r>
            <a:r>
              <a:rPr lang="en-US" sz="3000" dirty="0" err="1"/>
              <a:t>i</a:t>
            </a:r>
            <a:r>
              <a:rPr lang="en-US" sz="3000" dirty="0" smtClean="0"/>
              <a:t> in {1, .., K}</a:t>
            </a:r>
          </a:p>
          <a:p>
            <a:endParaRPr lang="en-US" sz="3000" dirty="0"/>
          </a:p>
          <a:p>
            <a:r>
              <a:rPr lang="en-US" sz="3000" dirty="0" smtClean="0"/>
              <a:t>                      (2) </a:t>
            </a:r>
            <a:r>
              <a:rPr lang="el-GR" sz="3000" dirty="0" smtClean="0"/>
              <a:t>α</a:t>
            </a:r>
            <a:r>
              <a:rPr lang="en-US" sz="3000" dirty="0" smtClean="0"/>
              <a:t>(t)  in </a:t>
            </a:r>
            <a:r>
              <a:rPr lang="en-US" sz="3000" dirty="0" smtClean="0">
                <a:latin typeface="Apple Chancery"/>
              </a:rPr>
              <a:t>A</a:t>
            </a:r>
            <a:r>
              <a:rPr lang="el-GR" sz="3000" baseline="-25000" dirty="0" smtClean="0"/>
              <a:t>ω(</a:t>
            </a:r>
            <a:r>
              <a:rPr lang="en-US" sz="3000" baseline="-25000" dirty="0" smtClean="0"/>
              <a:t>t)</a:t>
            </a:r>
            <a:r>
              <a:rPr lang="en-US" sz="3000" dirty="0" smtClean="0"/>
              <a:t> for all slots t. </a:t>
            </a:r>
            <a:endParaRPr lang="en-US" sz="3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90800" y="38100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48000" y="45720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57199" y="3657600"/>
            <a:ext cx="7086601" cy="259080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79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LP Solution for known </a:t>
            </a:r>
            <a:r>
              <a:rPr lang="el-GR" sz="3800" dirty="0" smtClean="0"/>
              <a:t>π</a:t>
            </a:r>
            <a:r>
              <a:rPr lang="en-US" sz="3800" dirty="0" smtClean="0"/>
              <a:t>(</a:t>
            </a:r>
            <a:r>
              <a:rPr lang="el-GR" sz="3800" dirty="0" smtClean="0"/>
              <a:t>ω</a:t>
            </a:r>
            <a:r>
              <a:rPr lang="en-US" sz="3800" dirty="0" smtClean="0"/>
              <a:t>) = </a:t>
            </a:r>
            <a:r>
              <a:rPr lang="en-US" sz="3800" dirty="0" err="1" smtClean="0"/>
              <a:t>Pr</a:t>
            </a:r>
            <a:r>
              <a:rPr lang="en-US" sz="3800" dirty="0" smtClean="0"/>
              <a:t>[</a:t>
            </a:r>
            <a:r>
              <a:rPr lang="el-GR" sz="3800" dirty="0" smtClean="0"/>
              <a:t>ω</a:t>
            </a:r>
            <a:r>
              <a:rPr lang="en-US" sz="3800" dirty="0" smtClean="0"/>
              <a:t>(t)</a:t>
            </a:r>
            <a:r>
              <a:rPr lang="el-GR" sz="3800" dirty="0" smtClean="0"/>
              <a:t>=ω</a:t>
            </a:r>
            <a:r>
              <a:rPr lang="en-US" sz="3800" dirty="0" smtClean="0"/>
              <a:t>]</a:t>
            </a:r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 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599" y="838200"/>
            <a:ext cx="655134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Minimize:      y</a:t>
            </a:r>
            <a:r>
              <a:rPr lang="en-US" sz="3000" baseline="-25000" dirty="0" smtClean="0"/>
              <a:t>0</a:t>
            </a:r>
          </a:p>
          <a:p>
            <a:endParaRPr lang="en-US" sz="3000" baseline="-25000" dirty="0" smtClean="0"/>
          </a:p>
          <a:p>
            <a:r>
              <a:rPr lang="en-US" sz="3000" dirty="0" smtClean="0"/>
              <a:t>Subject to:   (1) 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≤ 0   for all </a:t>
            </a:r>
            <a:r>
              <a:rPr lang="en-US" sz="3000" dirty="0" err="1"/>
              <a:t>i</a:t>
            </a:r>
            <a:r>
              <a:rPr lang="en-US" sz="3000" dirty="0" smtClean="0"/>
              <a:t> in {1, .., K}</a:t>
            </a:r>
            <a:endParaRPr lang="en-US" sz="3000" dirty="0"/>
          </a:p>
          <a:p>
            <a:r>
              <a:rPr lang="en-US" sz="3000" dirty="0" smtClean="0"/>
              <a:t>                      (2) </a:t>
            </a:r>
            <a:r>
              <a:rPr lang="el-GR" sz="3000" dirty="0" smtClean="0"/>
              <a:t>α</a:t>
            </a:r>
            <a:r>
              <a:rPr lang="en-US" sz="3000" dirty="0" smtClean="0"/>
              <a:t>(t)  in </a:t>
            </a:r>
            <a:r>
              <a:rPr lang="en-US" sz="3000" dirty="0" smtClean="0">
                <a:latin typeface="Apple Chancery"/>
              </a:rPr>
              <a:t>A</a:t>
            </a:r>
            <a:r>
              <a:rPr lang="el-GR" sz="3000" baseline="-25000" dirty="0" smtClean="0"/>
              <a:t>ω(</a:t>
            </a:r>
            <a:r>
              <a:rPr lang="en-US" sz="3000" baseline="-25000" dirty="0" smtClean="0"/>
              <a:t>t)</a:t>
            </a:r>
            <a:r>
              <a:rPr lang="en-US" sz="3000" dirty="0" smtClean="0"/>
              <a:t> for all slots t. </a:t>
            </a:r>
            <a:endParaRPr lang="en-US" sz="3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24200" y="990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81400" y="1752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90599" y="914400"/>
            <a:ext cx="7086601" cy="1708904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2667000"/>
            <a:ext cx="681468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For simplicity of this slide, assume finite sets: </a:t>
            </a:r>
          </a:p>
          <a:p>
            <a:r>
              <a:rPr lang="el-GR" sz="2800" dirty="0" smtClean="0"/>
              <a:t>ω</a:t>
            </a:r>
            <a:r>
              <a:rPr lang="en-US" sz="2800" dirty="0" smtClean="0"/>
              <a:t>(t) in {</a:t>
            </a:r>
            <a:r>
              <a:rPr lang="el-GR" sz="2800" dirty="0" smtClean="0"/>
              <a:t>ω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</a:t>
            </a:r>
            <a:r>
              <a:rPr lang="el-GR" sz="2800" dirty="0" smtClean="0"/>
              <a:t>ω</a:t>
            </a:r>
            <a:r>
              <a:rPr lang="en-US" sz="2800" baseline="-25000" dirty="0"/>
              <a:t>2</a:t>
            </a:r>
            <a:r>
              <a:rPr lang="en-US" sz="2800" dirty="0" smtClean="0"/>
              <a:t>, …, </a:t>
            </a:r>
            <a:r>
              <a:rPr lang="el-GR" sz="2800" dirty="0" smtClean="0"/>
              <a:t>ω</a:t>
            </a:r>
            <a:r>
              <a:rPr lang="en-US" sz="2800" baseline="-25000" dirty="0"/>
              <a:t>J</a:t>
            </a:r>
            <a:r>
              <a:rPr lang="en-US" sz="2800" dirty="0" smtClean="0"/>
              <a:t>}</a:t>
            </a:r>
            <a:r>
              <a:rPr lang="el-GR" sz="2800" dirty="0" smtClean="0"/>
              <a:t>  , </a:t>
            </a:r>
            <a:r>
              <a:rPr lang="el-GR" sz="2800" dirty="0"/>
              <a:t> </a:t>
            </a:r>
            <a:r>
              <a:rPr lang="el-GR" sz="2800" dirty="0" smtClean="0"/>
              <a:t> α</a:t>
            </a:r>
            <a:r>
              <a:rPr lang="en-US" sz="2800" dirty="0" smtClean="0"/>
              <a:t>(t) in {</a:t>
            </a:r>
            <a:r>
              <a:rPr lang="el-GR" sz="2800" dirty="0" smtClean="0"/>
              <a:t>α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</a:t>
            </a:r>
            <a:r>
              <a:rPr lang="el-GR" sz="2800" dirty="0"/>
              <a:t>α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…, </a:t>
            </a:r>
            <a:r>
              <a:rPr lang="el-GR" sz="2800" dirty="0" smtClean="0"/>
              <a:t>α</a:t>
            </a:r>
            <a:r>
              <a:rPr lang="el-GR" sz="2800" baseline="-25000" dirty="0"/>
              <a:t>Μ</a:t>
            </a:r>
            <a:r>
              <a:rPr lang="en-US" sz="2800" dirty="0" smtClean="0"/>
              <a:t>}</a:t>
            </a:r>
          </a:p>
          <a:p>
            <a:r>
              <a:rPr lang="en-US" sz="2800" dirty="0" smtClean="0"/>
              <a:t>Recall that </a:t>
            </a:r>
            <a:r>
              <a:rPr lang="en-US" sz="2800" dirty="0" err="1"/>
              <a:t>y</a:t>
            </a:r>
            <a:r>
              <a:rPr lang="en-US" sz="2800" baseline="-25000" dirty="0" err="1"/>
              <a:t>i</a:t>
            </a:r>
            <a:r>
              <a:rPr lang="en-US" sz="2800" dirty="0"/>
              <a:t>(t) = </a:t>
            </a:r>
            <a:r>
              <a:rPr lang="en-US" sz="2800" dirty="0" err="1"/>
              <a:t>y</a:t>
            </a:r>
            <a:r>
              <a:rPr lang="en-US" sz="2800" baseline="-25000" dirty="0" err="1"/>
              <a:t>i</a:t>
            </a:r>
            <a:r>
              <a:rPr lang="en-US" sz="2800" dirty="0"/>
              <a:t>(</a:t>
            </a:r>
            <a:r>
              <a:rPr lang="el-GR" sz="2800" dirty="0"/>
              <a:t>α</a:t>
            </a:r>
            <a:r>
              <a:rPr lang="en-US" sz="2800" dirty="0"/>
              <a:t>(t), </a:t>
            </a:r>
            <a:r>
              <a:rPr lang="el-GR" sz="2800" dirty="0"/>
              <a:t>ω</a:t>
            </a:r>
            <a:r>
              <a:rPr lang="en-US" sz="2800" dirty="0"/>
              <a:t>(t)</a:t>
            </a:r>
            <a:r>
              <a:rPr lang="en-US" sz="2800" dirty="0" smtClean="0"/>
              <a:t>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124980"/>
            <a:ext cx="6860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 p(</a:t>
            </a:r>
            <a:r>
              <a:rPr lang="el-GR" sz="2800" dirty="0" smtClean="0"/>
              <a:t>α</a:t>
            </a:r>
            <a:r>
              <a:rPr lang="en-US" sz="2800" baseline="-25000" dirty="0" smtClean="0"/>
              <a:t>m </a:t>
            </a:r>
            <a:r>
              <a:rPr lang="en-US" sz="2800" dirty="0" smtClean="0"/>
              <a:t>,</a:t>
            </a:r>
            <a:r>
              <a:rPr lang="en-US" sz="2800" baseline="-25000" dirty="0" smtClean="0"/>
              <a:t> </a:t>
            </a:r>
            <a:r>
              <a:rPr lang="el-GR" sz="2800" dirty="0" smtClean="0"/>
              <a:t>ω</a:t>
            </a:r>
            <a:r>
              <a:rPr lang="en-US" sz="2800" baseline="-25000" dirty="0"/>
              <a:t>j</a:t>
            </a:r>
            <a:r>
              <a:rPr lang="en-US" sz="2800" dirty="0" smtClean="0"/>
              <a:t>) = </a:t>
            </a:r>
            <a:r>
              <a:rPr lang="en-US" sz="2800" dirty="0" err="1" smtClean="0"/>
              <a:t>Pr</a:t>
            </a:r>
            <a:r>
              <a:rPr lang="en-US" sz="2800" dirty="0" smtClean="0"/>
              <a:t>[Choose </a:t>
            </a:r>
            <a:r>
              <a:rPr lang="el-GR" sz="2800" dirty="0" smtClean="0"/>
              <a:t>α</a:t>
            </a:r>
            <a:r>
              <a:rPr lang="en-US" sz="2800" dirty="0" smtClean="0"/>
              <a:t>(t) = </a:t>
            </a:r>
            <a:r>
              <a:rPr lang="el-GR" sz="2800" dirty="0" smtClean="0"/>
              <a:t>α</a:t>
            </a:r>
            <a:r>
              <a:rPr lang="en-US" sz="2800" baseline="-25000" dirty="0" smtClean="0"/>
              <a:t>m </a:t>
            </a:r>
            <a:r>
              <a:rPr lang="en-US" sz="2800" dirty="0" smtClean="0"/>
              <a:t>| </a:t>
            </a:r>
            <a:r>
              <a:rPr lang="el-GR" sz="2800" dirty="0" smtClean="0"/>
              <a:t>ω</a:t>
            </a:r>
            <a:r>
              <a:rPr lang="en-US" sz="2800" dirty="0" smtClean="0"/>
              <a:t>(t) =</a:t>
            </a:r>
            <a:r>
              <a:rPr lang="el-GR" sz="2800" dirty="0" smtClean="0"/>
              <a:t>ω</a:t>
            </a:r>
            <a:r>
              <a:rPr lang="en-US" sz="2800" baseline="-25000" dirty="0"/>
              <a:t>j</a:t>
            </a:r>
            <a:r>
              <a:rPr lang="en-US" sz="2800" dirty="0" smtClean="0"/>
              <a:t>]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017155" y="4953000"/>
            <a:ext cx="72205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Exercise:</a:t>
            </a:r>
            <a:r>
              <a:rPr lang="en-US" sz="2800" dirty="0" smtClean="0"/>
              <a:t>  Write an LP to solve this. </a:t>
            </a:r>
          </a:p>
          <a:p>
            <a:r>
              <a:rPr lang="en-US" sz="2800" dirty="0" smtClean="0"/>
              <a:t>Start with: </a:t>
            </a:r>
          </a:p>
          <a:p>
            <a:endParaRPr lang="en-US" sz="800" dirty="0"/>
          </a:p>
          <a:p>
            <a:r>
              <a:rPr lang="en-US" sz="3000" dirty="0" smtClean="0"/>
              <a:t>Minimize:  ∑</a:t>
            </a:r>
            <a:r>
              <a:rPr lang="en-US" sz="3000" baseline="-25000" dirty="0"/>
              <a:t>j</a:t>
            </a:r>
            <a:r>
              <a:rPr lang="en-US" sz="3000" baseline="-25000" dirty="0" smtClean="0"/>
              <a:t>=1</a:t>
            </a:r>
            <a:r>
              <a:rPr lang="en-US" sz="3000" dirty="0" smtClean="0"/>
              <a:t>∑</a:t>
            </a:r>
            <a:r>
              <a:rPr lang="en-US" sz="3000" baseline="-25000" dirty="0"/>
              <a:t>m</a:t>
            </a:r>
            <a:r>
              <a:rPr lang="en-US" sz="3000" baseline="-25000" dirty="0" smtClean="0"/>
              <a:t>=1 </a:t>
            </a:r>
            <a:r>
              <a:rPr lang="el-GR" sz="3200" dirty="0" smtClean="0"/>
              <a:t>π</a:t>
            </a:r>
            <a:r>
              <a:rPr lang="en-US" sz="3200" dirty="0" smtClean="0"/>
              <a:t>(</a:t>
            </a:r>
            <a:r>
              <a:rPr lang="el-GR" sz="3200" dirty="0" smtClean="0"/>
              <a:t>ω</a:t>
            </a:r>
            <a:r>
              <a:rPr lang="en-US" sz="3200" baseline="-25000" dirty="0"/>
              <a:t>j</a:t>
            </a:r>
            <a:r>
              <a:rPr lang="en-US" sz="3200" dirty="0" smtClean="0"/>
              <a:t>)</a:t>
            </a:r>
            <a:r>
              <a:rPr lang="en-US" sz="3000" dirty="0" smtClean="0"/>
              <a:t> p(</a:t>
            </a:r>
            <a:r>
              <a:rPr lang="el-GR" sz="3000" dirty="0" smtClean="0"/>
              <a:t>α</a:t>
            </a:r>
            <a:r>
              <a:rPr lang="en-US" sz="3000" baseline="-25000" dirty="0" smtClean="0"/>
              <a:t>m</a:t>
            </a:r>
            <a:r>
              <a:rPr lang="en-US" sz="3000" dirty="0" smtClean="0"/>
              <a:t>, </a:t>
            </a:r>
            <a:r>
              <a:rPr lang="el-GR" sz="3000" dirty="0" smtClean="0"/>
              <a:t>ω</a:t>
            </a:r>
            <a:r>
              <a:rPr lang="en-US" sz="3000" baseline="-25000" dirty="0" smtClean="0"/>
              <a:t>j</a:t>
            </a:r>
            <a:r>
              <a:rPr lang="en-US" sz="3000" dirty="0" smtClean="0"/>
              <a:t>) 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baseline="-25000" dirty="0" smtClean="0"/>
              <a:t>m</a:t>
            </a:r>
            <a:r>
              <a:rPr lang="en-US" sz="3000" dirty="0" smtClean="0"/>
              <a:t>, </a:t>
            </a:r>
            <a:r>
              <a:rPr lang="el-GR" sz="3000" dirty="0" smtClean="0"/>
              <a:t>ω</a:t>
            </a:r>
            <a:r>
              <a:rPr lang="en-US" sz="3000" baseline="-25000" dirty="0"/>
              <a:t>j</a:t>
            </a:r>
            <a:r>
              <a:rPr lang="en-US" sz="3000" dirty="0" smtClean="0"/>
              <a:t>) </a:t>
            </a:r>
            <a:endParaRPr lang="en-US" sz="3000" dirty="0"/>
          </a:p>
        </p:txBody>
      </p:sp>
      <p:sp>
        <p:nvSpPr>
          <p:cNvPr id="12" name="Rectangle 11"/>
          <p:cNvSpPr/>
          <p:nvPr/>
        </p:nvSpPr>
        <p:spPr>
          <a:xfrm>
            <a:off x="990600" y="4996696"/>
            <a:ext cx="7086601" cy="1708904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85873" y="5867400"/>
            <a:ext cx="266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J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05200" y="5898178"/>
            <a:ext cx="38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78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LP Solution for known </a:t>
            </a:r>
            <a:r>
              <a:rPr lang="el-GR" sz="3800" dirty="0" smtClean="0"/>
              <a:t>π</a:t>
            </a:r>
            <a:r>
              <a:rPr lang="en-US" sz="3800" dirty="0" smtClean="0"/>
              <a:t>(</a:t>
            </a:r>
            <a:r>
              <a:rPr lang="el-GR" sz="3800" dirty="0" smtClean="0"/>
              <a:t>ω</a:t>
            </a:r>
            <a:r>
              <a:rPr lang="en-US" sz="3800" dirty="0" smtClean="0"/>
              <a:t>) = </a:t>
            </a:r>
            <a:r>
              <a:rPr lang="en-US" sz="3800" dirty="0" err="1" smtClean="0"/>
              <a:t>Pr</a:t>
            </a:r>
            <a:r>
              <a:rPr lang="en-US" sz="3800" dirty="0" smtClean="0"/>
              <a:t>[</a:t>
            </a:r>
            <a:r>
              <a:rPr lang="el-GR" sz="3800" dirty="0" smtClean="0"/>
              <a:t>ω</a:t>
            </a:r>
            <a:r>
              <a:rPr lang="en-US" sz="3800" dirty="0" smtClean="0"/>
              <a:t>(t)</a:t>
            </a:r>
            <a:r>
              <a:rPr lang="el-GR" sz="3800" dirty="0" smtClean="0"/>
              <a:t>=ω</a:t>
            </a:r>
            <a:r>
              <a:rPr lang="en-US" sz="3800" dirty="0" smtClean="0"/>
              <a:t>]</a:t>
            </a:r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 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599" y="838200"/>
            <a:ext cx="655134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Minimize:      y</a:t>
            </a:r>
            <a:r>
              <a:rPr lang="en-US" sz="3000" baseline="-25000" dirty="0" smtClean="0"/>
              <a:t>0</a:t>
            </a:r>
          </a:p>
          <a:p>
            <a:endParaRPr lang="en-US" sz="3000" baseline="-25000" dirty="0" smtClean="0"/>
          </a:p>
          <a:p>
            <a:r>
              <a:rPr lang="en-US" sz="3000" dirty="0" smtClean="0"/>
              <a:t>Subject to:   (1) 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≤ 0   for all </a:t>
            </a:r>
            <a:r>
              <a:rPr lang="en-US" sz="3000" dirty="0" err="1"/>
              <a:t>i</a:t>
            </a:r>
            <a:r>
              <a:rPr lang="en-US" sz="3000" dirty="0" smtClean="0"/>
              <a:t> in {1, .., K}</a:t>
            </a:r>
            <a:endParaRPr lang="en-US" sz="3000" dirty="0"/>
          </a:p>
          <a:p>
            <a:r>
              <a:rPr lang="en-US" sz="3000" dirty="0" smtClean="0"/>
              <a:t>                      (2) </a:t>
            </a:r>
            <a:r>
              <a:rPr lang="el-GR" sz="3000" dirty="0" smtClean="0"/>
              <a:t>α</a:t>
            </a:r>
            <a:r>
              <a:rPr lang="en-US" sz="3000" dirty="0" smtClean="0"/>
              <a:t>(t)  in </a:t>
            </a:r>
            <a:r>
              <a:rPr lang="en-US" sz="3000" dirty="0" smtClean="0">
                <a:latin typeface="Apple Chancery"/>
              </a:rPr>
              <a:t>A</a:t>
            </a:r>
            <a:r>
              <a:rPr lang="el-GR" sz="3000" baseline="-25000" dirty="0" smtClean="0"/>
              <a:t>ω(</a:t>
            </a:r>
            <a:r>
              <a:rPr lang="en-US" sz="3000" baseline="-25000" dirty="0" smtClean="0"/>
              <a:t>t)</a:t>
            </a:r>
            <a:r>
              <a:rPr lang="en-US" sz="3000" dirty="0" smtClean="0"/>
              <a:t> for all slots t. </a:t>
            </a:r>
            <a:endParaRPr lang="en-US" sz="3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24200" y="990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81400" y="1752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90599" y="914400"/>
            <a:ext cx="7086601" cy="1708904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2667000"/>
            <a:ext cx="681468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For simplicity of this slide, assume finite sets: </a:t>
            </a:r>
          </a:p>
          <a:p>
            <a:r>
              <a:rPr lang="el-GR" sz="2800" dirty="0" smtClean="0"/>
              <a:t>ω</a:t>
            </a:r>
            <a:r>
              <a:rPr lang="en-US" sz="2800" dirty="0" smtClean="0"/>
              <a:t>(t) in {</a:t>
            </a:r>
            <a:r>
              <a:rPr lang="el-GR" sz="2800" dirty="0" smtClean="0"/>
              <a:t>ω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</a:t>
            </a:r>
            <a:r>
              <a:rPr lang="el-GR" sz="2800" dirty="0" smtClean="0"/>
              <a:t>ω</a:t>
            </a:r>
            <a:r>
              <a:rPr lang="en-US" sz="2800" baseline="-25000" dirty="0"/>
              <a:t>2</a:t>
            </a:r>
            <a:r>
              <a:rPr lang="en-US" sz="2800" dirty="0" smtClean="0"/>
              <a:t>, …, </a:t>
            </a:r>
            <a:r>
              <a:rPr lang="el-GR" sz="2800" dirty="0" smtClean="0"/>
              <a:t>ω</a:t>
            </a:r>
            <a:r>
              <a:rPr lang="en-US" sz="2800" baseline="-25000" dirty="0"/>
              <a:t>J</a:t>
            </a:r>
            <a:r>
              <a:rPr lang="en-US" sz="2800" dirty="0" smtClean="0"/>
              <a:t>}</a:t>
            </a:r>
            <a:r>
              <a:rPr lang="el-GR" sz="2800" dirty="0" smtClean="0"/>
              <a:t>  , </a:t>
            </a:r>
            <a:r>
              <a:rPr lang="el-GR" sz="2800" dirty="0"/>
              <a:t> </a:t>
            </a:r>
            <a:r>
              <a:rPr lang="el-GR" sz="2800" dirty="0" smtClean="0"/>
              <a:t> α</a:t>
            </a:r>
            <a:r>
              <a:rPr lang="en-US" sz="2800" dirty="0" smtClean="0"/>
              <a:t>(t) in {</a:t>
            </a:r>
            <a:r>
              <a:rPr lang="el-GR" sz="2800" dirty="0" smtClean="0"/>
              <a:t>α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</a:t>
            </a:r>
            <a:r>
              <a:rPr lang="el-GR" sz="2800" dirty="0"/>
              <a:t>α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…, </a:t>
            </a:r>
            <a:r>
              <a:rPr lang="el-GR" sz="2800" dirty="0" smtClean="0"/>
              <a:t>α</a:t>
            </a:r>
            <a:r>
              <a:rPr lang="el-GR" sz="2800" baseline="-25000" dirty="0"/>
              <a:t>Μ</a:t>
            </a:r>
            <a:r>
              <a:rPr lang="en-US" sz="2800" dirty="0" smtClean="0"/>
              <a:t>}</a:t>
            </a:r>
          </a:p>
          <a:p>
            <a:r>
              <a:rPr lang="en-US" sz="2800" dirty="0" smtClean="0"/>
              <a:t>Recall that </a:t>
            </a:r>
            <a:r>
              <a:rPr lang="en-US" sz="2800" dirty="0" err="1"/>
              <a:t>y</a:t>
            </a:r>
            <a:r>
              <a:rPr lang="en-US" sz="2800" baseline="-25000" dirty="0" err="1"/>
              <a:t>i</a:t>
            </a:r>
            <a:r>
              <a:rPr lang="en-US" sz="2800" dirty="0"/>
              <a:t>(t) = </a:t>
            </a:r>
            <a:r>
              <a:rPr lang="en-US" sz="2800" dirty="0" err="1"/>
              <a:t>y</a:t>
            </a:r>
            <a:r>
              <a:rPr lang="en-US" sz="2800" baseline="-25000" dirty="0" err="1"/>
              <a:t>i</a:t>
            </a:r>
            <a:r>
              <a:rPr lang="en-US" sz="2800" dirty="0"/>
              <a:t>(</a:t>
            </a:r>
            <a:r>
              <a:rPr lang="el-GR" sz="2800" dirty="0"/>
              <a:t>α</a:t>
            </a:r>
            <a:r>
              <a:rPr lang="en-US" sz="2800" dirty="0"/>
              <a:t>(t), </a:t>
            </a:r>
            <a:r>
              <a:rPr lang="el-GR" sz="2800" dirty="0"/>
              <a:t>ω</a:t>
            </a:r>
            <a:r>
              <a:rPr lang="en-US" sz="2800" dirty="0"/>
              <a:t>(t)</a:t>
            </a:r>
            <a:r>
              <a:rPr lang="en-US" sz="2800" dirty="0" smtClean="0"/>
              <a:t>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124980"/>
            <a:ext cx="6860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 p(</a:t>
            </a:r>
            <a:r>
              <a:rPr lang="el-GR" sz="2800" dirty="0" smtClean="0"/>
              <a:t>α</a:t>
            </a:r>
            <a:r>
              <a:rPr lang="en-US" sz="2800" baseline="-25000" dirty="0" smtClean="0"/>
              <a:t>m </a:t>
            </a:r>
            <a:r>
              <a:rPr lang="en-US" sz="2800" dirty="0" smtClean="0"/>
              <a:t>,</a:t>
            </a:r>
            <a:r>
              <a:rPr lang="en-US" sz="2800" baseline="-25000" dirty="0" smtClean="0"/>
              <a:t> </a:t>
            </a:r>
            <a:r>
              <a:rPr lang="el-GR" sz="2800" dirty="0" smtClean="0"/>
              <a:t>ω</a:t>
            </a:r>
            <a:r>
              <a:rPr lang="en-US" sz="2800" baseline="-25000" dirty="0"/>
              <a:t>j</a:t>
            </a:r>
            <a:r>
              <a:rPr lang="en-US" sz="2800" dirty="0" smtClean="0"/>
              <a:t>) = </a:t>
            </a:r>
            <a:r>
              <a:rPr lang="en-US" sz="2800" dirty="0" err="1" smtClean="0"/>
              <a:t>Pr</a:t>
            </a:r>
            <a:r>
              <a:rPr lang="en-US" sz="2800" dirty="0" smtClean="0"/>
              <a:t>[Choose </a:t>
            </a:r>
            <a:r>
              <a:rPr lang="el-GR" sz="2800" dirty="0" smtClean="0"/>
              <a:t>α</a:t>
            </a:r>
            <a:r>
              <a:rPr lang="en-US" sz="2800" dirty="0" smtClean="0"/>
              <a:t>(t) = </a:t>
            </a:r>
            <a:r>
              <a:rPr lang="el-GR" sz="2800" dirty="0" smtClean="0"/>
              <a:t>α</a:t>
            </a:r>
            <a:r>
              <a:rPr lang="en-US" sz="2800" baseline="-25000" dirty="0" smtClean="0"/>
              <a:t>m </a:t>
            </a:r>
            <a:r>
              <a:rPr lang="en-US" sz="2800" dirty="0" smtClean="0"/>
              <a:t>| </a:t>
            </a:r>
            <a:r>
              <a:rPr lang="el-GR" sz="2800" dirty="0" smtClean="0"/>
              <a:t>ω</a:t>
            </a:r>
            <a:r>
              <a:rPr lang="en-US" sz="2800" dirty="0" smtClean="0"/>
              <a:t>(t) =</a:t>
            </a:r>
            <a:r>
              <a:rPr lang="el-GR" sz="2800" dirty="0" smtClean="0"/>
              <a:t>ω</a:t>
            </a:r>
            <a:r>
              <a:rPr lang="en-US" sz="2800" baseline="-25000" dirty="0"/>
              <a:t>j</a:t>
            </a:r>
            <a:r>
              <a:rPr lang="en-US" sz="2800" dirty="0" smtClean="0"/>
              <a:t>]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017155" y="4829651"/>
            <a:ext cx="6432119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Equivalently:  </a:t>
            </a:r>
            <a:r>
              <a:rPr lang="en-US" sz="3000" dirty="0" smtClean="0"/>
              <a:t>Use randomized </a:t>
            </a:r>
            <a:r>
              <a:rPr lang="en-US" sz="3000" dirty="0" err="1" smtClean="0"/>
              <a:t>alg</a:t>
            </a:r>
            <a:r>
              <a:rPr lang="en-US" sz="3000" dirty="0" smtClean="0"/>
              <a:t> with: </a:t>
            </a:r>
          </a:p>
          <a:p>
            <a:endParaRPr lang="en-US" sz="1600" dirty="0"/>
          </a:p>
          <a:p>
            <a:r>
              <a:rPr lang="en-US" sz="3000" dirty="0" smtClean="0"/>
              <a:t>Min:  E{y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(t)} </a:t>
            </a:r>
          </a:p>
          <a:p>
            <a:r>
              <a:rPr lang="en-US" sz="3000" dirty="0" smtClean="0"/>
              <a:t>Subject to: E{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(t)} ≤ 0 for all </a:t>
            </a:r>
            <a:r>
              <a:rPr lang="en-US" sz="3000" dirty="0" err="1"/>
              <a:t>i</a:t>
            </a:r>
            <a:r>
              <a:rPr lang="en-US" sz="3000" dirty="0" smtClean="0"/>
              <a:t> in {1, …, K} </a:t>
            </a:r>
            <a:endParaRPr lang="en-US" sz="3000" dirty="0"/>
          </a:p>
        </p:txBody>
      </p:sp>
      <p:sp>
        <p:nvSpPr>
          <p:cNvPr id="13" name="Rectangle 12"/>
          <p:cNvSpPr/>
          <p:nvPr/>
        </p:nvSpPr>
        <p:spPr>
          <a:xfrm>
            <a:off x="990600" y="4873347"/>
            <a:ext cx="7086601" cy="1679853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3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Properties of the LP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447800"/>
            <a:ext cx="838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00FF"/>
                </a:solidFill>
              </a:rPr>
              <a:t>Known Constants: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 smtClean="0"/>
              <a:t> </a:t>
            </a:r>
            <a:r>
              <a:rPr lang="el-GR" sz="2800" dirty="0" smtClean="0"/>
              <a:t>π</a:t>
            </a:r>
            <a:r>
              <a:rPr lang="en-US" sz="2800" dirty="0" smtClean="0"/>
              <a:t>(</a:t>
            </a:r>
            <a:r>
              <a:rPr lang="el-GR" sz="2800" dirty="0" smtClean="0"/>
              <a:t>ω</a:t>
            </a:r>
            <a:r>
              <a:rPr lang="en-US" sz="2800" dirty="0" smtClean="0"/>
              <a:t>) for all </a:t>
            </a:r>
            <a:r>
              <a:rPr lang="el-GR" sz="3000" dirty="0" smtClean="0"/>
              <a:t>ω</a:t>
            </a:r>
            <a:r>
              <a:rPr lang="en-US" sz="3000" dirty="0"/>
              <a:t> </a:t>
            </a:r>
            <a:r>
              <a:rPr lang="en-US" sz="3000" dirty="0" smtClean="0"/>
              <a:t>in {</a:t>
            </a:r>
            <a:r>
              <a:rPr lang="el-GR" sz="3000" dirty="0" smtClean="0"/>
              <a:t>ω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, </a:t>
            </a:r>
            <a:r>
              <a:rPr lang="el-GR" sz="3000" dirty="0" smtClean="0"/>
              <a:t>ω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, …, </a:t>
            </a:r>
            <a:r>
              <a:rPr lang="el-GR" sz="3000" dirty="0" smtClean="0"/>
              <a:t>ω</a:t>
            </a:r>
            <a:r>
              <a:rPr lang="en-US" sz="3000" baseline="-25000" dirty="0"/>
              <a:t>J</a:t>
            </a:r>
            <a:r>
              <a:rPr lang="en-US" sz="3000" dirty="0" smtClean="0"/>
              <a:t>}. 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(J is </a:t>
            </a:r>
            <a:r>
              <a:rPr lang="en-US" sz="3000" i="1" dirty="0" smtClean="0">
                <a:solidFill>
                  <a:srgbClr val="FF0000"/>
                </a:solidFill>
              </a:rPr>
              <a:t>typically exponential </a:t>
            </a:r>
            <a:r>
              <a:rPr lang="en-US" sz="3000" dirty="0" smtClean="0"/>
              <a:t>in network size)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 err="1" smtClean="0"/>
              <a:t>y</a:t>
            </a:r>
            <a:r>
              <a:rPr lang="en-US" sz="3000" baseline="-25000" dirty="0" err="1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baseline="-25000" dirty="0" smtClean="0"/>
              <a:t>m</a:t>
            </a:r>
            <a:r>
              <a:rPr lang="en-US" sz="3000" dirty="0" smtClean="0"/>
              <a:t>, </a:t>
            </a:r>
            <a:r>
              <a:rPr lang="el-GR" sz="3000" dirty="0" smtClean="0"/>
              <a:t>ω</a:t>
            </a:r>
            <a:r>
              <a:rPr lang="en-US" sz="3000" baseline="-25000" dirty="0"/>
              <a:t>j</a:t>
            </a:r>
            <a:r>
              <a:rPr lang="en-US" sz="3000" dirty="0" smtClean="0"/>
              <a:t>) for all </a:t>
            </a:r>
            <a:r>
              <a:rPr lang="en-US" sz="3000" dirty="0" err="1" smtClean="0"/>
              <a:t>i</a:t>
            </a:r>
            <a:r>
              <a:rPr lang="en-US" sz="3000" dirty="0" smtClean="0"/>
              <a:t>, m, j in {1,…,K}x{1,….M}x{1,…,J}</a:t>
            </a:r>
          </a:p>
          <a:p>
            <a:endParaRPr lang="en-US" sz="3000" dirty="0" smtClean="0"/>
          </a:p>
          <a:p>
            <a:r>
              <a:rPr lang="en-US" sz="3000" dirty="0" smtClean="0">
                <a:solidFill>
                  <a:srgbClr val="0000FF"/>
                </a:solidFill>
              </a:rPr>
              <a:t>LP Variables: 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 smtClean="0"/>
              <a:t>p(</a:t>
            </a:r>
            <a:r>
              <a:rPr lang="el-GR" sz="3000" dirty="0" smtClean="0"/>
              <a:t>α</a:t>
            </a:r>
            <a:r>
              <a:rPr lang="en-US" sz="3000" baseline="-25000" dirty="0" smtClean="0"/>
              <a:t>m</a:t>
            </a:r>
            <a:r>
              <a:rPr lang="en-US" sz="3000" dirty="0" smtClean="0"/>
              <a:t>, </a:t>
            </a:r>
            <a:r>
              <a:rPr lang="el-GR" sz="3000" dirty="0" smtClean="0"/>
              <a:t>ω</a:t>
            </a:r>
            <a:r>
              <a:rPr lang="en-US" sz="3000" baseline="-25000" dirty="0"/>
              <a:t>j</a:t>
            </a:r>
            <a:r>
              <a:rPr lang="en-US" sz="3000" dirty="0" smtClean="0"/>
              <a:t>) for all m in {1, …, M}, j in {1, …, J}.</a:t>
            </a:r>
          </a:p>
          <a:p>
            <a:r>
              <a:rPr lang="en-US" sz="3000" dirty="0" smtClean="0"/>
              <a:t>       (number of variables is </a:t>
            </a:r>
            <a:r>
              <a:rPr lang="en-US" sz="3000" i="1" dirty="0" smtClean="0">
                <a:solidFill>
                  <a:srgbClr val="FF0000"/>
                </a:solidFill>
              </a:rPr>
              <a:t>typically exponential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in network size)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96323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Disadvantages of this LP Approach?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0557" y="1219200"/>
            <a:ext cx="71045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  <a:p>
            <a:pPr marL="457200" indent="-457200">
              <a:buFont typeface="Arial"/>
              <a:buChar char="•"/>
            </a:pPr>
            <a:endParaRPr lang="en-US" sz="2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93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 Stability</a:t>
            </a:r>
          </a:p>
          <a:p>
            <a:r>
              <a:rPr lang="en-US" dirty="0" smtClean="0"/>
              <a:t>Randomized </a:t>
            </a:r>
            <a:r>
              <a:rPr lang="en-US" dirty="0" err="1" smtClean="0"/>
              <a:t>Algs</a:t>
            </a:r>
            <a:r>
              <a:rPr lang="en-US" dirty="0" smtClean="0"/>
              <a:t> and Linear Programs for Queue Stability (known statistics)</a:t>
            </a:r>
          </a:p>
          <a:p>
            <a:r>
              <a:rPr lang="en-US" dirty="0" smtClean="0"/>
              <a:t>Dynamic </a:t>
            </a:r>
            <a:r>
              <a:rPr lang="en-US" dirty="0" err="1" smtClean="0"/>
              <a:t>Algs</a:t>
            </a:r>
            <a:r>
              <a:rPr lang="en-US" dirty="0" smtClean="0"/>
              <a:t> and Drift-Plus-Penalty</a:t>
            </a:r>
          </a:p>
          <a:p>
            <a:pPr marL="0" indent="0">
              <a:buNone/>
            </a:pPr>
            <a:r>
              <a:rPr lang="en-US" dirty="0" smtClean="0"/>
              <a:t>    (unknown statistics) </a:t>
            </a:r>
          </a:p>
          <a:p>
            <a:r>
              <a:rPr lang="en-US" dirty="0" smtClean="0"/>
              <a:t>Backpressure Examples (if time)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562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Disadvantages of this LP Approach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0557" y="1219200"/>
            <a:ext cx="7459043" cy="4985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000" dirty="0" smtClean="0">
                <a:solidFill>
                  <a:srgbClr val="0000FF"/>
                </a:solidFill>
              </a:rPr>
              <a:t>Problem is huge.</a:t>
            </a:r>
          </a:p>
          <a:p>
            <a:pPr lvl="1"/>
            <a:r>
              <a:rPr lang="en-US" sz="2800" dirty="0" smtClean="0"/>
              <a:t>- Non-polynomial number of variables.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 smtClean="0">
                <a:solidFill>
                  <a:srgbClr val="0000FF"/>
                </a:solidFill>
              </a:rPr>
              <a:t>Need to know distribution </a:t>
            </a:r>
            <a:r>
              <a:rPr lang="el-GR" sz="3200" dirty="0" smtClean="0">
                <a:solidFill>
                  <a:srgbClr val="0000FF"/>
                </a:solidFill>
              </a:rPr>
              <a:t>π</a:t>
            </a:r>
            <a:r>
              <a:rPr lang="en-US" sz="3200" dirty="0" smtClean="0">
                <a:solidFill>
                  <a:srgbClr val="0000FF"/>
                </a:solidFill>
              </a:rPr>
              <a:t>(</a:t>
            </a:r>
            <a:r>
              <a:rPr lang="el-GR" sz="3200" dirty="0" smtClean="0">
                <a:solidFill>
                  <a:srgbClr val="0000FF"/>
                </a:solidFill>
              </a:rPr>
              <a:t>ω</a:t>
            </a:r>
            <a:r>
              <a:rPr lang="en-US" sz="3200" dirty="0" smtClean="0">
                <a:solidFill>
                  <a:srgbClr val="0000FF"/>
                </a:solidFill>
              </a:rPr>
              <a:t>).</a:t>
            </a:r>
          </a:p>
          <a:p>
            <a:r>
              <a:rPr lang="en-US" sz="3200" dirty="0" smtClean="0"/>
              <a:t>     -</a:t>
            </a:r>
            <a:r>
              <a:rPr lang="en-US" sz="2800" dirty="0" smtClean="0"/>
              <a:t>Typically non-polynomial number of </a:t>
            </a:r>
            <a:r>
              <a:rPr lang="el-GR" sz="2800" dirty="0" smtClean="0"/>
              <a:t>ω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     -Good estimate would take “</a:t>
            </a:r>
            <a:r>
              <a:rPr lang="en-US" sz="2800" dirty="0" err="1" smtClean="0"/>
              <a:t>years”of</a:t>
            </a:r>
            <a:r>
              <a:rPr lang="en-US" sz="2800" dirty="0" smtClean="0"/>
              <a:t> samples.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-Probabilities will certainly change by this time.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Not Adaptive to Changes.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What if </a:t>
            </a:r>
            <a:r>
              <a:rPr lang="el-GR" sz="2800" dirty="0" smtClean="0">
                <a:solidFill>
                  <a:srgbClr val="0000FF"/>
                </a:solidFill>
              </a:rPr>
              <a:t>ω</a:t>
            </a:r>
            <a:r>
              <a:rPr lang="en-US" sz="2800" dirty="0" smtClean="0">
                <a:solidFill>
                  <a:srgbClr val="0000FF"/>
                </a:solidFill>
              </a:rPr>
              <a:t>(t) is non-</a:t>
            </a:r>
            <a:r>
              <a:rPr lang="en-US" sz="2800" dirty="0" err="1" smtClean="0">
                <a:solidFill>
                  <a:srgbClr val="0000FF"/>
                </a:solidFill>
              </a:rPr>
              <a:t>i.i.d</a:t>
            </a:r>
            <a:r>
              <a:rPr lang="en-US" sz="2800" dirty="0" smtClean="0">
                <a:solidFill>
                  <a:srgbClr val="0000FF"/>
                </a:solidFill>
              </a:rPr>
              <a:t>.?  Non-</a:t>
            </a:r>
            <a:r>
              <a:rPr lang="en-US" sz="2800" dirty="0" err="1" smtClean="0">
                <a:solidFill>
                  <a:srgbClr val="0000FF"/>
                </a:solidFill>
              </a:rPr>
              <a:t>ergodic</a:t>
            </a:r>
            <a:r>
              <a:rPr lang="en-US" sz="2800" dirty="0" smtClean="0">
                <a:solidFill>
                  <a:srgbClr val="0000FF"/>
                </a:solidFill>
              </a:rPr>
              <a:t>?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For </a:t>
            </a:r>
            <a:r>
              <a:rPr lang="en-US" sz="2800" dirty="0" err="1" smtClean="0">
                <a:solidFill>
                  <a:srgbClr val="0000FF"/>
                </a:solidFill>
              </a:rPr>
              <a:t>queueing</a:t>
            </a:r>
            <a:r>
              <a:rPr lang="en-US" sz="2800" dirty="0" smtClean="0">
                <a:solidFill>
                  <a:srgbClr val="0000FF"/>
                </a:solidFill>
              </a:rPr>
              <a:t> networks:</a:t>
            </a:r>
          </a:p>
          <a:p>
            <a:r>
              <a:rPr lang="en-US" sz="2800" dirty="0" smtClean="0"/>
              <a:t>          -</a:t>
            </a:r>
            <a:r>
              <a:rPr lang="en-US" sz="2800" dirty="0"/>
              <a:t>D</a:t>
            </a:r>
            <a:r>
              <a:rPr lang="en-US" sz="2800" dirty="0" smtClean="0"/>
              <a:t>elay guarantees? </a:t>
            </a:r>
          </a:p>
          <a:p>
            <a:r>
              <a:rPr lang="en-US" sz="2800" dirty="0" smtClean="0"/>
              <a:t>          -Flow control?  </a:t>
            </a:r>
          </a:p>
        </p:txBody>
      </p:sp>
    </p:spTree>
    <p:extLst>
      <p:ext uri="{BB962C8B-B14F-4D97-AF65-F5344CB8AC3E}">
        <p14:creationId xmlns:p14="http://schemas.microsoft.com/office/powerpoint/2010/main" val="4074276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 Stability</a:t>
            </a:r>
          </a:p>
          <a:p>
            <a:r>
              <a:rPr lang="en-US" dirty="0" smtClean="0"/>
              <a:t>Randomized </a:t>
            </a:r>
            <a:r>
              <a:rPr lang="en-US" dirty="0" err="1" smtClean="0"/>
              <a:t>Algs</a:t>
            </a:r>
            <a:r>
              <a:rPr lang="en-US" dirty="0" smtClean="0"/>
              <a:t> and Linear Programs for Queue Stability (known statistics)</a:t>
            </a:r>
          </a:p>
          <a:p>
            <a:r>
              <a:rPr lang="en-US" dirty="0" smtClean="0"/>
              <a:t>Dynamic </a:t>
            </a:r>
            <a:r>
              <a:rPr lang="en-US" dirty="0" err="1" smtClean="0"/>
              <a:t>Algs</a:t>
            </a:r>
            <a:r>
              <a:rPr lang="en-US" dirty="0" smtClean="0"/>
              <a:t> and Drift-Plus-Penalty</a:t>
            </a:r>
          </a:p>
          <a:p>
            <a:pPr marL="0" indent="0">
              <a:buNone/>
            </a:pPr>
            <a:r>
              <a:rPr lang="en-US" dirty="0" smtClean="0"/>
              <a:t>    (unknown statistics)</a:t>
            </a:r>
          </a:p>
          <a:p>
            <a:r>
              <a:rPr lang="en-US" dirty="0" smtClean="0"/>
              <a:t>Backpressure Examples (if time) 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28600" y="1285640"/>
            <a:ext cx="457200" cy="629120"/>
          </a:xfrm>
          <a:custGeom>
            <a:avLst/>
            <a:gdLst>
              <a:gd name="connsiteX0" fmla="*/ 0 w 820889"/>
              <a:gd name="connsiteY0" fmla="*/ 913883 h 1258241"/>
              <a:gd name="connsiteX1" fmla="*/ 170373 w 820889"/>
              <a:gd name="connsiteY1" fmla="*/ 1208185 h 1258241"/>
              <a:gd name="connsiteX2" fmla="*/ 820889 w 820889"/>
              <a:gd name="connsiteY2" fmla="*/ 0 h 1258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9" h="1258241">
                <a:moveTo>
                  <a:pt x="0" y="913883"/>
                </a:moveTo>
                <a:cubicBezTo>
                  <a:pt x="16779" y="1137191"/>
                  <a:pt x="33558" y="1360499"/>
                  <a:pt x="170373" y="1208185"/>
                </a:cubicBezTo>
                <a:cubicBezTo>
                  <a:pt x="307188" y="1055871"/>
                  <a:pt x="820889" y="0"/>
                  <a:pt x="820889" y="0"/>
                </a:cubicBezTo>
              </a:path>
            </a:pathLst>
          </a:custGeom>
          <a:noFill/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28600" y="2037880"/>
            <a:ext cx="457200" cy="629120"/>
          </a:xfrm>
          <a:custGeom>
            <a:avLst/>
            <a:gdLst>
              <a:gd name="connsiteX0" fmla="*/ 0 w 820889"/>
              <a:gd name="connsiteY0" fmla="*/ 913883 h 1258241"/>
              <a:gd name="connsiteX1" fmla="*/ 170373 w 820889"/>
              <a:gd name="connsiteY1" fmla="*/ 1208185 h 1258241"/>
              <a:gd name="connsiteX2" fmla="*/ 820889 w 820889"/>
              <a:gd name="connsiteY2" fmla="*/ 0 h 1258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9" h="1258241">
                <a:moveTo>
                  <a:pt x="0" y="913883"/>
                </a:moveTo>
                <a:cubicBezTo>
                  <a:pt x="16779" y="1137191"/>
                  <a:pt x="33558" y="1360499"/>
                  <a:pt x="170373" y="1208185"/>
                </a:cubicBezTo>
                <a:cubicBezTo>
                  <a:pt x="307188" y="1055871"/>
                  <a:pt x="820889" y="0"/>
                  <a:pt x="820889" y="0"/>
                </a:cubicBezTo>
              </a:path>
            </a:pathLst>
          </a:custGeom>
          <a:noFill/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28600" y="3276600"/>
            <a:ext cx="7086600" cy="1219200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64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Dynamic Approach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599" y="838200"/>
            <a:ext cx="655134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Minimize:      y</a:t>
            </a:r>
            <a:r>
              <a:rPr lang="en-US" sz="3000" baseline="-25000" dirty="0" smtClean="0"/>
              <a:t>0</a:t>
            </a:r>
          </a:p>
          <a:p>
            <a:endParaRPr lang="en-US" sz="3000" baseline="-25000" dirty="0" smtClean="0"/>
          </a:p>
          <a:p>
            <a:r>
              <a:rPr lang="en-US" sz="3000" dirty="0" smtClean="0"/>
              <a:t>Subject to:   (1) 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≤ 0   for all </a:t>
            </a:r>
            <a:r>
              <a:rPr lang="en-US" sz="3000" dirty="0" err="1"/>
              <a:t>i</a:t>
            </a:r>
            <a:r>
              <a:rPr lang="en-US" sz="3000" dirty="0" smtClean="0"/>
              <a:t> in {1, .., K}</a:t>
            </a:r>
            <a:endParaRPr lang="en-US" sz="3000" dirty="0"/>
          </a:p>
          <a:p>
            <a:r>
              <a:rPr lang="en-US" sz="3000" dirty="0" smtClean="0"/>
              <a:t>                      (2) </a:t>
            </a:r>
            <a:r>
              <a:rPr lang="el-GR" sz="3000" dirty="0" smtClean="0"/>
              <a:t>α</a:t>
            </a:r>
            <a:r>
              <a:rPr lang="en-US" sz="3000" dirty="0" smtClean="0"/>
              <a:t>(t)  in </a:t>
            </a:r>
            <a:r>
              <a:rPr lang="en-US" sz="3000" dirty="0" smtClean="0">
                <a:latin typeface="Apple Chancery"/>
              </a:rPr>
              <a:t>A</a:t>
            </a:r>
            <a:r>
              <a:rPr lang="el-GR" sz="3000" baseline="-25000" dirty="0" smtClean="0"/>
              <a:t>ω(</a:t>
            </a:r>
            <a:r>
              <a:rPr lang="en-US" sz="3000" baseline="-25000" dirty="0" smtClean="0"/>
              <a:t>t)</a:t>
            </a:r>
            <a:r>
              <a:rPr lang="en-US" sz="3000" dirty="0" smtClean="0"/>
              <a:t> for all slots t. </a:t>
            </a:r>
            <a:endParaRPr lang="en-US" sz="3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24200" y="990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81400" y="1752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90599" y="914400"/>
            <a:ext cx="7086601" cy="1708904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276600"/>
            <a:ext cx="893180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000" dirty="0" smtClean="0"/>
              <a:t>(1)</a:t>
            </a:r>
            <a:r>
              <a:rPr lang="en-US" sz="3000" dirty="0" smtClean="0"/>
              <a:t>  Make “</a:t>
            </a:r>
            <a:r>
              <a:rPr lang="en-US" sz="3000" b="1" i="1" dirty="0" smtClean="0">
                <a:solidFill>
                  <a:srgbClr val="FF0000"/>
                </a:solidFill>
              </a:rPr>
              <a:t>virtual queue</a:t>
            </a:r>
            <a:r>
              <a:rPr lang="en-US" sz="3000" dirty="0" smtClean="0"/>
              <a:t>” for each inequality constraint:</a:t>
            </a:r>
          </a:p>
          <a:p>
            <a:endParaRPr lang="en-US" sz="1600" dirty="0"/>
          </a:p>
          <a:p>
            <a:r>
              <a:rPr lang="en-US" sz="3000" dirty="0" smtClean="0"/>
              <a:t>          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(t+1) = max[Q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 +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(t), 0] </a:t>
            </a:r>
            <a:r>
              <a:rPr lang="el-GR" sz="3000" dirty="0" smtClean="0"/>
              <a:t>  </a:t>
            </a:r>
            <a:r>
              <a:rPr lang="en-US" sz="3000" dirty="0" smtClean="0"/>
              <a:t>for </a:t>
            </a:r>
            <a:r>
              <a:rPr lang="en-US" sz="3000" dirty="0" err="1"/>
              <a:t>i</a:t>
            </a:r>
            <a:r>
              <a:rPr lang="en-US" sz="3000" dirty="0" smtClean="0"/>
              <a:t> in {1, …, K}</a:t>
            </a:r>
            <a:endParaRPr lang="en-US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2514600" y="5694402"/>
            <a:ext cx="40879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(t)/t </a:t>
            </a:r>
            <a:r>
              <a:rPr lang="en-US" sz="3000" dirty="0" smtClean="0">
                <a:sym typeface="Wingdings"/>
              </a:rPr>
              <a:t> 0  implies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≤ 0 </a:t>
            </a:r>
            <a:r>
              <a:rPr lang="en-US" sz="3000" dirty="0" smtClean="0">
                <a:sym typeface="Wingdings"/>
              </a:rPr>
              <a:t> </a:t>
            </a:r>
            <a:endParaRPr lang="en-US" sz="3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688115" y="5846802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" y="5638800"/>
            <a:ext cx="2087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Why? Because: 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187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Virtual Queue Stability Theorem: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050" y="2667000"/>
            <a:ext cx="57895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Theorem:</a:t>
            </a:r>
            <a:r>
              <a:rPr lang="en-US" sz="3000" dirty="0" smtClean="0"/>
              <a:t>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(t)/t </a:t>
            </a:r>
            <a:r>
              <a:rPr lang="en-US" sz="3000" dirty="0" smtClean="0">
                <a:sym typeface="Wingdings"/>
              </a:rPr>
              <a:t> 0  implies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≤ 0. </a:t>
            </a:r>
            <a:r>
              <a:rPr lang="en-US" sz="3000" dirty="0" smtClean="0">
                <a:sym typeface="Wingdings"/>
              </a:rPr>
              <a:t> </a:t>
            </a:r>
            <a:endParaRPr lang="en-US" sz="3000" dirty="0" smtClean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181600" y="28194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81000" y="1371600"/>
            <a:ext cx="57302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Recall: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(t+1) = max[Q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 +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(t), 0]</a:t>
            </a:r>
            <a:endParaRPr lang="en-US" sz="3000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3484602"/>
            <a:ext cx="66873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Proof:</a:t>
            </a:r>
            <a:r>
              <a:rPr lang="en-US" sz="3000" dirty="0" smtClean="0"/>
              <a:t>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τ</a:t>
            </a:r>
            <a:r>
              <a:rPr lang="en-US" sz="3000" dirty="0" smtClean="0"/>
              <a:t>+1) = max[Q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τ</a:t>
            </a:r>
            <a:r>
              <a:rPr lang="en-US" sz="3000" dirty="0" smtClean="0"/>
              <a:t>) +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τ</a:t>
            </a:r>
            <a:r>
              <a:rPr lang="en-US" sz="3000" dirty="0" smtClean="0"/>
              <a:t>), 0]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                 ≥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τ</a:t>
            </a:r>
            <a:r>
              <a:rPr lang="en-US" sz="3000" dirty="0" smtClean="0"/>
              <a:t>) +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τ</a:t>
            </a:r>
            <a:r>
              <a:rPr lang="en-US" sz="3000" dirty="0" smtClean="0"/>
              <a:t>).</a:t>
            </a:r>
            <a:endParaRPr lang="el-GR" sz="3000" dirty="0" smtClean="0"/>
          </a:p>
          <a:p>
            <a:endParaRPr lang="el-GR" sz="800" dirty="0"/>
          </a:p>
          <a:p>
            <a:r>
              <a:rPr lang="en-US" sz="3000" dirty="0" smtClean="0"/>
              <a:t>Thus: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τ</a:t>
            </a:r>
            <a:r>
              <a:rPr lang="en-US" sz="3000" dirty="0" smtClean="0"/>
              <a:t>+1) -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τ</a:t>
            </a:r>
            <a:r>
              <a:rPr lang="en-US" sz="3000" dirty="0" smtClean="0"/>
              <a:t>) ≥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τ</a:t>
            </a:r>
            <a:r>
              <a:rPr lang="en-US" sz="3000" dirty="0" smtClean="0"/>
              <a:t>) for all </a:t>
            </a:r>
            <a:r>
              <a:rPr lang="el-GR" sz="3000" dirty="0" smtClean="0"/>
              <a:t>τ</a:t>
            </a:r>
            <a:r>
              <a:rPr lang="en-US" sz="3000" dirty="0" smtClean="0"/>
              <a:t>.</a:t>
            </a:r>
          </a:p>
          <a:p>
            <a:endParaRPr lang="en-US" sz="1000" dirty="0" smtClean="0"/>
          </a:p>
          <a:p>
            <a:r>
              <a:rPr lang="en-US" sz="3000" dirty="0" smtClean="0"/>
              <a:t>Use </a:t>
            </a:r>
            <a:r>
              <a:rPr lang="en-US" sz="3000" b="1" i="1" dirty="0">
                <a:solidFill>
                  <a:srgbClr val="008000"/>
                </a:solidFill>
              </a:rPr>
              <a:t>t</a:t>
            </a:r>
            <a:r>
              <a:rPr lang="en-US" sz="3000" b="1" i="1" dirty="0" smtClean="0">
                <a:solidFill>
                  <a:srgbClr val="008000"/>
                </a:solidFill>
              </a:rPr>
              <a:t>elescoping sums </a:t>
            </a:r>
            <a:r>
              <a:rPr lang="en-US" sz="3000" dirty="0" smtClean="0"/>
              <a:t>over </a:t>
            </a:r>
            <a:r>
              <a:rPr lang="el-GR" sz="3000" dirty="0" smtClean="0"/>
              <a:t>τ</a:t>
            </a:r>
            <a:r>
              <a:rPr lang="en-US" sz="3000" dirty="0" smtClean="0"/>
              <a:t> in {0, …, t-1}: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</a:t>
            </a:r>
            <a:r>
              <a:rPr lang="en-US" sz="3000" dirty="0"/>
              <a:t>t</a:t>
            </a:r>
            <a:r>
              <a:rPr lang="en-US" sz="3000" dirty="0" smtClean="0"/>
              <a:t>) –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</a:t>
            </a:r>
            <a:r>
              <a:rPr lang="el-GR" sz="3000" dirty="0"/>
              <a:t>0</a:t>
            </a:r>
            <a:r>
              <a:rPr lang="en-US" sz="3000" dirty="0" smtClean="0"/>
              <a:t>) ≥ ∑</a:t>
            </a:r>
            <a:r>
              <a:rPr lang="el-GR" sz="3000" baseline="-25000" dirty="0" smtClean="0"/>
              <a:t>τ</a:t>
            </a:r>
            <a:r>
              <a:rPr lang="en-US" sz="3000" baseline="-25000" dirty="0" smtClean="0"/>
              <a:t>=0</a:t>
            </a:r>
            <a:r>
              <a:rPr lang="en-US" sz="3000" dirty="0" smtClean="0"/>
              <a:t>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τ</a:t>
            </a:r>
            <a:r>
              <a:rPr lang="en-US" sz="3000" dirty="0" smtClean="0"/>
              <a:t>).</a:t>
            </a:r>
          </a:p>
          <a:p>
            <a:r>
              <a:rPr lang="en-US" sz="3000" dirty="0" smtClean="0"/>
              <a:t>Divide by t and take limit as t</a:t>
            </a:r>
            <a:r>
              <a:rPr lang="en-US" sz="3000" dirty="0" smtClean="0">
                <a:sym typeface="Wingdings"/>
              </a:rPr>
              <a:t> </a:t>
            </a:r>
            <a:r>
              <a:rPr lang="en-US" sz="3200" dirty="0">
                <a:sym typeface="Wingdings"/>
              </a:rPr>
              <a:t>∞</a:t>
            </a:r>
            <a:r>
              <a:rPr lang="en-US" sz="3000" dirty="0" smtClean="0">
                <a:sym typeface="Wingdings"/>
              </a:rPr>
              <a:t>.   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733800" y="5562600"/>
            <a:ext cx="44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236025" y="6172200"/>
            <a:ext cx="307775" cy="30480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23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Problem Becomes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599" y="838200"/>
            <a:ext cx="729317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Minimize:      y</a:t>
            </a:r>
            <a:r>
              <a:rPr lang="en-US" sz="3000" baseline="-25000" dirty="0" smtClean="0"/>
              <a:t>0</a:t>
            </a:r>
          </a:p>
          <a:p>
            <a:endParaRPr lang="en-US" sz="3000" baseline="-25000" dirty="0" smtClean="0"/>
          </a:p>
          <a:p>
            <a:r>
              <a:rPr lang="en-US" sz="3000" dirty="0" smtClean="0"/>
              <a:t>Subject to:   (1)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 stable for all </a:t>
            </a:r>
            <a:r>
              <a:rPr lang="en-US" sz="3000" dirty="0" err="1"/>
              <a:t>i</a:t>
            </a:r>
            <a:r>
              <a:rPr lang="en-US" sz="3000" dirty="0" smtClean="0"/>
              <a:t> in {1, .., K}</a:t>
            </a:r>
            <a:endParaRPr lang="en-US" sz="3000" dirty="0"/>
          </a:p>
          <a:p>
            <a:r>
              <a:rPr lang="en-US" sz="3000" dirty="0" smtClean="0"/>
              <a:t>                      (2) </a:t>
            </a:r>
            <a:r>
              <a:rPr lang="el-GR" sz="3000" dirty="0" smtClean="0"/>
              <a:t>α</a:t>
            </a:r>
            <a:r>
              <a:rPr lang="en-US" sz="3000" dirty="0" smtClean="0"/>
              <a:t>(t)  in </a:t>
            </a:r>
            <a:r>
              <a:rPr lang="en-US" sz="3000" dirty="0" smtClean="0">
                <a:latin typeface="Apple Chancery"/>
              </a:rPr>
              <a:t>A</a:t>
            </a:r>
            <a:r>
              <a:rPr lang="el-GR" sz="3000" baseline="-25000" dirty="0" smtClean="0"/>
              <a:t>ω(</a:t>
            </a:r>
            <a:r>
              <a:rPr lang="en-US" sz="3000" baseline="-25000" dirty="0" smtClean="0"/>
              <a:t>t)</a:t>
            </a:r>
            <a:r>
              <a:rPr lang="en-US" sz="3000" dirty="0" smtClean="0"/>
              <a:t> for all slots t. </a:t>
            </a:r>
            <a:endParaRPr lang="en-US" sz="3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24200" y="990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90599" y="914400"/>
            <a:ext cx="7293170" cy="1708904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276600"/>
            <a:ext cx="83150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Both" startAt="2"/>
            </a:pPr>
            <a:r>
              <a:rPr lang="en-US" sz="3000" dirty="0" smtClean="0"/>
              <a:t>Define L(t) = sum of squares of queues (times ½): </a:t>
            </a:r>
          </a:p>
          <a:p>
            <a:r>
              <a:rPr lang="en-US" sz="3000" dirty="0" smtClean="0"/>
              <a:t>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      L(t) = (1/2)∑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baseline="30000" dirty="0" smtClean="0"/>
              <a:t>2</a:t>
            </a:r>
            <a:r>
              <a:rPr lang="en-US" sz="3000" dirty="0" smtClean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4876800"/>
            <a:ext cx="772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Why? Because if L(t) is “small,” then all queues are “small.” 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5562600"/>
            <a:ext cx="70241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/>
              <a:t>(3) Define the “drift” </a:t>
            </a:r>
            <a:r>
              <a:rPr lang="el-GR" sz="3000" dirty="0" smtClean="0"/>
              <a:t>Δ</a:t>
            </a:r>
            <a:r>
              <a:rPr lang="en-US" sz="3000" dirty="0" smtClean="0"/>
              <a:t>(t):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</a:t>
            </a:r>
            <a:r>
              <a:rPr lang="el-GR" sz="3000" dirty="0" smtClean="0"/>
              <a:t>Δ</a:t>
            </a:r>
            <a:r>
              <a:rPr lang="en-US" sz="3000" dirty="0" smtClean="0"/>
              <a:t>(t) = L(t+1) – L(t)</a:t>
            </a:r>
          </a:p>
        </p:txBody>
      </p:sp>
    </p:spTree>
    <p:extLst>
      <p:ext uri="{BB962C8B-B14F-4D97-AF65-F5344CB8AC3E}">
        <p14:creationId xmlns:p14="http://schemas.microsoft.com/office/powerpoint/2010/main" val="3786689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Drift-Plus-Penalty Algorithm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599" y="838200"/>
            <a:ext cx="729317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Minimize:      y</a:t>
            </a:r>
            <a:r>
              <a:rPr lang="en-US" sz="3000" baseline="-25000" dirty="0" smtClean="0"/>
              <a:t>0</a:t>
            </a:r>
          </a:p>
          <a:p>
            <a:endParaRPr lang="en-US" sz="3000" baseline="-25000" dirty="0" smtClean="0"/>
          </a:p>
          <a:p>
            <a:r>
              <a:rPr lang="en-US" sz="3000" dirty="0" smtClean="0"/>
              <a:t>Subject to:   (1)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 stable for all </a:t>
            </a:r>
            <a:r>
              <a:rPr lang="en-US" sz="3000" dirty="0" err="1"/>
              <a:t>i</a:t>
            </a:r>
            <a:r>
              <a:rPr lang="en-US" sz="3000" dirty="0" smtClean="0"/>
              <a:t> in {1, .., K}</a:t>
            </a:r>
            <a:endParaRPr lang="en-US" sz="3000" dirty="0"/>
          </a:p>
          <a:p>
            <a:r>
              <a:rPr lang="en-US" sz="3000" dirty="0" smtClean="0"/>
              <a:t>                      (2) </a:t>
            </a:r>
            <a:r>
              <a:rPr lang="el-GR" sz="3000" dirty="0" smtClean="0"/>
              <a:t>α</a:t>
            </a:r>
            <a:r>
              <a:rPr lang="en-US" sz="3000" dirty="0" smtClean="0"/>
              <a:t>(t)  in </a:t>
            </a:r>
            <a:r>
              <a:rPr lang="en-US" sz="3000" dirty="0" smtClean="0">
                <a:latin typeface="Apple Chancery"/>
              </a:rPr>
              <a:t>A</a:t>
            </a:r>
            <a:r>
              <a:rPr lang="el-GR" sz="3000" baseline="-25000" dirty="0" smtClean="0"/>
              <a:t>ω(</a:t>
            </a:r>
            <a:r>
              <a:rPr lang="en-US" sz="3000" baseline="-25000" dirty="0" smtClean="0"/>
              <a:t>t)</a:t>
            </a:r>
            <a:r>
              <a:rPr lang="en-US" sz="3000" dirty="0" smtClean="0"/>
              <a:t> for all slots t. </a:t>
            </a:r>
            <a:endParaRPr lang="en-US" sz="3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24200" y="990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90599" y="914400"/>
            <a:ext cx="7293170" cy="1708904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276600"/>
            <a:ext cx="8720280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(4) Every slot t, observe </a:t>
            </a:r>
            <a:r>
              <a:rPr lang="el-GR" sz="3000" dirty="0"/>
              <a:t>ω</a:t>
            </a:r>
            <a:r>
              <a:rPr lang="en-US" sz="3000" dirty="0" smtClean="0"/>
              <a:t>(t), </a:t>
            </a:r>
            <a:r>
              <a:rPr lang="en-US" sz="3000" b="1" i="1" dirty="0" smtClean="0"/>
              <a:t>Q</a:t>
            </a:r>
            <a:r>
              <a:rPr lang="en-US" sz="3000" dirty="0" smtClean="0"/>
              <a:t>(t). </a:t>
            </a:r>
          </a:p>
          <a:p>
            <a:r>
              <a:rPr lang="en-US" sz="3000" dirty="0" smtClean="0"/>
              <a:t>Then choose </a:t>
            </a:r>
            <a:r>
              <a:rPr lang="el-GR" sz="3000" dirty="0" smtClean="0"/>
              <a:t>α</a:t>
            </a:r>
            <a:r>
              <a:rPr lang="en-US" sz="3000" dirty="0" smtClean="0"/>
              <a:t>(t)  in </a:t>
            </a:r>
            <a:r>
              <a:rPr lang="en-US" sz="3000" dirty="0" smtClean="0">
                <a:latin typeface="Apple Chancery"/>
              </a:rPr>
              <a:t>A</a:t>
            </a:r>
            <a:r>
              <a:rPr lang="el-GR" sz="3000" baseline="-25000" dirty="0" smtClean="0"/>
              <a:t>ω(</a:t>
            </a:r>
            <a:r>
              <a:rPr lang="en-US" sz="3000" baseline="-25000" dirty="0" smtClean="0"/>
              <a:t>t)</a:t>
            </a:r>
            <a:r>
              <a:rPr lang="en-US" sz="3000" dirty="0" smtClean="0"/>
              <a:t> to </a:t>
            </a:r>
            <a:r>
              <a:rPr lang="en-US" sz="3000" dirty="0"/>
              <a:t>g</a:t>
            </a:r>
            <a:r>
              <a:rPr lang="en-US" sz="3000" dirty="0" smtClean="0"/>
              <a:t>reedily minimize a bound</a:t>
            </a:r>
          </a:p>
          <a:p>
            <a:r>
              <a:rPr lang="en-US" sz="3000" dirty="0" smtClean="0"/>
              <a:t>on: </a:t>
            </a:r>
          </a:p>
          <a:p>
            <a:endParaRPr lang="en-US" sz="1600" dirty="0"/>
          </a:p>
          <a:p>
            <a:r>
              <a:rPr lang="en-US" sz="3000" dirty="0" smtClean="0"/>
              <a:t>             </a:t>
            </a:r>
            <a:r>
              <a:rPr lang="en-US" sz="3000" dirty="0" smtClean="0">
                <a:solidFill>
                  <a:srgbClr val="FF0000"/>
                </a:solidFill>
              </a:rPr>
              <a:t>Drift-Plus-Penalty:    </a:t>
            </a:r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5486400"/>
            <a:ext cx="67213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(5) Update virtual queues for </a:t>
            </a:r>
            <a:r>
              <a:rPr lang="en-US" sz="3000" dirty="0" err="1" smtClean="0"/>
              <a:t>i</a:t>
            </a:r>
            <a:r>
              <a:rPr lang="en-US" sz="3000" dirty="0" smtClean="0"/>
              <a:t> in {1, …, K}: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6019800"/>
            <a:ext cx="58810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smtClean="0"/>
              <a:t>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(t+1) = max[Q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 +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(t)), 0]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66470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Drift-Plus-Penalty Bound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914400"/>
            <a:ext cx="7811829" cy="54784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smtClean="0"/>
              <a:t>Recall:   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(t+1) = max[Q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 +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(t)), 0].</a:t>
            </a:r>
          </a:p>
          <a:p>
            <a:endParaRPr lang="en-US" sz="3000" dirty="0"/>
          </a:p>
          <a:p>
            <a:r>
              <a:rPr lang="en-US" sz="3000" dirty="0" smtClean="0"/>
              <a:t>Thus: 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(t+1)</a:t>
            </a:r>
            <a:r>
              <a:rPr lang="en-US" sz="3000" baseline="30000" dirty="0" smtClean="0"/>
              <a:t>2</a:t>
            </a:r>
            <a:r>
              <a:rPr lang="en-US" sz="3000" dirty="0" smtClean="0"/>
              <a:t> ≤ [Q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 +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(t))]</a:t>
            </a:r>
            <a:r>
              <a:rPr lang="en-US" sz="3000" baseline="30000" dirty="0" smtClean="0"/>
              <a:t>2</a:t>
            </a:r>
          </a:p>
          <a:p>
            <a:endParaRPr lang="en-US" sz="3000" baseline="30000" dirty="0"/>
          </a:p>
          <a:p>
            <a:r>
              <a:rPr lang="en-US" sz="3000" baseline="30000" dirty="0" smtClean="0"/>
              <a:t>                                        </a:t>
            </a:r>
            <a:r>
              <a:rPr lang="en-US" sz="3000" dirty="0" smtClean="0"/>
              <a:t>=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</a:t>
            </a:r>
            <a:r>
              <a:rPr lang="en-US" sz="3000" baseline="30000" dirty="0" smtClean="0"/>
              <a:t>2 </a:t>
            </a:r>
            <a:r>
              <a:rPr lang="en-US" sz="3000" dirty="0" smtClean="0"/>
              <a:t>+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r>
              <a:rPr lang="en-US" sz="3000" baseline="30000" dirty="0" smtClean="0"/>
              <a:t> 2</a:t>
            </a:r>
            <a:r>
              <a:rPr lang="en-US" sz="3000" dirty="0" smtClean="0"/>
              <a:t>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                        + 2Q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endParaRPr lang="en-US" sz="3000" baseline="30000" dirty="0" smtClean="0"/>
          </a:p>
          <a:p>
            <a:endParaRPr lang="en-US" sz="3000" dirty="0"/>
          </a:p>
          <a:p>
            <a:r>
              <a:rPr lang="en-US" sz="3000" dirty="0" smtClean="0"/>
              <a:t>Assuming squares of 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r>
              <a:rPr lang="en-US" sz="3000" baseline="30000" dirty="0" smtClean="0"/>
              <a:t> 2</a:t>
            </a:r>
            <a:r>
              <a:rPr lang="en-US" sz="3000" dirty="0" smtClean="0"/>
              <a:t>  are bounded:</a:t>
            </a:r>
          </a:p>
          <a:p>
            <a:r>
              <a:rPr lang="en-US" sz="3000" dirty="0" smtClean="0"/>
              <a:t>      </a:t>
            </a:r>
            <a:r>
              <a:rPr lang="el-GR" sz="3000" dirty="0" smtClean="0"/>
              <a:t>Δ</a:t>
            </a:r>
            <a:r>
              <a:rPr lang="en-US" sz="3000" dirty="0" smtClean="0"/>
              <a:t>(t) ≤ B + 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endParaRPr lang="en-US" sz="3000" baseline="30000" dirty="0" smtClean="0"/>
          </a:p>
          <a:p>
            <a:r>
              <a:rPr lang="en-US" sz="3000" dirty="0" smtClean="0"/>
              <a:t>So: </a:t>
            </a:r>
          </a:p>
          <a:p>
            <a:r>
              <a:rPr lang="en-US" sz="3000" dirty="0" smtClean="0"/>
              <a:t>      </a:t>
            </a:r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endParaRPr lang="en-US" sz="3000" baseline="30000" dirty="0" smtClean="0"/>
          </a:p>
          <a:p>
            <a:r>
              <a:rPr lang="en-US" sz="3000" dirty="0" smtClean="0"/>
              <a:t>           ≤ B + 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5410200"/>
            <a:ext cx="6858000" cy="121920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7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85800" y="304800"/>
            <a:ext cx="73162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endParaRPr lang="en-US" sz="3000" baseline="30000" dirty="0" smtClean="0"/>
          </a:p>
          <a:p>
            <a:r>
              <a:rPr lang="en-US" sz="3000" dirty="0" smtClean="0"/>
              <a:t>           ≤ B + 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</a:p>
        </p:txBody>
      </p:sp>
      <p:sp>
        <p:nvSpPr>
          <p:cNvPr id="3" name="Rectangle 2"/>
          <p:cNvSpPr/>
          <p:nvPr/>
        </p:nvSpPr>
        <p:spPr>
          <a:xfrm>
            <a:off x="686962" y="355614"/>
            <a:ext cx="7315114" cy="121920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2743200"/>
            <a:ext cx="852028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Every slot t, observe </a:t>
            </a:r>
            <a:r>
              <a:rPr lang="el-GR" sz="3000" dirty="0" smtClean="0"/>
              <a:t>ω</a:t>
            </a:r>
            <a:r>
              <a:rPr lang="en-US" sz="3000" dirty="0" smtClean="0"/>
              <a:t>(t), </a:t>
            </a:r>
            <a:r>
              <a:rPr lang="en-US" sz="3000" b="1" i="1" dirty="0" smtClean="0"/>
              <a:t>Q</a:t>
            </a:r>
            <a:r>
              <a:rPr lang="en-US" sz="3000" dirty="0" smtClean="0"/>
              <a:t>(t). Then choose </a:t>
            </a:r>
            <a:r>
              <a:rPr lang="el-GR" sz="3000" dirty="0" smtClean="0"/>
              <a:t>α</a:t>
            </a:r>
            <a:r>
              <a:rPr lang="en-US" sz="3000" dirty="0" smtClean="0"/>
              <a:t>(t) by: </a:t>
            </a:r>
          </a:p>
          <a:p>
            <a:endParaRPr lang="en-US" sz="3000" dirty="0" smtClean="0"/>
          </a:p>
          <a:p>
            <a:r>
              <a:rPr lang="en-US" sz="3000" dirty="0" smtClean="0"/>
              <a:t>Minimize:  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</a:p>
          <a:p>
            <a:endParaRPr lang="en-US" sz="3000" dirty="0" smtClean="0"/>
          </a:p>
          <a:p>
            <a:r>
              <a:rPr lang="en-US" sz="3000" dirty="0" smtClean="0"/>
              <a:t>Subject to: </a:t>
            </a:r>
            <a:r>
              <a:rPr lang="el-GR" sz="3000" dirty="0" smtClean="0"/>
              <a:t>α</a:t>
            </a:r>
            <a:r>
              <a:rPr lang="en-US" sz="3000" dirty="0" smtClean="0"/>
              <a:t>(t) in </a:t>
            </a:r>
            <a:r>
              <a:rPr lang="en-US" sz="3000" dirty="0" smtClean="0">
                <a:latin typeface="Apple Chancery"/>
              </a:rPr>
              <a:t>A</a:t>
            </a:r>
            <a:r>
              <a:rPr lang="el-GR" sz="3000" baseline="-25000" dirty="0" smtClean="0"/>
              <a:t>ω(</a:t>
            </a:r>
            <a:r>
              <a:rPr lang="en-US" sz="3000" baseline="-25000" dirty="0" smtClean="0"/>
              <a:t>t).</a:t>
            </a:r>
          </a:p>
          <a:p>
            <a:endParaRPr lang="en-US" sz="3000" baseline="-25000" dirty="0"/>
          </a:p>
          <a:p>
            <a:pPr marL="457200" indent="-457200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No knowledge of </a:t>
            </a:r>
            <a:r>
              <a:rPr lang="el-GR" sz="3000" dirty="0" smtClean="0">
                <a:solidFill>
                  <a:srgbClr val="FF0000"/>
                </a:solidFill>
              </a:rPr>
              <a:t>π</a:t>
            </a:r>
            <a:r>
              <a:rPr lang="en-US" sz="3000" dirty="0" smtClean="0">
                <a:solidFill>
                  <a:srgbClr val="FF0000"/>
                </a:solidFill>
              </a:rPr>
              <a:t>(</a:t>
            </a:r>
            <a:r>
              <a:rPr lang="el-GR" sz="3000" dirty="0" smtClean="0">
                <a:solidFill>
                  <a:srgbClr val="FF0000"/>
                </a:solidFill>
              </a:rPr>
              <a:t>ω</a:t>
            </a:r>
            <a:r>
              <a:rPr lang="en-US" sz="3000" dirty="0" smtClean="0">
                <a:solidFill>
                  <a:srgbClr val="FF0000"/>
                </a:solidFill>
              </a:rPr>
              <a:t>) required.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No curse of dimensionality.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Provably adapts to changes, general sample paths.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3581400"/>
            <a:ext cx="7315114" cy="160020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981200"/>
            <a:ext cx="2886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The action is thus: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630848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Performance Tradeoff Theorem: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7904252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Theorem:</a:t>
            </a:r>
            <a:r>
              <a:rPr lang="en-US" sz="3000" dirty="0" smtClean="0"/>
              <a:t> </a:t>
            </a:r>
            <a:r>
              <a:rPr lang="el-GR" sz="3000" dirty="0" smtClean="0"/>
              <a:t> </a:t>
            </a:r>
            <a:r>
              <a:rPr lang="en-US" sz="3000" dirty="0" smtClean="0"/>
              <a:t>For any V≥0. If the problem is feasible, </a:t>
            </a:r>
          </a:p>
          <a:p>
            <a:r>
              <a:rPr lang="en-US" sz="3000" dirty="0" smtClean="0"/>
              <a:t>then the drift-plus-penalty algorithm stabilizes all</a:t>
            </a:r>
          </a:p>
          <a:p>
            <a:r>
              <a:rPr lang="en-US" sz="3000" dirty="0"/>
              <a:t>v</a:t>
            </a:r>
            <a:r>
              <a:rPr lang="en-US" sz="3000" dirty="0" smtClean="0"/>
              <a:t>irtual queues.  Further: </a:t>
            </a:r>
          </a:p>
          <a:p>
            <a:endParaRPr lang="en-US" sz="800" dirty="0" smtClean="0"/>
          </a:p>
          <a:p>
            <a:pPr marL="571500" indent="-571500">
              <a:buAutoNum type="romanLcParenBoth"/>
            </a:pP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 ≤ 0 for all </a:t>
            </a:r>
            <a:r>
              <a:rPr lang="en-US" sz="3000" dirty="0" err="1"/>
              <a:t>i</a:t>
            </a:r>
            <a:r>
              <a:rPr lang="en-US" sz="3000" dirty="0" smtClean="0"/>
              <a:t> in {1, .., K}.</a:t>
            </a:r>
          </a:p>
          <a:p>
            <a:pPr marL="571500" indent="-571500">
              <a:buAutoNum type="romanLcParenBoth"/>
            </a:pPr>
            <a:endParaRPr lang="en-US" sz="3000" baseline="-25000" dirty="0"/>
          </a:p>
          <a:p>
            <a:pPr marL="571500" indent="-571500">
              <a:buAutoNum type="romanLcParenBoth"/>
            </a:pPr>
            <a:r>
              <a:rPr lang="en-US" sz="3000" dirty="0" smtClean="0"/>
              <a:t>y</a:t>
            </a:r>
            <a:r>
              <a:rPr lang="en-US" sz="3000" baseline="-25000" dirty="0"/>
              <a:t>0</a:t>
            </a:r>
            <a:r>
              <a:rPr lang="en-US" sz="3000" dirty="0" smtClean="0"/>
              <a:t> ≤ y</a:t>
            </a:r>
            <a:r>
              <a:rPr lang="en-US" sz="3000" baseline="-25000" dirty="0" smtClean="0"/>
              <a:t>0</a:t>
            </a:r>
            <a:r>
              <a:rPr lang="en-US" sz="3000" baseline="30000" dirty="0" smtClean="0"/>
              <a:t>opt </a:t>
            </a:r>
            <a:r>
              <a:rPr lang="en-US" sz="3000" dirty="0" smtClean="0"/>
              <a:t>+ B/V </a:t>
            </a:r>
          </a:p>
          <a:p>
            <a:pPr marL="571500" indent="-571500">
              <a:buAutoNum type="romanLcParenBoth"/>
            </a:pPr>
            <a:endParaRPr lang="en-US" sz="3000" dirty="0" smtClean="0"/>
          </a:p>
          <a:p>
            <a:pPr marL="571500" indent="-571500">
              <a:buAutoNum type="romanLcParenBoth"/>
            </a:pPr>
            <a:r>
              <a:rPr lang="en-US" sz="3000" dirty="0" smtClean="0"/>
              <a:t>If there is an “interior point” of the feasibility </a:t>
            </a:r>
          </a:p>
          <a:p>
            <a:r>
              <a:rPr lang="en-US" sz="3000" dirty="0" smtClean="0"/>
              <a:t>       region, then Q</a:t>
            </a:r>
            <a:r>
              <a:rPr lang="en-US" sz="3000" baseline="-25000" dirty="0" smtClean="0"/>
              <a:t>i</a:t>
            </a:r>
            <a:r>
              <a:rPr lang="en-US" sz="3000" dirty="0" smtClean="0"/>
              <a:t> ≤ O(V) for all </a:t>
            </a:r>
            <a:r>
              <a:rPr lang="en-US" sz="3000" dirty="0" err="1" smtClean="0"/>
              <a:t>i</a:t>
            </a:r>
            <a:r>
              <a:rPr lang="en-US" sz="3000" dirty="0" smtClean="0"/>
              <a:t> in {1, .., K}. </a:t>
            </a:r>
            <a:endParaRPr lang="en-US" sz="3000" dirty="0"/>
          </a:p>
          <a:p>
            <a:pPr marL="571500" indent="-571500">
              <a:buAutoNum type="romanLcParenBoth"/>
            </a:pPr>
            <a:endParaRPr lang="en-US" sz="3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3400" y="1062335"/>
            <a:ext cx="411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Assume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(t) </a:t>
            </a:r>
            <a:r>
              <a:rPr lang="en-US" sz="2400" dirty="0" err="1" smtClean="0">
                <a:solidFill>
                  <a:srgbClr val="FF0000"/>
                </a:solidFill>
              </a:rPr>
              <a:t>i.i.d</a:t>
            </a:r>
            <a:r>
              <a:rPr lang="en-US" sz="2400" dirty="0" smtClean="0">
                <a:solidFill>
                  <a:srgbClr val="FF0000"/>
                </a:solidFill>
              </a:rPr>
              <a:t>. for simplicity: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990600" y="33528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90600" y="41148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48000" y="5410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259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Performance Tradeoff Theorem: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691615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Proof of (ii) [parts (</a:t>
            </a:r>
            <a:r>
              <a:rPr lang="en-US" sz="3000" b="1" dirty="0" err="1" smtClean="0"/>
              <a:t>i</a:t>
            </a:r>
            <a:r>
              <a:rPr lang="en-US" sz="3000" b="1" dirty="0" smtClean="0"/>
              <a:t>) and (iii) just as easy]:</a:t>
            </a:r>
            <a:endParaRPr lang="en-US" sz="3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3400" y="1062335"/>
            <a:ext cx="411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Assume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(t) </a:t>
            </a:r>
            <a:r>
              <a:rPr lang="en-US" sz="2400" dirty="0" err="1" smtClean="0">
                <a:solidFill>
                  <a:srgbClr val="FF0000"/>
                </a:solidFill>
              </a:rPr>
              <a:t>i.i.d</a:t>
            </a:r>
            <a:r>
              <a:rPr lang="en-US" sz="2400" dirty="0" smtClean="0">
                <a:solidFill>
                  <a:srgbClr val="FF0000"/>
                </a:solidFill>
              </a:rPr>
              <a:t>. for simplicity: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362200"/>
            <a:ext cx="80772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endParaRPr lang="en-US" sz="3000" baseline="30000" dirty="0" smtClean="0"/>
          </a:p>
          <a:p>
            <a:r>
              <a:rPr lang="en-US" sz="3000" dirty="0" smtClean="0"/>
              <a:t>           ≤ B + 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</a:p>
          <a:p>
            <a:r>
              <a:rPr lang="en-US" sz="3000" dirty="0" smtClean="0"/>
              <a:t>           ≤ B + 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For any other (possibly randomized) decision </a:t>
            </a:r>
            <a:r>
              <a:rPr lang="el-GR" sz="3000" dirty="0" smtClean="0"/>
              <a:t>α</a:t>
            </a:r>
            <a:r>
              <a:rPr lang="en-US" sz="3000" dirty="0" smtClean="0"/>
              <a:t>*(t).</a:t>
            </a:r>
          </a:p>
          <a:p>
            <a:endParaRPr lang="en-US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33400" y="5177135"/>
            <a:ext cx="6831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Let’s re-write the above to give more room to work…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Queue Dynamics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7216" y="2870380"/>
            <a:ext cx="6233815" cy="354230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Q(t+1) = max[Q(t) + a(t) – b(t), 0]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    or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Q(t+1) = max[Q(t) + y(t), 0]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   where y(t) = a(t) – b(t)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8810" y="2870380"/>
            <a:ext cx="5947569" cy="3371912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02268" y="1711595"/>
            <a:ext cx="1126931" cy="10316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061419" y="21903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743200" y="21903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66642" y="1828800"/>
            <a:ext cx="7865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b(t)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051842" y="1853624"/>
            <a:ext cx="7675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6324600"/>
            <a:ext cx="515396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Note:  Departures(t) = min[Q(t), b(t)]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652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Performance Tradeoff Theorem: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4048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Proof of (ii) [continued]:</a:t>
            </a:r>
            <a:endParaRPr lang="en-US" sz="3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3400" y="1062335"/>
            <a:ext cx="411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Assume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(t) </a:t>
            </a:r>
            <a:r>
              <a:rPr lang="en-US" sz="2400" dirty="0" err="1" smtClean="0">
                <a:solidFill>
                  <a:srgbClr val="FF0000"/>
                </a:solidFill>
              </a:rPr>
              <a:t>i.i.d</a:t>
            </a:r>
            <a:r>
              <a:rPr lang="en-US" sz="2400" dirty="0" smtClean="0">
                <a:solidFill>
                  <a:srgbClr val="FF0000"/>
                </a:solidFill>
              </a:rPr>
              <a:t>. for simplicity: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2362200"/>
            <a:ext cx="8077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  ≤ B + 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 </a:t>
            </a:r>
          </a:p>
          <a:p>
            <a:r>
              <a:rPr lang="en-US" sz="800" dirty="0" smtClean="0"/>
              <a:t>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                                  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endParaRPr lang="en-US" sz="3000" dirty="0"/>
          </a:p>
          <a:p>
            <a:r>
              <a:rPr lang="en-US" sz="3000" dirty="0" smtClean="0"/>
              <a:t>For any other (possibly randomized) decision </a:t>
            </a:r>
            <a:r>
              <a:rPr lang="el-GR" sz="3000" dirty="0" smtClean="0"/>
              <a:t>α</a:t>
            </a:r>
            <a:r>
              <a:rPr lang="en-US" sz="3000" dirty="0" smtClean="0"/>
              <a:t>*(t).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830222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2362200"/>
            <a:ext cx="8077200" cy="3693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  ≤ B + 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 </a:t>
            </a:r>
          </a:p>
          <a:p>
            <a:r>
              <a:rPr lang="en-US" sz="800" dirty="0" smtClean="0"/>
              <a:t>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                                  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</a:t>
            </a:r>
            <a:endParaRPr lang="en-US" sz="3000" dirty="0"/>
          </a:p>
          <a:p>
            <a:r>
              <a:rPr lang="en-US" sz="3000" dirty="0" smtClean="0"/>
              <a:t>For any other (possibly randomized) decision </a:t>
            </a:r>
            <a:r>
              <a:rPr lang="el-GR" sz="3000" dirty="0" smtClean="0"/>
              <a:t>α</a:t>
            </a:r>
            <a:r>
              <a:rPr lang="en-US" sz="3000" dirty="0" smtClean="0"/>
              <a:t>*(t).</a:t>
            </a:r>
          </a:p>
          <a:p>
            <a:endParaRPr lang="en-US" sz="1600" dirty="0" smtClean="0"/>
          </a:p>
          <a:p>
            <a:r>
              <a:rPr lang="en-US" sz="3000" dirty="0" smtClean="0"/>
              <a:t>Now use existence of randomized policy  </a:t>
            </a:r>
            <a:r>
              <a:rPr lang="el-GR" sz="3000" dirty="0" smtClean="0"/>
              <a:t>α</a:t>
            </a:r>
            <a:r>
              <a:rPr lang="en-US" sz="3000" dirty="0" smtClean="0"/>
              <a:t>*(t) that </a:t>
            </a:r>
          </a:p>
          <a:p>
            <a:r>
              <a:rPr lang="en-US" sz="3000" dirty="0"/>
              <a:t>s</a:t>
            </a:r>
            <a:r>
              <a:rPr lang="en-US" sz="3000" dirty="0" smtClean="0"/>
              <a:t>olves the problem:  </a:t>
            </a:r>
          </a:p>
          <a:p>
            <a:r>
              <a:rPr lang="en-US" sz="3000" dirty="0" smtClean="0"/>
              <a:t>E[y</a:t>
            </a:r>
            <a:r>
              <a:rPr lang="en-US" sz="3000" baseline="-25000" dirty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 = y</a:t>
            </a:r>
            <a:r>
              <a:rPr lang="en-US" sz="3000" baseline="-25000" dirty="0" smtClean="0"/>
              <a:t>0</a:t>
            </a:r>
            <a:r>
              <a:rPr lang="en-US" sz="3000" baseline="30000" dirty="0" smtClean="0"/>
              <a:t>opt</a:t>
            </a:r>
          </a:p>
          <a:p>
            <a:r>
              <a:rPr lang="en-US" sz="3000" dirty="0" smtClean="0"/>
              <a:t>E[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 ≤ 0 for all </a:t>
            </a:r>
            <a:r>
              <a:rPr lang="en-US" sz="3000" dirty="0" err="1" smtClean="0"/>
              <a:t>i</a:t>
            </a:r>
            <a:r>
              <a:rPr lang="en-US" sz="3000" dirty="0" smtClean="0"/>
              <a:t> in {1, …, K}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Performance Tradeoff Theorem: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4048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Proof of (ii) [continued]:</a:t>
            </a:r>
            <a:endParaRPr lang="en-US" sz="3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3400" y="1062335"/>
            <a:ext cx="411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Assume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(t) </a:t>
            </a:r>
            <a:r>
              <a:rPr lang="en-US" sz="2400" dirty="0" err="1" smtClean="0">
                <a:solidFill>
                  <a:srgbClr val="FF0000"/>
                </a:solidFill>
              </a:rPr>
              <a:t>i.i.d</a:t>
            </a:r>
            <a:r>
              <a:rPr lang="en-US" sz="2400" dirty="0" smtClean="0">
                <a:solidFill>
                  <a:srgbClr val="FF0000"/>
                </a:solidFill>
              </a:rPr>
              <a:t>. for simplicity: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6320135"/>
            <a:ext cx="3807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Now just take expectations…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1249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2362200"/>
            <a:ext cx="8077200" cy="3693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/>
              <a:t>E[</a:t>
            </a:r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(t))]  ≤ B + E[∑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 </a:t>
            </a:r>
          </a:p>
          <a:p>
            <a:r>
              <a:rPr lang="en-US" sz="800" dirty="0" smtClean="0"/>
              <a:t>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                                   + VE[y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</a:t>
            </a:r>
            <a:endParaRPr lang="en-US" sz="3000" dirty="0"/>
          </a:p>
          <a:p>
            <a:r>
              <a:rPr lang="en-US" sz="3000" dirty="0" smtClean="0"/>
              <a:t>For any other (possibly randomized) decision </a:t>
            </a:r>
            <a:r>
              <a:rPr lang="el-GR" sz="3000" dirty="0" smtClean="0"/>
              <a:t>α</a:t>
            </a:r>
            <a:r>
              <a:rPr lang="en-US" sz="3000" dirty="0" smtClean="0"/>
              <a:t>*(t).</a:t>
            </a:r>
          </a:p>
          <a:p>
            <a:endParaRPr lang="en-US" sz="1600" dirty="0" smtClean="0"/>
          </a:p>
          <a:p>
            <a:r>
              <a:rPr lang="en-US" sz="3000" dirty="0" smtClean="0"/>
              <a:t>Now use existence of randomized policy  </a:t>
            </a:r>
            <a:r>
              <a:rPr lang="el-GR" sz="3000" dirty="0" smtClean="0"/>
              <a:t>α</a:t>
            </a:r>
            <a:r>
              <a:rPr lang="en-US" sz="3000" dirty="0" smtClean="0"/>
              <a:t>*(t) that </a:t>
            </a:r>
          </a:p>
          <a:p>
            <a:r>
              <a:rPr lang="en-US" sz="3000" dirty="0"/>
              <a:t>s</a:t>
            </a:r>
            <a:r>
              <a:rPr lang="en-US" sz="3000" dirty="0" smtClean="0"/>
              <a:t>olves the problem:  </a:t>
            </a:r>
          </a:p>
          <a:p>
            <a:r>
              <a:rPr lang="en-US" sz="3000" dirty="0" smtClean="0"/>
              <a:t>E[y</a:t>
            </a:r>
            <a:r>
              <a:rPr lang="en-US" sz="3000" baseline="-25000" dirty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 = y</a:t>
            </a:r>
            <a:r>
              <a:rPr lang="en-US" sz="3000" baseline="-25000" dirty="0" smtClean="0"/>
              <a:t>0</a:t>
            </a:r>
            <a:r>
              <a:rPr lang="en-US" sz="3000" baseline="30000" dirty="0" smtClean="0"/>
              <a:t>opt</a:t>
            </a:r>
          </a:p>
          <a:p>
            <a:r>
              <a:rPr lang="en-US" sz="3000" dirty="0" smtClean="0"/>
              <a:t>E[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 ≤ 0 for all </a:t>
            </a:r>
            <a:r>
              <a:rPr lang="en-US" sz="3000" dirty="0" err="1" smtClean="0"/>
              <a:t>i</a:t>
            </a:r>
            <a:r>
              <a:rPr lang="en-US" sz="3000" dirty="0" smtClean="0"/>
              <a:t> in {1, …, K}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Performance Tradeoff Theorem: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4048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Proof of (ii) [continued]:</a:t>
            </a:r>
            <a:endParaRPr lang="en-US" sz="3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3400" y="1062335"/>
            <a:ext cx="411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Assume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(t) </a:t>
            </a:r>
            <a:r>
              <a:rPr lang="en-US" sz="2400" dirty="0" err="1" smtClean="0">
                <a:solidFill>
                  <a:srgbClr val="FF0000"/>
                </a:solidFill>
              </a:rPr>
              <a:t>i.i.d</a:t>
            </a:r>
            <a:r>
              <a:rPr lang="en-US" sz="2400" dirty="0" smtClean="0">
                <a:solidFill>
                  <a:srgbClr val="FF0000"/>
                </a:solidFill>
              </a:rPr>
              <a:t>. for simplicity: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6320135"/>
            <a:ext cx="3807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Now just take expectations…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103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2362200"/>
            <a:ext cx="8077200" cy="3693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/>
              <a:t>E[</a:t>
            </a:r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(t))]  ≤ B + E[∑</a:t>
            </a:r>
            <a:r>
              <a:rPr lang="en-US" sz="3000" baseline="-25000" dirty="0" err="1" smtClean="0"/>
              <a:t>i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(t)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 </a:t>
            </a:r>
          </a:p>
          <a:p>
            <a:r>
              <a:rPr lang="en-US" sz="800" dirty="0" smtClean="0"/>
              <a:t> 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                                            + VE[y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</a:t>
            </a:r>
            <a:endParaRPr lang="en-US" sz="3000" dirty="0"/>
          </a:p>
          <a:p>
            <a:r>
              <a:rPr lang="en-US" sz="3000" dirty="0" smtClean="0"/>
              <a:t>For any other (possibly randomized) decision </a:t>
            </a:r>
            <a:r>
              <a:rPr lang="el-GR" sz="3000" dirty="0" smtClean="0"/>
              <a:t>α</a:t>
            </a:r>
            <a:r>
              <a:rPr lang="en-US" sz="3000" dirty="0" smtClean="0"/>
              <a:t>*(t).</a:t>
            </a:r>
          </a:p>
          <a:p>
            <a:endParaRPr lang="en-US" sz="1600" dirty="0" smtClean="0"/>
          </a:p>
          <a:p>
            <a:r>
              <a:rPr lang="en-US" sz="3000" dirty="0" smtClean="0"/>
              <a:t>Now use existence of randomized policy  </a:t>
            </a:r>
            <a:r>
              <a:rPr lang="el-GR" sz="3000" dirty="0" smtClean="0"/>
              <a:t>α</a:t>
            </a:r>
            <a:r>
              <a:rPr lang="en-US" sz="3000" dirty="0" smtClean="0"/>
              <a:t>*(t) that </a:t>
            </a:r>
          </a:p>
          <a:p>
            <a:r>
              <a:rPr lang="en-US" sz="3000" dirty="0"/>
              <a:t>s</a:t>
            </a:r>
            <a:r>
              <a:rPr lang="en-US" sz="3000" dirty="0" smtClean="0"/>
              <a:t>olves the problem:  </a:t>
            </a:r>
          </a:p>
          <a:p>
            <a:r>
              <a:rPr lang="en-US" sz="3000" dirty="0" smtClean="0"/>
              <a:t>E[y</a:t>
            </a:r>
            <a:r>
              <a:rPr lang="en-US" sz="3000" baseline="-25000" dirty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 = y</a:t>
            </a:r>
            <a:r>
              <a:rPr lang="en-US" sz="3000" baseline="-25000" dirty="0" smtClean="0"/>
              <a:t>0</a:t>
            </a:r>
            <a:r>
              <a:rPr lang="en-US" sz="3000" baseline="30000" dirty="0" smtClean="0"/>
              <a:t>opt</a:t>
            </a:r>
          </a:p>
          <a:p>
            <a:r>
              <a:rPr lang="en-US" sz="3000" dirty="0" smtClean="0"/>
              <a:t>E[</a:t>
            </a:r>
            <a:r>
              <a:rPr lang="en-US" sz="3000" dirty="0" err="1" smtClean="0"/>
              <a:t>y</a:t>
            </a:r>
            <a:r>
              <a:rPr lang="en-US" sz="3000" baseline="-25000" dirty="0" err="1" smtClean="0"/>
              <a:t>i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*(t), </a:t>
            </a:r>
            <a:r>
              <a:rPr lang="el-GR" sz="3000" dirty="0" smtClean="0"/>
              <a:t>ω</a:t>
            </a:r>
            <a:r>
              <a:rPr lang="en-US" sz="3000" dirty="0" smtClean="0"/>
              <a:t>(t))] ≤ 0 for all </a:t>
            </a:r>
            <a:r>
              <a:rPr lang="en-US" sz="3000" dirty="0" err="1" smtClean="0"/>
              <a:t>i</a:t>
            </a:r>
            <a:r>
              <a:rPr lang="en-US" sz="3000" dirty="0" smtClean="0"/>
              <a:t> in {1, …, K}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Performance Tradeoff Theorem: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4048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Proof of (ii) [continued]:</a:t>
            </a:r>
            <a:endParaRPr lang="en-US" sz="3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3400" y="1062335"/>
            <a:ext cx="411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Assume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(t) </a:t>
            </a:r>
            <a:r>
              <a:rPr lang="en-US" sz="2400" dirty="0" err="1" smtClean="0">
                <a:solidFill>
                  <a:srgbClr val="FF0000"/>
                </a:solidFill>
              </a:rPr>
              <a:t>i.i.d</a:t>
            </a:r>
            <a:r>
              <a:rPr lang="en-US" sz="2400" dirty="0" smtClean="0">
                <a:solidFill>
                  <a:srgbClr val="FF0000"/>
                </a:solidFill>
              </a:rPr>
              <a:t>. for simplicity: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6320135"/>
            <a:ext cx="3807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Now just take expectations…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638800" y="2362200"/>
            <a:ext cx="25908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105400" y="3276600"/>
            <a:ext cx="2590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47389" y="304800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opt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5340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89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2362200"/>
            <a:ext cx="807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/>
              <a:t>E[</a:t>
            </a:r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(t))]  ≤ B + Vy</a:t>
            </a:r>
            <a:r>
              <a:rPr lang="en-US" sz="3000" baseline="-25000" dirty="0" smtClean="0"/>
              <a:t>0</a:t>
            </a:r>
            <a:r>
              <a:rPr lang="en-US" sz="3000" baseline="30000" dirty="0" smtClean="0"/>
              <a:t>opt</a:t>
            </a:r>
          </a:p>
          <a:p>
            <a:endParaRPr lang="en-US" sz="800" dirty="0" smtClean="0"/>
          </a:p>
          <a:p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Performance Tradeoff Theorem: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4048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Proof of (ii) [continued]:</a:t>
            </a:r>
            <a:endParaRPr lang="en-US" sz="3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3400" y="1062335"/>
            <a:ext cx="411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Assume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(t) </a:t>
            </a:r>
            <a:r>
              <a:rPr lang="en-US" sz="2400" dirty="0" err="1" smtClean="0">
                <a:solidFill>
                  <a:srgbClr val="FF0000"/>
                </a:solidFill>
              </a:rPr>
              <a:t>i.i.d</a:t>
            </a:r>
            <a:r>
              <a:rPr lang="en-US" sz="2400" dirty="0" smtClean="0">
                <a:solidFill>
                  <a:srgbClr val="FF0000"/>
                </a:solidFill>
              </a:rPr>
              <a:t>. for simplicity: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2276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2362200"/>
            <a:ext cx="807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/>
              <a:t>E[</a:t>
            </a:r>
            <a:r>
              <a:rPr lang="el-GR" sz="3000" dirty="0" smtClean="0"/>
              <a:t>Δ</a:t>
            </a:r>
            <a:r>
              <a:rPr lang="en-US" sz="3000" dirty="0" smtClean="0"/>
              <a:t>(t) + Vy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(t))]  ≤ B + Vy</a:t>
            </a:r>
            <a:r>
              <a:rPr lang="en-US" sz="3000" baseline="-25000" dirty="0" smtClean="0"/>
              <a:t>0</a:t>
            </a:r>
            <a:r>
              <a:rPr lang="en-US" sz="3000" baseline="30000" dirty="0" smtClean="0"/>
              <a:t>opt</a:t>
            </a:r>
          </a:p>
          <a:p>
            <a:endParaRPr lang="en-US" sz="800" dirty="0" smtClean="0"/>
          </a:p>
          <a:p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Performance Tradeoff Theorem: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676400"/>
            <a:ext cx="4048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Proof of (ii) [continued]:</a:t>
            </a:r>
            <a:endParaRPr lang="en-US" sz="3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3400" y="1062335"/>
            <a:ext cx="411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Assume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(t) </a:t>
            </a:r>
            <a:r>
              <a:rPr lang="en-US" sz="2400" dirty="0" err="1" smtClean="0">
                <a:solidFill>
                  <a:srgbClr val="FF0000"/>
                </a:solidFill>
              </a:rPr>
              <a:t>i.i.d</a:t>
            </a:r>
            <a:r>
              <a:rPr lang="en-US" sz="2400" dirty="0" smtClean="0">
                <a:solidFill>
                  <a:srgbClr val="FF0000"/>
                </a:solidFill>
              </a:rPr>
              <a:t>. for simplicity: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429000"/>
            <a:ext cx="8798803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Sum over t in {0, …, T-1}, divide by T: </a:t>
            </a:r>
          </a:p>
          <a:p>
            <a:endParaRPr lang="en-US" sz="3000" dirty="0"/>
          </a:p>
          <a:p>
            <a:r>
              <a:rPr lang="en-US" sz="3000" dirty="0" smtClean="0"/>
              <a:t>(1/T){ E[L(T)]–E[L(0)] + </a:t>
            </a:r>
            <a:r>
              <a:rPr lang="en-US" sz="3000" dirty="0" err="1" smtClean="0"/>
              <a:t>V∑</a:t>
            </a:r>
            <a:r>
              <a:rPr lang="en-US" sz="3000" baseline="-25000" dirty="0" err="1" smtClean="0"/>
              <a:t>t</a:t>
            </a:r>
            <a:r>
              <a:rPr lang="en-US" sz="3000" baseline="-25000" dirty="0" smtClean="0"/>
              <a:t>=0</a:t>
            </a:r>
            <a:r>
              <a:rPr lang="en-US" sz="3000" dirty="0" smtClean="0"/>
              <a:t>E[y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(t))] } ≤ B+V y</a:t>
            </a:r>
            <a:r>
              <a:rPr lang="en-US" sz="3000" baseline="-25000" dirty="0" smtClean="0"/>
              <a:t>0</a:t>
            </a:r>
            <a:r>
              <a:rPr lang="en-US" sz="3000" baseline="30000" dirty="0" smtClean="0"/>
              <a:t>opt</a:t>
            </a:r>
          </a:p>
          <a:p>
            <a:endParaRPr lang="en-US" sz="3000" baseline="30000" dirty="0"/>
          </a:p>
          <a:p>
            <a:r>
              <a:rPr lang="en-US" sz="3000" dirty="0" smtClean="0"/>
              <a:t>Thus (since L(T)≥0, L(0) =0): </a:t>
            </a:r>
          </a:p>
          <a:p>
            <a:endParaRPr lang="en-US" sz="800" dirty="0" smtClean="0"/>
          </a:p>
          <a:p>
            <a:r>
              <a:rPr lang="en-US" sz="3000" dirty="0" smtClean="0"/>
              <a:t>   (1/T) ∑</a:t>
            </a:r>
            <a:r>
              <a:rPr lang="en-US" sz="3000" baseline="-25000" dirty="0" smtClean="0"/>
              <a:t>t=0</a:t>
            </a:r>
            <a:r>
              <a:rPr lang="en-US" sz="3000" dirty="0" smtClean="0"/>
              <a:t>E[y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(</a:t>
            </a:r>
            <a:r>
              <a:rPr lang="el-GR" sz="3000" dirty="0" smtClean="0"/>
              <a:t>α</a:t>
            </a:r>
            <a:r>
              <a:rPr lang="en-US" sz="3000" dirty="0" smtClean="0"/>
              <a:t>(t), </a:t>
            </a:r>
            <a:r>
              <a:rPr lang="el-GR" sz="3000" dirty="0" smtClean="0"/>
              <a:t>ω</a:t>
            </a:r>
            <a:r>
              <a:rPr lang="en-US" sz="3000" dirty="0" smtClean="0"/>
              <a:t>(t))] ≤  B/V +  y</a:t>
            </a:r>
            <a:r>
              <a:rPr lang="en-US" sz="3000" baseline="-25000" dirty="0" smtClean="0"/>
              <a:t>0</a:t>
            </a:r>
            <a:r>
              <a:rPr lang="en-US" sz="3000" baseline="30000" dirty="0" smtClean="0"/>
              <a:t>opt</a:t>
            </a:r>
            <a:endParaRPr lang="en-US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4315784" y="4355068"/>
            <a:ext cx="48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T-1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5650468"/>
            <a:ext cx="48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T-1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236025" y="5943600"/>
            <a:ext cx="307775" cy="30480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829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 Stability</a:t>
            </a:r>
          </a:p>
          <a:p>
            <a:r>
              <a:rPr lang="en-US" dirty="0" smtClean="0"/>
              <a:t>Randomized </a:t>
            </a:r>
            <a:r>
              <a:rPr lang="en-US" dirty="0" err="1" smtClean="0"/>
              <a:t>Algs</a:t>
            </a:r>
            <a:r>
              <a:rPr lang="en-US" dirty="0" smtClean="0"/>
              <a:t> and Linear Programs for Queue Stability (known statistics)</a:t>
            </a:r>
          </a:p>
          <a:p>
            <a:r>
              <a:rPr lang="en-US" dirty="0" smtClean="0"/>
              <a:t>Dynamic </a:t>
            </a:r>
            <a:r>
              <a:rPr lang="en-US" dirty="0" err="1" smtClean="0"/>
              <a:t>Algs</a:t>
            </a:r>
            <a:r>
              <a:rPr lang="en-US" dirty="0" smtClean="0"/>
              <a:t> and Drift-Plus-Penalty</a:t>
            </a:r>
          </a:p>
          <a:p>
            <a:pPr marL="0" indent="0">
              <a:buNone/>
            </a:pPr>
            <a:r>
              <a:rPr lang="en-US" dirty="0" smtClean="0"/>
              <a:t>    (unknown statistics)</a:t>
            </a:r>
          </a:p>
          <a:p>
            <a:r>
              <a:rPr lang="en-US" dirty="0" smtClean="0"/>
              <a:t>Backpressure Examples (if time) 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28600" y="1285640"/>
            <a:ext cx="457200" cy="629120"/>
          </a:xfrm>
          <a:custGeom>
            <a:avLst/>
            <a:gdLst>
              <a:gd name="connsiteX0" fmla="*/ 0 w 820889"/>
              <a:gd name="connsiteY0" fmla="*/ 913883 h 1258241"/>
              <a:gd name="connsiteX1" fmla="*/ 170373 w 820889"/>
              <a:gd name="connsiteY1" fmla="*/ 1208185 h 1258241"/>
              <a:gd name="connsiteX2" fmla="*/ 820889 w 820889"/>
              <a:gd name="connsiteY2" fmla="*/ 0 h 1258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9" h="1258241">
                <a:moveTo>
                  <a:pt x="0" y="913883"/>
                </a:moveTo>
                <a:cubicBezTo>
                  <a:pt x="16779" y="1137191"/>
                  <a:pt x="33558" y="1360499"/>
                  <a:pt x="170373" y="1208185"/>
                </a:cubicBezTo>
                <a:cubicBezTo>
                  <a:pt x="307188" y="1055871"/>
                  <a:pt x="820889" y="0"/>
                  <a:pt x="820889" y="0"/>
                </a:cubicBezTo>
              </a:path>
            </a:pathLst>
          </a:custGeom>
          <a:noFill/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28600" y="2037880"/>
            <a:ext cx="457200" cy="629120"/>
          </a:xfrm>
          <a:custGeom>
            <a:avLst/>
            <a:gdLst>
              <a:gd name="connsiteX0" fmla="*/ 0 w 820889"/>
              <a:gd name="connsiteY0" fmla="*/ 913883 h 1258241"/>
              <a:gd name="connsiteX1" fmla="*/ 170373 w 820889"/>
              <a:gd name="connsiteY1" fmla="*/ 1208185 h 1258241"/>
              <a:gd name="connsiteX2" fmla="*/ 820889 w 820889"/>
              <a:gd name="connsiteY2" fmla="*/ 0 h 1258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9" h="1258241">
                <a:moveTo>
                  <a:pt x="0" y="913883"/>
                </a:moveTo>
                <a:cubicBezTo>
                  <a:pt x="16779" y="1137191"/>
                  <a:pt x="33558" y="1360499"/>
                  <a:pt x="170373" y="1208185"/>
                </a:cubicBezTo>
                <a:cubicBezTo>
                  <a:pt x="307188" y="1055871"/>
                  <a:pt x="820889" y="0"/>
                  <a:pt x="820889" y="0"/>
                </a:cubicBezTo>
              </a:path>
            </a:pathLst>
          </a:custGeom>
          <a:noFill/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28600" y="3104680"/>
            <a:ext cx="457200" cy="629120"/>
          </a:xfrm>
          <a:custGeom>
            <a:avLst/>
            <a:gdLst>
              <a:gd name="connsiteX0" fmla="*/ 0 w 820889"/>
              <a:gd name="connsiteY0" fmla="*/ 913883 h 1258241"/>
              <a:gd name="connsiteX1" fmla="*/ 170373 w 820889"/>
              <a:gd name="connsiteY1" fmla="*/ 1208185 h 1258241"/>
              <a:gd name="connsiteX2" fmla="*/ 820889 w 820889"/>
              <a:gd name="connsiteY2" fmla="*/ 0 h 1258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9" h="1258241">
                <a:moveTo>
                  <a:pt x="0" y="913883"/>
                </a:moveTo>
                <a:cubicBezTo>
                  <a:pt x="16779" y="1137191"/>
                  <a:pt x="33558" y="1360499"/>
                  <a:pt x="170373" y="1208185"/>
                </a:cubicBezTo>
                <a:cubicBezTo>
                  <a:pt x="307188" y="1055871"/>
                  <a:pt x="820889" y="0"/>
                  <a:pt x="820889" y="0"/>
                </a:cubicBezTo>
              </a:path>
            </a:pathLst>
          </a:custGeom>
          <a:noFill/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455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1" cy="1143000"/>
          </a:xfrm>
        </p:spPr>
        <p:txBody>
          <a:bodyPr>
            <a:normAutofit fontScale="90000"/>
          </a:bodyPr>
          <a:lstStyle/>
          <a:p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Backpressure and Power Optimization</a:t>
            </a:r>
            <a:br>
              <a:rPr lang="en-US" sz="3800" dirty="0" smtClean="0">
                <a:ln>
                  <a:solidFill>
                    <a:schemeClr val="tx1"/>
                  </a:solidFill>
                </a:ln>
              </a:rPr>
            </a:br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for Multi-Hop Networks</a:t>
            </a:r>
            <a:r>
              <a:rPr lang="en-US" sz="3800" dirty="0">
                <a:ln>
                  <a:solidFill>
                    <a:schemeClr val="tx1"/>
                  </a:solidFill>
                </a:ln>
              </a:rPr>
              <a:t/>
            </a:r>
            <a:br>
              <a:rPr lang="en-US" sz="3800" dirty="0">
                <a:ln>
                  <a:solidFill>
                    <a:schemeClr val="tx1"/>
                  </a:solidFill>
                </a:ln>
              </a:rPr>
            </a:br>
            <a:r>
              <a:rPr lang="en-US" sz="3800" dirty="0" smtClean="0">
                <a:ln>
                  <a:solidFill>
                    <a:schemeClr val="tx1"/>
                  </a:solidFill>
                </a:ln>
              </a:rPr>
              <a:t>(An Application of “Drift-Plus-Penalty”) </a:t>
            </a:r>
            <a:endParaRPr lang="en-US" sz="3800" dirty="0">
              <a:ln>
                <a:solidFill>
                  <a:schemeClr val="tx1"/>
                </a:solidFill>
              </a:ln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43551" y="1828800"/>
            <a:ext cx="4519249" cy="2356557"/>
            <a:chOff x="365479" y="1143000"/>
            <a:chExt cx="4519249" cy="2356557"/>
          </a:xfrm>
        </p:grpSpPr>
        <p:sp>
          <p:nvSpPr>
            <p:cNvPr id="4" name="Oval 3"/>
            <p:cNvSpPr/>
            <p:nvPr/>
          </p:nvSpPr>
          <p:spPr>
            <a:xfrm>
              <a:off x="1600202" y="1975557"/>
              <a:ext cx="747889" cy="762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4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65479" y="1298223"/>
              <a:ext cx="747889" cy="762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5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131264" y="2625965"/>
              <a:ext cx="747889" cy="762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3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747437" y="1143001"/>
              <a:ext cx="747889" cy="762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71313" y="2737557"/>
              <a:ext cx="747889" cy="762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6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4136839" y="1143000"/>
              <a:ext cx="747889" cy="762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2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>
              <a:stCxn id="7" idx="6"/>
              <a:endCxn id="9" idx="2"/>
            </p:cNvCxnSpPr>
            <p:nvPr/>
          </p:nvCxnSpPr>
          <p:spPr>
            <a:xfrm flipV="1">
              <a:off x="3495326" y="1524000"/>
              <a:ext cx="641513" cy="1"/>
            </a:xfrm>
            <a:prstGeom prst="line">
              <a:avLst/>
            </a:prstGeom>
            <a:ln w="57150" cmpd="sng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6" idx="7"/>
              <a:endCxn id="9" idx="3"/>
            </p:cNvCxnSpPr>
            <p:nvPr/>
          </p:nvCxnSpPr>
          <p:spPr>
            <a:xfrm flipV="1">
              <a:off x="3769627" y="1793408"/>
              <a:ext cx="476738" cy="944149"/>
            </a:xfrm>
            <a:prstGeom prst="line">
              <a:avLst/>
            </a:prstGeom>
            <a:ln w="57150" cmpd="sng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7" idx="4"/>
            </p:cNvCxnSpPr>
            <p:nvPr/>
          </p:nvCxnSpPr>
          <p:spPr>
            <a:xfrm flipH="1" flipV="1">
              <a:off x="3121382" y="1905001"/>
              <a:ext cx="231418" cy="720964"/>
            </a:xfrm>
            <a:prstGeom prst="line">
              <a:avLst/>
            </a:prstGeom>
            <a:ln w="57150" cmpd="sng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291647" y="1636890"/>
              <a:ext cx="428981" cy="465666"/>
            </a:xfrm>
            <a:prstGeom prst="line">
              <a:avLst/>
            </a:prstGeom>
            <a:ln w="57150" cmpd="sng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5"/>
            </p:cNvCxnSpPr>
            <p:nvPr/>
          </p:nvCxnSpPr>
          <p:spPr>
            <a:xfrm>
              <a:off x="2238565" y="2625965"/>
              <a:ext cx="882817" cy="223184"/>
            </a:xfrm>
            <a:prstGeom prst="line">
              <a:avLst/>
            </a:prstGeom>
            <a:ln w="57150" cmpd="sng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091330" y="1772243"/>
              <a:ext cx="508872" cy="406628"/>
            </a:xfrm>
            <a:prstGeom prst="line">
              <a:avLst/>
            </a:prstGeom>
            <a:ln w="57150" cmpd="sng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8" idx="7"/>
              <a:endCxn id="4" idx="3"/>
            </p:cNvCxnSpPr>
            <p:nvPr/>
          </p:nvCxnSpPr>
          <p:spPr>
            <a:xfrm flipV="1">
              <a:off x="1109676" y="2625965"/>
              <a:ext cx="600052" cy="223184"/>
            </a:xfrm>
            <a:prstGeom prst="line">
              <a:avLst/>
            </a:prstGeom>
            <a:ln w="57150" cmpd="sng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0"/>
              <a:endCxn id="5" idx="4"/>
            </p:cNvCxnSpPr>
            <p:nvPr/>
          </p:nvCxnSpPr>
          <p:spPr>
            <a:xfrm flipH="1" flipV="1">
              <a:off x="739424" y="2060223"/>
              <a:ext cx="105834" cy="677334"/>
            </a:xfrm>
            <a:prstGeom prst="line">
              <a:avLst/>
            </a:prstGeom>
            <a:ln w="57150" cmpd="sng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1447800" y="4303890"/>
            <a:ext cx="6361862" cy="2173110"/>
            <a:chOff x="2043847" y="4075290"/>
            <a:chExt cx="6361862" cy="2173110"/>
          </a:xfrm>
        </p:grpSpPr>
        <p:sp>
          <p:nvSpPr>
            <p:cNvPr id="19" name="Oval 18"/>
            <p:cNvSpPr/>
            <p:nvPr/>
          </p:nvSpPr>
          <p:spPr>
            <a:xfrm>
              <a:off x="2043847" y="4114800"/>
              <a:ext cx="2299553" cy="2133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345268" y="4913490"/>
              <a:ext cx="381000" cy="24835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45268" y="5161845"/>
              <a:ext cx="381000" cy="24835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345268" y="5390445"/>
              <a:ext cx="381000" cy="24835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71800" y="5142090"/>
              <a:ext cx="381000" cy="248355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971800" y="5370690"/>
              <a:ext cx="381000" cy="248355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286000" y="4646790"/>
              <a:ext cx="516467" cy="9920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895601" y="4628445"/>
              <a:ext cx="516467" cy="9920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05201" y="4628445"/>
              <a:ext cx="516467" cy="9920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6106156" y="4075290"/>
              <a:ext cx="2299553" cy="2133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>
              <a:endCxn id="28" idx="2"/>
            </p:cNvCxnSpPr>
            <p:nvPr/>
          </p:nvCxnSpPr>
          <p:spPr>
            <a:xfrm flipV="1">
              <a:off x="4313775" y="5142090"/>
              <a:ext cx="1792381" cy="1"/>
            </a:xfrm>
            <a:prstGeom prst="line">
              <a:avLst/>
            </a:prstGeom>
            <a:ln w="57150" cmpd="sng">
              <a:solidFill>
                <a:schemeClr val="tx1"/>
              </a:solidFill>
              <a:headEnd type="oval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061574" y="5663624"/>
              <a:ext cx="392656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</a:t>
              </a:r>
              <a:endParaRPr lang="en-US" sz="3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74944" y="5638800"/>
              <a:ext cx="392656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2</a:t>
              </a:r>
              <a:endParaRPr lang="en-US" sz="32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460068" y="5161845"/>
              <a:ext cx="381000" cy="24835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460068" y="5390445"/>
              <a:ext cx="381000" cy="24835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069668" y="5370690"/>
              <a:ext cx="381000" cy="248355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79268" y="5370690"/>
              <a:ext cx="381000" cy="248355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400800" y="4646790"/>
              <a:ext cx="516467" cy="9920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010401" y="4628445"/>
              <a:ext cx="516467" cy="9920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620001" y="4628445"/>
              <a:ext cx="516467" cy="9920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971800" y="4876800"/>
              <a:ext cx="381000" cy="248355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696200" y="5105400"/>
              <a:ext cx="381000" cy="248355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81400" y="5334000"/>
              <a:ext cx="381000" cy="248355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32306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62000" y="762000"/>
            <a:ext cx="3581400" cy="1905000"/>
            <a:chOff x="762000" y="762000"/>
            <a:chExt cx="3581400" cy="1905000"/>
          </a:xfrm>
        </p:grpSpPr>
        <p:sp>
          <p:nvSpPr>
            <p:cNvPr id="5" name="Oval 4"/>
            <p:cNvSpPr/>
            <p:nvPr/>
          </p:nvSpPr>
          <p:spPr>
            <a:xfrm>
              <a:off x="2590800" y="914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733800" y="914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3048000" y="19050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3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62000" y="7620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1066800" y="2057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173111" y="2057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5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81600" y="762000"/>
            <a:ext cx="3581400" cy="1905000"/>
            <a:chOff x="762000" y="762000"/>
            <a:chExt cx="3581400" cy="1905000"/>
          </a:xfrm>
        </p:grpSpPr>
        <p:sp>
          <p:nvSpPr>
            <p:cNvPr id="12" name="Oval 11"/>
            <p:cNvSpPr/>
            <p:nvPr/>
          </p:nvSpPr>
          <p:spPr>
            <a:xfrm>
              <a:off x="2590800" y="914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733800" y="914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3048000" y="19050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3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62000" y="7620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066800" y="2057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173111" y="2057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5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181600" y="3505200"/>
            <a:ext cx="3581400" cy="1905000"/>
            <a:chOff x="762000" y="762000"/>
            <a:chExt cx="3581400" cy="1905000"/>
          </a:xfrm>
        </p:grpSpPr>
        <p:sp>
          <p:nvSpPr>
            <p:cNvPr id="19" name="Oval 18"/>
            <p:cNvSpPr/>
            <p:nvPr/>
          </p:nvSpPr>
          <p:spPr>
            <a:xfrm>
              <a:off x="2590800" y="914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733800" y="914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0" y="19050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3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62000" y="7620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1066800" y="2057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2173111" y="2057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5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62000" y="3505200"/>
            <a:ext cx="3581400" cy="1905000"/>
            <a:chOff x="762000" y="762000"/>
            <a:chExt cx="3581400" cy="1905000"/>
          </a:xfrm>
        </p:grpSpPr>
        <p:sp>
          <p:nvSpPr>
            <p:cNvPr id="26" name="Oval 25"/>
            <p:cNvSpPr/>
            <p:nvPr/>
          </p:nvSpPr>
          <p:spPr>
            <a:xfrm>
              <a:off x="2590800" y="914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733800" y="914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3048000" y="19050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3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762000" y="7620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1066800" y="2057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2173111" y="2057400"/>
              <a:ext cx="609600" cy="6096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5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533400" y="533400"/>
            <a:ext cx="8458200" cy="54864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648200" y="533400"/>
            <a:ext cx="0" cy="5486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533400" y="33528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133600" y="2743200"/>
            <a:ext cx="574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(a)</a:t>
            </a:r>
            <a:endParaRPr 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6400800" y="2743200"/>
            <a:ext cx="591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(b)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2209800" y="5496580"/>
            <a:ext cx="554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(c)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6553200" y="5486400"/>
            <a:ext cx="591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(d)</a:t>
            </a:r>
            <a:endParaRPr lang="en-US" sz="2800" dirty="0"/>
          </a:p>
        </p:txBody>
      </p:sp>
      <p:cxnSp>
        <p:nvCxnSpPr>
          <p:cNvPr id="39" name="Straight Connector 38"/>
          <p:cNvCxnSpPr>
            <a:endCxn id="10" idx="0"/>
          </p:cNvCxnSpPr>
          <p:nvPr/>
        </p:nvCxnSpPr>
        <p:spPr>
          <a:xfrm flipH="1">
            <a:off x="2477911" y="1524000"/>
            <a:ext cx="286147" cy="533400"/>
          </a:xfrm>
          <a:prstGeom prst="line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3" idx="3"/>
            <a:endCxn id="14" idx="7"/>
          </p:cNvCxnSpPr>
          <p:nvPr/>
        </p:nvCxnSpPr>
        <p:spPr>
          <a:xfrm flipH="1">
            <a:off x="7987926" y="1434726"/>
            <a:ext cx="254748" cy="559548"/>
          </a:xfrm>
          <a:prstGeom prst="line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17" idx="2"/>
          </p:cNvCxnSpPr>
          <p:nvPr/>
        </p:nvCxnSpPr>
        <p:spPr>
          <a:xfrm flipV="1">
            <a:off x="6096001" y="2362200"/>
            <a:ext cx="496710" cy="9878"/>
          </a:xfrm>
          <a:prstGeom prst="line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23" idx="6"/>
          </p:cNvCxnSpPr>
          <p:nvPr/>
        </p:nvCxnSpPr>
        <p:spPr>
          <a:xfrm flipH="1" flipV="1">
            <a:off x="6096000" y="5105400"/>
            <a:ext cx="448733" cy="9878"/>
          </a:xfrm>
          <a:prstGeom prst="line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1" idx="7"/>
            <a:endCxn id="20" idx="3"/>
          </p:cNvCxnSpPr>
          <p:nvPr/>
        </p:nvCxnSpPr>
        <p:spPr>
          <a:xfrm flipV="1">
            <a:off x="7987926" y="4177926"/>
            <a:ext cx="254748" cy="559548"/>
          </a:xfrm>
          <a:prstGeom prst="line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26" idx="6"/>
          </p:cNvCxnSpPr>
          <p:nvPr/>
        </p:nvCxnSpPr>
        <p:spPr>
          <a:xfrm flipH="1">
            <a:off x="3200400" y="3942789"/>
            <a:ext cx="505178" cy="19611"/>
          </a:xfrm>
          <a:prstGeom prst="line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0" idx="6"/>
            <a:endCxn id="31" idx="2"/>
          </p:cNvCxnSpPr>
          <p:nvPr/>
        </p:nvCxnSpPr>
        <p:spPr>
          <a:xfrm>
            <a:off x="1676400" y="5105400"/>
            <a:ext cx="496711" cy="0"/>
          </a:xfrm>
          <a:prstGeom prst="line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738641" y="1371600"/>
            <a:ext cx="9283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dirty="0"/>
              <a:t>μ</a:t>
            </a:r>
            <a:r>
              <a:rPr lang="en-US" sz="2600" baseline="-25000" dirty="0" smtClean="0"/>
              <a:t>15</a:t>
            </a:r>
            <a:r>
              <a:rPr lang="en-US" sz="2600" dirty="0" smtClean="0"/>
              <a:t>=2</a:t>
            </a:r>
            <a:endParaRPr lang="en-US" sz="2600" dirty="0"/>
          </a:p>
        </p:txBody>
      </p:sp>
      <p:sp>
        <p:nvSpPr>
          <p:cNvPr id="47" name="TextBox 46"/>
          <p:cNvSpPr txBox="1"/>
          <p:nvPr/>
        </p:nvSpPr>
        <p:spPr>
          <a:xfrm>
            <a:off x="5867400" y="1641157"/>
            <a:ext cx="9283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dirty="0"/>
              <a:t>μ</a:t>
            </a:r>
            <a:r>
              <a:rPr lang="el-GR" sz="2600" baseline="-25000" dirty="0" smtClean="0"/>
              <a:t>4</a:t>
            </a:r>
            <a:r>
              <a:rPr lang="en-US" sz="2600" baseline="-25000" dirty="0" smtClean="0"/>
              <a:t>5</a:t>
            </a:r>
            <a:r>
              <a:rPr lang="en-US" sz="2600" dirty="0" smtClean="0"/>
              <a:t>=</a:t>
            </a:r>
            <a:r>
              <a:rPr lang="el-GR" sz="2600" dirty="0" smtClean="0"/>
              <a:t>1</a:t>
            </a:r>
            <a:endParaRPr lang="en-US" sz="2600" dirty="0"/>
          </a:p>
        </p:txBody>
      </p:sp>
      <p:sp>
        <p:nvSpPr>
          <p:cNvPr id="48" name="TextBox 47"/>
          <p:cNvSpPr txBox="1"/>
          <p:nvPr/>
        </p:nvSpPr>
        <p:spPr>
          <a:xfrm>
            <a:off x="8077200" y="1717357"/>
            <a:ext cx="9283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dirty="0" smtClean="0"/>
              <a:t>μ</a:t>
            </a:r>
            <a:r>
              <a:rPr lang="el-GR" sz="2600" baseline="-25000" dirty="0" smtClean="0"/>
              <a:t>23</a:t>
            </a:r>
            <a:r>
              <a:rPr lang="en-US" sz="2600" dirty="0" smtClean="0"/>
              <a:t>=</a:t>
            </a:r>
            <a:r>
              <a:rPr lang="el-GR" sz="2600" dirty="0" smtClean="0"/>
              <a:t>1</a:t>
            </a:r>
            <a:endParaRPr lang="en-US" sz="2600" dirty="0"/>
          </a:p>
        </p:txBody>
      </p:sp>
      <p:sp>
        <p:nvSpPr>
          <p:cNvPr id="49" name="TextBox 48"/>
          <p:cNvSpPr txBox="1"/>
          <p:nvPr/>
        </p:nvSpPr>
        <p:spPr>
          <a:xfrm>
            <a:off x="8153400" y="4231957"/>
            <a:ext cx="9283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dirty="0" smtClean="0"/>
              <a:t>μ</a:t>
            </a:r>
            <a:r>
              <a:rPr lang="el-GR" sz="2600" baseline="-25000" dirty="0" smtClean="0"/>
              <a:t>32</a:t>
            </a:r>
            <a:r>
              <a:rPr lang="en-US" sz="2600" dirty="0" smtClean="0"/>
              <a:t>=</a:t>
            </a:r>
            <a:r>
              <a:rPr lang="el-GR" sz="2600" dirty="0" smtClean="0"/>
              <a:t>1</a:t>
            </a:r>
            <a:endParaRPr lang="en-US" sz="2600" dirty="0"/>
          </a:p>
        </p:txBody>
      </p:sp>
      <p:sp>
        <p:nvSpPr>
          <p:cNvPr id="50" name="TextBox 49"/>
          <p:cNvSpPr txBox="1"/>
          <p:nvPr/>
        </p:nvSpPr>
        <p:spPr>
          <a:xfrm>
            <a:off x="5867400" y="4343400"/>
            <a:ext cx="9283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dirty="0" smtClean="0"/>
              <a:t>μ</a:t>
            </a:r>
            <a:r>
              <a:rPr lang="el-GR" sz="2600" baseline="-25000" dirty="0" smtClean="0"/>
              <a:t>54</a:t>
            </a:r>
            <a:r>
              <a:rPr lang="en-US" sz="2600" dirty="0" smtClean="0"/>
              <a:t>=</a:t>
            </a:r>
            <a:r>
              <a:rPr lang="el-GR" sz="2600" dirty="0" smtClean="0"/>
              <a:t>1</a:t>
            </a:r>
            <a:endParaRPr lang="en-US" sz="2600" dirty="0"/>
          </a:p>
        </p:txBody>
      </p:sp>
      <p:sp>
        <p:nvSpPr>
          <p:cNvPr id="51" name="TextBox 50"/>
          <p:cNvSpPr txBox="1"/>
          <p:nvPr/>
        </p:nvSpPr>
        <p:spPr>
          <a:xfrm>
            <a:off x="1524000" y="4419600"/>
            <a:ext cx="9283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dirty="0"/>
              <a:t>μ</a:t>
            </a:r>
            <a:r>
              <a:rPr lang="el-GR" sz="2600" baseline="-25000" dirty="0" smtClean="0"/>
              <a:t>45</a:t>
            </a:r>
            <a:r>
              <a:rPr lang="en-US" sz="2600" dirty="0" smtClean="0"/>
              <a:t>=</a:t>
            </a:r>
            <a:r>
              <a:rPr lang="el-GR" sz="2600" dirty="0" smtClean="0"/>
              <a:t>1</a:t>
            </a:r>
            <a:endParaRPr lang="en-US" sz="2600" dirty="0"/>
          </a:p>
        </p:txBody>
      </p:sp>
      <p:sp>
        <p:nvSpPr>
          <p:cNvPr id="52" name="TextBox 51"/>
          <p:cNvSpPr txBox="1"/>
          <p:nvPr/>
        </p:nvSpPr>
        <p:spPr>
          <a:xfrm>
            <a:off x="3048000" y="4038600"/>
            <a:ext cx="9283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600" dirty="0"/>
              <a:t>μ</a:t>
            </a:r>
            <a:r>
              <a:rPr lang="el-GR" sz="2600" baseline="-25000" dirty="0" smtClean="0"/>
              <a:t>21</a:t>
            </a:r>
            <a:r>
              <a:rPr lang="en-US" sz="2600" dirty="0" smtClean="0"/>
              <a:t>=</a:t>
            </a:r>
            <a:r>
              <a:rPr lang="el-GR" sz="2600" dirty="0" smtClean="0"/>
              <a:t>1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474410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915" y="228600"/>
            <a:ext cx="8399868" cy="6093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Diversity Backpressure Routing (DIVBAR)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From: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. J. Neely and R. </a:t>
            </a:r>
            <a:r>
              <a:rPr lang="en-US" dirty="0" err="1" smtClean="0">
                <a:solidFill>
                  <a:srgbClr val="FF0000"/>
                </a:solidFill>
              </a:rPr>
              <a:t>Urgaonkar</a:t>
            </a:r>
            <a:r>
              <a:rPr lang="en-US" dirty="0" smtClean="0">
                <a:solidFill>
                  <a:srgbClr val="FF0000"/>
                </a:solidFill>
              </a:rPr>
              <a:t>, “Optimal Backpressure Routing in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              Wireless Networks with Multi-Receiver Diversity,” Ad Hoc Networks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(Elsevier), vol. 7, no. 5, pp. 862-881, July 2009.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conference version in CISS 2006). 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Multi-Hop Wireless Network with Probabilistic Channel Errors</a:t>
            </a:r>
            <a:r>
              <a:rPr lang="en-US" sz="2200" dirty="0" smtClean="0"/>
              <a:t>.</a:t>
            </a:r>
          </a:p>
          <a:p>
            <a:pPr marL="285750" indent="-285750">
              <a:buFont typeface="Arial"/>
              <a:buChar char="•"/>
            </a:pPr>
            <a:endParaRPr lang="en-US" sz="2200" dirty="0" smtClean="0"/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Multiple Neighbors can overhear same transmission,</a:t>
            </a:r>
            <a:r>
              <a:rPr lang="en-US" sz="2200" dirty="0"/>
              <a:t> </a:t>
            </a:r>
            <a:r>
              <a:rPr lang="en-US" sz="2200" dirty="0" smtClean="0"/>
              <a:t>increasing the 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  </a:t>
            </a:r>
            <a:r>
              <a:rPr lang="en-US" sz="2200" dirty="0" smtClean="0"/>
              <a:t>prob. </a:t>
            </a:r>
            <a:r>
              <a:rPr lang="en-US" sz="2200" dirty="0" smtClean="0"/>
              <a:t>of at least one successful </a:t>
            </a:r>
            <a:r>
              <a:rPr lang="en-US" sz="2200" dirty="0" smtClean="0"/>
              <a:t>reception (“multi-receiver diversity</a:t>
            </a:r>
            <a:r>
              <a:rPr lang="en-US" sz="2200" dirty="0" smtClean="0"/>
              <a:t>”)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Prior use of multi-receiver diversity:</a:t>
            </a:r>
          </a:p>
          <a:p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    </a:t>
            </a:r>
            <a:r>
              <a:rPr lang="en-US" sz="2000" dirty="0" smtClean="0">
                <a:solidFill>
                  <a:srgbClr val="008000"/>
                </a:solidFill>
              </a:rPr>
              <a:t>Routing heuristics: </a:t>
            </a:r>
            <a:r>
              <a:rPr lang="en-US" dirty="0" smtClean="0"/>
              <a:t>(SDF Larsson 2001)(</a:t>
            </a:r>
            <a:r>
              <a:rPr lang="en-US" dirty="0" err="1" smtClean="0"/>
              <a:t>GeRaf</a:t>
            </a:r>
            <a:r>
              <a:rPr lang="en-US" dirty="0" smtClean="0"/>
              <a:t> </a:t>
            </a:r>
            <a:r>
              <a:rPr lang="en-US" dirty="0" err="1" smtClean="0"/>
              <a:t>Zorzi</a:t>
            </a:r>
            <a:r>
              <a:rPr lang="en-US" dirty="0" smtClean="0"/>
              <a:t>, </a:t>
            </a:r>
            <a:r>
              <a:rPr lang="en-US" dirty="0" err="1" smtClean="0"/>
              <a:t>Rao</a:t>
            </a:r>
            <a:r>
              <a:rPr lang="en-US" dirty="0" smtClean="0"/>
              <a:t> 2003)</a:t>
            </a:r>
          </a:p>
          <a:p>
            <a:r>
              <a:rPr lang="en-US" dirty="0"/>
              <a:t> </a:t>
            </a:r>
            <a:r>
              <a:rPr lang="en-US" dirty="0" smtClean="0"/>
              <a:t>     (</a:t>
            </a:r>
            <a:r>
              <a:rPr lang="en-US" dirty="0" err="1" smtClean="0"/>
              <a:t>ExOR</a:t>
            </a:r>
            <a:r>
              <a:rPr lang="en-US" dirty="0" smtClean="0"/>
              <a:t> </a:t>
            </a:r>
            <a:r>
              <a:rPr lang="en-US" dirty="0" err="1" smtClean="0"/>
              <a:t>Biswas</a:t>
            </a:r>
            <a:r>
              <a:rPr lang="en-US" dirty="0" smtClean="0"/>
              <a:t>, Morris 2005).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2000" dirty="0" smtClean="0">
                <a:solidFill>
                  <a:srgbClr val="008000"/>
                </a:solidFill>
              </a:rPr>
              <a:t>Sending one </a:t>
            </a:r>
            <a:r>
              <a:rPr lang="en-US" sz="2000" dirty="0" smtClean="0">
                <a:solidFill>
                  <a:srgbClr val="008000"/>
                </a:solidFill>
              </a:rPr>
              <a:t>packet (DP):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(Lott, </a:t>
            </a:r>
            <a:r>
              <a:rPr lang="en-US" dirty="0" err="1" smtClean="0"/>
              <a:t>Teneketzis</a:t>
            </a:r>
            <a:r>
              <a:rPr lang="en-US" dirty="0" smtClean="0"/>
              <a:t> 2006)(</a:t>
            </a:r>
            <a:r>
              <a:rPr lang="en-US" dirty="0" err="1" smtClean="0"/>
              <a:t>Javidi</a:t>
            </a:r>
            <a:r>
              <a:rPr lang="en-US" dirty="0" smtClean="0"/>
              <a:t>, </a:t>
            </a:r>
            <a:r>
              <a:rPr lang="en-US" dirty="0" err="1" smtClean="0"/>
              <a:t>Teneketzis</a:t>
            </a:r>
            <a:r>
              <a:rPr lang="en-US" dirty="0" smtClean="0"/>
              <a:t> 2004)</a:t>
            </a:r>
          </a:p>
          <a:p>
            <a:r>
              <a:rPr lang="en-US" dirty="0" smtClean="0"/>
              <a:t>      (</a:t>
            </a:r>
            <a:r>
              <a:rPr lang="en-US" dirty="0" err="1" smtClean="0"/>
              <a:t>Laufer</a:t>
            </a:r>
            <a:r>
              <a:rPr lang="en-US" dirty="0" smtClean="0"/>
              <a:t>, Dubois-</a:t>
            </a:r>
            <a:r>
              <a:rPr lang="en-US" dirty="0" err="1" smtClean="0"/>
              <a:t>Ferriere</a:t>
            </a:r>
            <a:r>
              <a:rPr lang="en-US" dirty="0" smtClean="0"/>
              <a:t>, </a:t>
            </a:r>
            <a:r>
              <a:rPr lang="en-US" dirty="0" err="1" smtClean="0"/>
              <a:t>Kleinrock</a:t>
            </a:r>
            <a:r>
              <a:rPr lang="en-US" dirty="0" smtClean="0"/>
              <a:t> 2009)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Our backpressure approach </a:t>
            </a:r>
            <a:r>
              <a:rPr lang="en-US" sz="2200" dirty="0" smtClean="0">
                <a:solidFill>
                  <a:srgbClr val="0000FF"/>
                </a:solidFill>
              </a:rPr>
              <a:t>(</a:t>
            </a:r>
            <a:r>
              <a:rPr lang="en-US" sz="2200" dirty="0" smtClean="0">
                <a:solidFill>
                  <a:srgbClr val="008000"/>
                </a:solidFill>
              </a:rPr>
              <a:t>DIVBAR</a:t>
            </a:r>
            <a:r>
              <a:rPr lang="en-US" sz="2200" dirty="0" smtClean="0">
                <a:solidFill>
                  <a:srgbClr val="0000FF"/>
                </a:solidFill>
              </a:rPr>
              <a:t>) </a:t>
            </a:r>
            <a:r>
              <a:rPr lang="en-US" sz="2200" dirty="0" smtClean="0"/>
              <a:t>gets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smtClean="0">
                <a:solidFill>
                  <a:srgbClr val="008000"/>
                </a:solidFill>
              </a:rPr>
              <a:t>max throughput</a:t>
            </a:r>
            <a:r>
              <a:rPr lang="en-US" sz="2200" dirty="0" smtClean="0">
                <a:solidFill>
                  <a:srgbClr val="0000FF"/>
                </a:solidFill>
              </a:rPr>
              <a:t>, </a:t>
            </a:r>
          </a:p>
          <a:p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    </a:t>
            </a:r>
            <a:r>
              <a:rPr lang="en-US" sz="2200" dirty="0" smtClean="0"/>
              <a:t>and can also </a:t>
            </a:r>
            <a:r>
              <a:rPr lang="en-US" sz="2200" dirty="0" smtClean="0">
                <a:solidFill>
                  <a:srgbClr val="008000"/>
                </a:solidFill>
              </a:rPr>
              <a:t>minimize </a:t>
            </a:r>
            <a:r>
              <a:rPr lang="en-US" sz="2200" dirty="0" smtClean="0">
                <a:solidFill>
                  <a:srgbClr val="008000"/>
                </a:solidFill>
              </a:rPr>
              <a:t>average power </a:t>
            </a:r>
            <a:r>
              <a:rPr lang="en-US" sz="2200" dirty="0" smtClean="0"/>
              <a:t>subject </a:t>
            </a:r>
            <a:r>
              <a:rPr lang="en-US" sz="2200" dirty="0" smtClean="0"/>
              <a:t>to network stability.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3095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Rate Stability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70381"/>
            <a:ext cx="8305800" cy="307322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Definition</a:t>
            </a:r>
            <a:r>
              <a:rPr lang="en-US" dirty="0" smtClean="0"/>
              <a:t>: Q(t) is </a:t>
            </a:r>
            <a:r>
              <a:rPr lang="en-US" b="1" i="1" dirty="0" smtClean="0">
                <a:solidFill>
                  <a:srgbClr val="008000"/>
                </a:solidFill>
              </a:rPr>
              <a:t>rate stable </a:t>
            </a:r>
            <a:r>
              <a:rPr lang="en-US" dirty="0" smtClean="0"/>
              <a:t>if: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lim</a:t>
            </a:r>
            <a:r>
              <a:rPr lang="en-US" baseline="-25000" dirty="0" err="1" smtClean="0"/>
              <a:t>t</a:t>
            </a:r>
            <a:r>
              <a:rPr lang="en-US" baseline="-25000" dirty="0" smtClean="0">
                <a:sym typeface="Wingdings"/>
              </a:rPr>
              <a:t>∞</a:t>
            </a:r>
            <a:r>
              <a:rPr lang="en-US" dirty="0" smtClean="0"/>
              <a:t> Q(t)/t    =   0    (with probability 1)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02268" y="1711595"/>
            <a:ext cx="1126931" cy="10316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061419" y="21903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743200" y="21903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66642" y="1828800"/>
            <a:ext cx="7865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b(t)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051842" y="1853624"/>
            <a:ext cx="7675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791200"/>
            <a:ext cx="7411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Why </a:t>
            </a:r>
            <a:r>
              <a:rPr lang="en-US" sz="2800" b="1" i="1" dirty="0" smtClean="0">
                <a:solidFill>
                  <a:srgbClr val="FF0000"/>
                </a:solidFill>
              </a:rPr>
              <a:t>use</a:t>
            </a:r>
            <a:r>
              <a:rPr lang="en-US" sz="2800" dirty="0" smtClean="0">
                <a:solidFill>
                  <a:srgbClr val="FF0000"/>
                </a:solidFill>
              </a:rPr>
              <a:t> this definition?  Why use </a:t>
            </a:r>
            <a:r>
              <a:rPr lang="en-US" sz="2800" b="1" i="1" dirty="0" smtClean="0">
                <a:solidFill>
                  <a:srgbClr val="FF0000"/>
                </a:solidFill>
              </a:rPr>
              <a:t>this</a:t>
            </a:r>
            <a:r>
              <a:rPr lang="en-US" sz="2800" dirty="0" smtClean="0">
                <a:solidFill>
                  <a:srgbClr val="FF0000"/>
                </a:solidFill>
              </a:rPr>
              <a:t> definition?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77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2" name="Picture 4" descr="static-net.pdf                                                 005F2023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1" y="152400"/>
            <a:ext cx="8568039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1459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2" name="Picture 4" descr="static-net.pdf                                                 005F2023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1" y="152400"/>
            <a:ext cx="8568039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4395" y="4495800"/>
            <a:ext cx="3995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Cut capacity = 0.9 packets/slot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662027" y="712519"/>
            <a:ext cx="4150907" cy="1130738"/>
          </a:xfrm>
          <a:custGeom>
            <a:avLst/>
            <a:gdLst>
              <a:gd name="connsiteX0" fmla="*/ 0 w 4150907"/>
              <a:gd name="connsiteY0" fmla="*/ 0 h 1130738"/>
              <a:gd name="connsiteX1" fmla="*/ 882842 w 4150907"/>
              <a:gd name="connsiteY1" fmla="*/ 1130738 h 1130738"/>
              <a:gd name="connsiteX2" fmla="*/ 4150907 w 4150907"/>
              <a:gd name="connsiteY2" fmla="*/ 495666 h 1130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0907" h="1130738">
                <a:moveTo>
                  <a:pt x="0" y="0"/>
                </a:moveTo>
                <a:lnTo>
                  <a:pt x="882842" y="1130738"/>
                </a:lnTo>
                <a:lnTo>
                  <a:pt x="4150907" y="495666"/>
                </a:lnTo>
              </a:path>
            </a:pathLst>
          </a:custGeom>
          <a:ln w="5715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806184" y="1254654"/>
            <a:ext cx="960285" cy="3206338"/>
          </a:xfrm>
          <a:custGeom>
            <a:avLst/>
            <a:gdLst>
              <a:gd name="connsiteX0" fmla="*/ 0 w 960285"/>
              <a:gd name="connsiteY0" fmla="*/ 3206338 h 3206338"/>
              <a:gd name="connsiteX1" fmla="*/ 960285 w 960285"/>
              <a:gd name="connsiteY1" fmla="*/ 1270143 h 3206338"/>
              <a:gd name="connsiteX2" fmla="*/ 727958 w 960285"/>
              <a:gd name="connsiteY2" fmla="*/ 0 h 3206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0285" h="3206338">
                <a:moveTo>
                  <a:pt x="0" y="3206338"/>
                </a:moveTo>
                <a:lnTo>
                  <a:pt x="960285" y="1270143"/>
                </a:lnTo>
                <a:lnTo>
                  <a:pt x="727958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064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2" name="Picture 4" descr="static-net.pdf                                                 005F2023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1" y="152400"/>
            <a:ext cx="8568039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4395" y="4495800"/>
            <a:ext cx="3995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Cut capacity = 0.9 packets/slot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5105400"/>
            <a:ext cx="8458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Network capacity</a:t>
            </a:r>
            <a:r>
              <a:rPr lang="en-US" sz="2400" dirty="0">
                <a:solidFill>
                  <a:srgbClr val="0000FF"/>
                </a:solidFill>
              </a:rPr>
              <a:t>: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l-GR" sz="2400" dirty="0" smtClean="0"/>
              <a:t>λ</a:t>
            </a:r>
            <a:r>
              <a:rPr lang="el-GR" sz="2400" baseline="-25000" dirty="0" smtClean="0"/>
              <a:t>Α</a:t>
            </a:r>
            <a:r>
              <a:rPr lang="en-US" sz="2400" dirty="0" smtClean="0"/>
              <a:t> = </a:t>
            </a:r>
            <a:r>
              <a:rPr lang="el-GR" sz="2400" dirty="0" smtClean="0"/>
              <a:t>λ</a:t>
            </a:r>
            <a:r>
              <a:rPr lang="el-GR" sz="2400" baseline="-25000" dirty="0"/>
              <a:t>Β</a:t>
            </a:r>
            <a:r>
              <a:rPr lang="en-US" sz="2400" dirty="0" smtClean="0"/>
              <a:t> = 0.9/2 = </a:t>
            </a:r>
            <a:r>
              <a:rPr lang="en-US" sz="2400" b="1" i="1" dirty="0" smtClean="0">
                <a:solidFill>
                  <a:srgbClr val="FF0000"/>
                </a:solidFill>
              </a:rPr>
              <a:t>0.45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Max throughput of </a:t>
            </a:r>
            <a:r>
              <a:rPr lang="en-US" sz="2400" dirty="0" err="1" smtClean="0">
                <a:solidFill>
                  <a:srgbClr val="0000FF"/>
                </a:solidFill>
              </a:rPr>
              <a:t>ExOR</a:t>
            </a:r>
            <a:r>
              <a:rPr lang="en-US" sz="2400" dirty="0" smtClean="0">
                <a:solidFill>
                  <a:srgbClr val="0000FF"/>
                </a:solidFill>
              </a:rPr>
              <a:t>:  </a:t>
            </a:r>
            <a:r>
              <a:rPr lang="el-GR" sz="2400" dirty="0" err="1"/>
              <a:t>λ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</a:t>
            </a:r>
            <a:r>
              <a:rPr lang="el-GR" sz="2400" dirty="0" smtClean="0"/>
              <a:t>λ</a:t>
            </a:r>
            <a:r>
              <a:rPr lang="el-GR" sz="2400" baseline="-25000" dirty="0" smtClean="0"/>
              <a:t>Β</a:t>
            </a:r>
            <a:r>
              <a:rPr lang="en-US" sz="2400" dirty="0" smtClean="0"/>
              <a:t> = (.3 + .7*.3)/2 = </a:t>
            </a:r>
            <a:r>
              <a:rPr lang="en-US" sz="2400" b="1" i="1" dirty="0" smtClean="0">
                <a:solidFill>
                  <a:srgbClr val="FF0000"/>
                </a:solidFill>
              </a:rPr>
              <a:t>0.255</a:t>
            </a:r>
          </a:p>
          <a:p>
            <a:r>
              <a:rPr lang="en-US" sz="2200" dirty="0" smtClean="0"/>
              <a:t>*Note: The network capacity 0.45 for this example was mistakenly stated as 0.455 in [Neely, </a:t>
            </a:r>
            <a:r>
              <a:rPr lang="en-US" sz="2200" dirty="0" err="1" smtClean="0"/>
              <a:t>Urgaonkar</a:t>
            </a:r>
            <a:r>
              <a:rPr lang="en-US" sz="2200" dirty="0" smtClean="0"/>
              <a:t> 2009].  </a:t>
            </a:r>
            <a:endParaRPr lang="en-US" sz="2200" dirty="0"/>
          </a:p>
        </p:txBody>
      </p:sp>
      <p:sp>
        <p:nvSpPr>
          <p:cNvPr id="6" name="Rectangle 5"/>
          <p:cNvSpPr/>
          <p:nvPr/>
        </p:nvSpPr>
        <p:spPr>
          <a:xfrm>
            <a:off x="457200" y="5121295"/>
            <a:ext cx="8229600" cy="1508105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662027" y="712519"/>
            <a:ext cx="4150907" cy="1130738"/>
          </a:xfrm>
          <a:custGeom>
            <a:avLst/>
            <a:gdLst>
              <a:gd name="connsiteX0" fmla="*/ 0 w 4150907"/>
              <a:gd name="connsiteY0" fmla="*/ 0 h 1130738"/>
              <a:gd name="connsiteX1" fmla="*/ 882842 w 4150907"/>
              <a:gd name="connsiteY1" fmla="*/ 1130738 h 1130738"/>
              <a:gd name="connsiteX2" fmla="*/ 4150907 w 4150907"/>
              <a:gd name="connsiteY2" fmla="*/ 495666 h 1130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0907" h="1130738">
                <a:moveTo>
                  <a:pt x="0" y="0"/>
                </a:moveTo>
                <a:lnTo>
                  <a:pt x="882842" y="1130738"/>
                </a:lnTo>
                <a:lnTo>
                  <a:pt x="4150907" y="495666"/>
                </a:lnTo>
              </a:path>
            </a:pathLst>
          </a:custGeom>
          <a:ln w="5715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806184" y="1254654"/>
            <a:ext cx="960285" cy="3206338"/>
          </a:xfrm>
          <a:custGeom>
            <a:avLst/>
            <a:gdLst>
              <a:gd name="connsiteX0" fmla="*/ 0 w 960285"/>
              <a:gd name="connsiteY0" fmla="*/ 3206338 h 3206338"/>
              <a:gd name="connsiteX1" fmla="*/ 960285 w 960285"/>
              <a:gd name="connsiteY1" fmla="*/ 1270143 h 3206338"/>
              <a:gd name="connsiteX2" fmla="*/ 727958 w 960285"/>
              <a:gd name="connsiteY2" fmla="*/ 0 h 3206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0285" h="3206338">
                <a:moveTo>
                  <a:pt x="0" y="3206338"/>
                </a:moveTo>
                <a:lnTo>
                  <a:pt x="960285" y="1270143"/>
                </a:lnTo>
                <a:lnTo>
                  <a:pt x="727958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422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152400" y="2971800"/>
            <a:ext cx="29718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0531" name="Picture 3" descr="fig1.pdf 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057400"/>
            <a:ext cx="56769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532" name="Picture 4" descr="static-net.pdf                                                 005F2023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4495800" cy="235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212725" y="2974975"/>
            <a:ext cx="1980154" cy="175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ExOR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Biswas</a:t>
            </a:r>
            <a:r>
              <a:rPr lang="en-US" dirty="0"/>
              <a:t>, Morris 05]</a:t>
            </a:r>
          </a:p>
          <a:p>
            <a:endParaRPr lang="en-US" dirty="0"/>
          </a:p>
          <a:p>
            <a:r>
              <a:rPr lang="en-US" dirty="0"/>
              <a:t>DIVBAR, E-DIVBAR</a:t>
            </a:r>
          </a:p>
          <a:p>
            <a:r>
              <a:rPr lang="en-US" dirty="0"/>
              <a:t>[Neely, </a:t>
            </a:r>
            <a:r>
              <a:rPr lang="en-US" dirty="0" err="1"/>
              <a:t>Urgaonkar</a:t>
            </a:r>
            <a:r>
              <a:rPr lang="en-US" dirty="0"/>
              <a:t> </a:t>
            </a:r>
          </a:p>
          <a:p>
            <a:r>
              <a:rPr lang="en-US" dirty="0"/>
              <a:t>  </a:t>
            </a:r>
            <a:r>
              <a:rPr lang="en-US" dirty="0" smtClean="0"/>
              <a:t>2009]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825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52400" y="2971800"/>
            <a:ext cx="29718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1555" name="Picture 3" descr="fig1.pdf 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057400"/>
            <a:ext cx="56769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556" name="Picture 4" descr="static-net.pdf                                                 005F2023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4495800" cy="235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212725" y="2974975"/>
            <a:ext cx="1980154" cy="175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ExOR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Biswas</a:t>
            </a:r>
            <a:r>
              <a:rPr lang="en-US" dirty="0"/>
              <a:t>, Morris 05]</a:t>
            </a:r>
          </a:p>
          <a:p>
            <a:endParaRPr lang="en-US" dirty="0"/>
          </a:p>
          <a:p>
            <a:r>
              <a:rPr lang="en-US" dirty="0"/>
              <a:t>DIVBAR, E-DIVBAR</a:t>
            </a:r>
          </a:p>
          <a:p>
            <a:r>
              <a:rPr lang="en-US" dirty="0"/>
              <a:t>[Neely, </a:t>
            </a:r>
            <a:r>
              <a:rPr lang="en-US" dirty="0" err="1"/>
              <a:t>Urgaonkar</a:t>
            </a:r>
            <a:r>
              <a:rPr lang="en-US" dirty="0"/>
              <a:t> </a:t>
            </a:r>
          </a:p>
          <a:p>
            <a:r>
              <a:rPr lang="en-US" dirty="0"/>
              <a:t>  </a:t>
            </a:r>
            <a:r>
              <a:rPr lang="en-US" dirty="0" smtClean="0"/>
              <a:t>2009]</a:t>
            </a:r>
            <a:endParaRPr lang="en-US" dirty="0"/>
          </a:p>
        </p:txBody>
      </p:sp>
      <p:sp>
        <p:nvSpPr>
          <p:cNvPr id="151558" name="Freeform 6"/>
          <p:cNvSpPr>
            <a:spLocks/>
          </p:cNvSpPr>
          <p:nvPr/>
        </p:nvSpPr>
        <p:spPr bwMode="auto">
          <a:xfrm>
            <a:off x="3810000" y="2514600"/>
            <a:ext cx="2438400" cy="3124200"/>
          </a:xfrm>
          <a:custGeom>
            <a:avLst/>
            <a:gdLst>
              <a:gd name="T0" fmla="*/ 0 w 1536"/>
              <a:gd name="T1" fmla="*/ 1968 h 1968"/>
              <a:gd name="T2" fmla="*/ 48 w 1536"/>
              <a:gd name="T3" fmla="*/ 1824 h 1968"/>
              <a:gd name="T4" fmla="*/ 144 w 1536"/>
              <a:gd name="T5" fmla="*/ 1680 h 1968"/>
              <a:gd name="T6" fmla="*/ 288 w 1536"/>
              <a:gd name="T7" fmla="*/ 1536 h 1968"/>
              <a:gd name="T8" fmla="*/ 480 w 1536"/>
              <a:gd name="T9" fmla="*/ 1440 h 1968"/>
              <a:gd name="T10" fmla="*/ 624 w 1536"/>
              <a:gd name="T11" fmla="*/ 1392 h 1968"/>
              <a:gd name="T12" fmla="*/ 912 w 1536"/>
              <a:gd name="T13" fmla="*/ 1296 h 1968"/>
              <a:gd name="T14" fmla="*/ 1248 w 1536"/>
              <a:gd name="T15" fmla="*/ 1152 h 1968"/>
              <a:gd name="T16" fmla="*/ 1392 w 1536"/>
              <a:gd name="T17" fmla="*/ 1056 h 1968"/>
              <a:gd name="T18" fmla="*/ 1440 w 1536"/>
              <a:gd name="T19" fmla="*/ 960 h 1968"/>
              <a:gd name="T20" fmla="*/ 1536 w 1536"/>
              <a:gd name="T21" fmla="*/ 528 h 1968"/>
              <a:gd name="T22" fmla="*/ 1536 w 1536"/>
              <a:gd name="T23" fmla="*/ 0 h 1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36" h="1968">
                <a:moveTo>
                  <a:pt x="0" y="1968"/>
                </a:moveTo>
                <a:lnTo>
                  <a:pt x="48" y="1824"/>
                </a:lnTo>
                <a:lnTo>
                  <a:pt x="144" y="1680"/>
                </a:lnTo>
                <a:lnTo>
                  <a:pt x="288" y="1536"/>
                </a:lnTo>
                <a:lnTo>
                  <a:pt x="480" y="1440"/>
                </a:lnTo>
                <a:lnTo>
                  <a:pt x="624" y="1392"/>
                </a:lnTo>
                <a:lnTo>
                  <a:pt x="912" y="1296"/>
                </a:lnTo>
                <a:lnTo>
                  <a:pt x="1248" y="1152"/>
                </a:lnTo>
                <a:lnTo>
                  <a:pt x="1392" y="1056"/>
                </a:lnTo>
                <a:lnTo>
                  <a:pt x="1440" y="960"/>
                </a:lnTo>
                <a:lnTo>
                  <a:pt x="1536" y="528"/>
                </a:lnTo>
                <a:lnTo>
                  <a:pt x="1536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9" name="Line 7"/>
          <p:cNvSpPr>
            <a:spLocks noChangeShapeType="1"/>
          </p:cNvSpPr>
          <p:nvPr/>
        </p:nvSpPr>
        <p:spPr bwMode="auto">
          <a:xfrm>
            <a:off x="6278563" y="2362200"/>
            <a:ext cx="0" cy="388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3962400" y="25908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685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152400" y="2971800"/>
            <a:ext cx="29718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2579" name="Picture 3" descr="fig1.pdf 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057400"/>
            <a:ext cx="56769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580" name="Picture 4" descr="static-net.pdf                                                 005F2023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4495800" cy="235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212725" y="2974975"/>
            <a:ext cx="1980154" cy="175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ExOR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Biswas</a:t>
            </a:r>
            <a:r>
              <a:rPr lang="en-US" dirty="0"/>
              <a:t>, Morris 05]</a:t>
            </a:r>
          </a:p>
          <a:p>
            <a:endParaRPr lang="en-US" dirty="0"/>
          </a:p>
          <a:p>
            <a:r>
              <a:rPr lang="en-US" dirty="0"/>
              <a:t>DIVBAR, E-DIVBAR</a:t>
            </a:r>
          </a:p>
          <a:p>
            <a:r>
              <a:rPr lang="en-US" dirty="0"/>
              <a:t>[Neely, </a:t>
            </a:r>
            <a:r>
              <a:rPr lang="en-US" dirty="0" err="1"/>
              <a:t>Urgaonkar</a:t>
            </a:r>
            <a:r>
              <a:rPr lang="en-US" dirty="0"/>
              <a:t> </a:t>
            </a:r>
          </a:p>
          <a:p>
            <a:r>
              <a:rPr lang="en-US" dirty="0"/>
              <a:t>  </a:t>
            </a:r>
            <a:r>
              <a:rPr lang="en-US" dirty="0" smtClean="0"/>
              <a:t>2009]</a:t>
            </a:r>
            <a:endParaRPr lang="en-US" dirty="0"/>
          </a:p>
        </p:txBody>
      </p:sp>
      <p:sp>
        <p:nvSpPr>
          <p:cNvPr id="152582" name="Freeform 6"/>
          <p:cNvSpPr>
            <a:spLocks/>
          </p:cNvSpPr>
          <p:nvPr/>
        </p:nvSpPr>
        <p:spPr bwMode="auto">
          <a:xfrm>
            <a:off x="3810000" y="2514600"/>
            <a:ext cx="2438400" cy="3124200"/>
          </a:xfrm>
          <a:custGeom>
            <a:avLst/>
            <a:gdLst>
              <a:gd name="T0" fmla="*/ 0 w 1536"/>
              <a:gd name="T1" fmla="*/ 1968 h 1968"/>
              <a:gd name="T2" fmla="*/ 48 w 1536"/>
              <a:gd name="T3" fmla="*/ 1824 h 1968"/>
              <a:gd name="T4" fmla="*/ 144 w 1536"/>
              <a:gd name="T5" fmla="*/ 1680 h 1968"/>
              <a:gd name="T6" fmla="*/ 288 w 1536"/>
              <a:gd name="T7" fmla="*/ 1536 h 1968"/>
              <a:gd name="T8" fmla="*/ 480 w 1536"/>
              <a:gd name="T9" fmla="*/ 1440 h 1968"/>
              <a:gd name="T10" fmla="*/ 624 w 1536"/>
              <a:gd name="T11" fmla="*/ 1392 h 1968"/>
              <a:gd name="T12" fmla="*/ 912 w 1536"/>
              <a:gd name="T13" fmla="*/ 1296 h 1968"/>
              <a:gd name="T14" fmla="*/ 1248 w 1536"/>
              <a:gd name="T15" fmla="*/ 1152 h 1968"/>
              <a:gd name="T16" fmla="*/ 1392 w 1536"/>
              <a:gd name="T17" fmla="*/ 1056 h 1968"/>
              <a:gd name="T18" fmla="*/ 1440 w 1536"/>
              <a:gd name="T19" fmla="*/ 960 h 1968"/>
              <a:gd name="T20" fmla="*/ 1536 w 1536"/>
              <a:gd name="T21" fmla="*/ 528 h 1968"/>
              <a:gd name="T22" fmla="*/ 1536 w 1536"/>
              <a:gd name="T23" fmla="*/ 0 h 1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36" h="1968">
                <a:moveTo>
                  <a:pt x="0" y="1968"/>
                </a:moveTo>
                <a:lnTo>
                  <a:pt x="48" y="1824"/>
                </a:lnTo>
                <a:lnTo>
                  <a:pt x="144" y="1680"/>
                </a:lnTo>
                <a:lnTo>
                  <a:pt x="288" y="1536"/>
                </a:lnTo>
                <a:lnTo>
                  <a:pt x="480" y="1440"/>
                </a:lnTo>
                <a:lnTo>
                  <a:pt x="624" y="1392"/>
                </a:lnTo>
                <a:lnTo>
                  <a:pt x="912" y="1296"/>
                </a:lnTo>
                <a:lnTo>
                  <a:pt x="1248" y="1152"/>
                </a:lnTo>
                <a:lnTo>
                  <a:pt x="1392" y="1056"/>
                </a:lnTo>
                <a:lnTo>
                  <a:pt x="1440" y="960"/>
                </a:lnTo>
                <a:lnTo>
                  <a:pt x="1536" y="528"/>
                </a:lnTo>
                <a:lnTo>
                  <a:pt x="1536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3" name="Freeform 7"/>
          <p:cNvSpPr>
            <a:spLocks/>
          </p:cNvSpPr>
          <p:nvPr/>
        </p:nvSpPr>
        <p:spPr bwMode="auto">
          <a:xfrm>
            <a:off x="3810000" y="2514600"/>
            <a:ext cx="4495800" cy="2590800"/>
          </a:xfrm>
          <a:custGeom>
            <a:avLst/>
            <a:gdLst>
              <a:gd name="T0" fmla="*/ 0 w 2832"/>
              <a:gd name="T1" fmla="*/ 1632 h 1632"/>
              <a:gd name="T2" fmla="*/ 48 w 2832"/>
              <a:gd name="T3" fmla="*/ 1536 h 1632"/>
              <a:gd name="T4" fmla="*/ 144 w 2832"/>
              <a:gd name="T5" fmla="*/ 1392 h 1632"/>
              <a:gd name="T6" fmla="*/ 288 w 2832"/>
              <a:gd name="T7" fmla="*/ 1296 h 1632"/>
              <a:gd name="T8" fmla="*/ 432 w 2832"/>
              <a:gd name="T9" fmla="*/ 1200 h 1632"/>
              <a:gd name="T10" fmla="*/ 576 w 2832"/>
              <a:gd name="T11" fmla="*/ 1152 h 1632"/>
              <a:gd name="T12" fmla="*/ 912 w 2832"/>
              <a:gd name="T13" fmla="*/ 1104 h 1632"/>
              <a:gd name="T14" fmla="*/ 1248 w 2832"/>
              <a:gd name="T15" fmla="*/ 1056 h 1632"/>
              <a:gd name="T16" fmla="*/ 1872 w 2832"/>
              <a:gd name="T17" fmla="*/ 960 h 1632"/>
              <a:gd name="T18" fmla="*/ 2208 w 2832"/>
              <a:gd name="T19" fmla="*/ 912 h 1632"/>
              <a:gd name="T20" fmla="*/ 2496 w 2832"/>
              <a:gd name="T21" fmla="*/ 816 h 1632"/>
              <a:gd name="T22" fmla="*/ 2640 w 2832"/>
              <a:gd name="T23" fmla="*/ 768 h 1632"/>
              <a:gd name="T24" fmla="*/ 2736 w 2832"/>
              <a:gd name="T25" fmla="*/ 720 h 1632"/>
              <a:gd name="T26" fmla="*/ 2832 w 2832"/>
              <a:gd name="T27" fmla="*/ 336 h 1632"/>
              <a:gd name="T28" fmla="*/ 2832 w 2832"/>
              <a:gd name="T29" fmla="*/ 0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2" h="1632">
                <a:moveTo>
                  <a:pt x="0" y="1632"/>
                </a:moveTo>
                <a:lnTo>
                  <a:pt x="48" y="1536"/>
                </a:lnTo>
                <a:lnTo>
                  <a:pt x="144" y="1392"/>
                </a:lnTo>
                <a:lnTo>
                  <a:pt x="288" y="1296"/>
                </a:lnTo>
                <a:lnTo>
                  <a:pt x="432" y="1200"/>
                </a:lnTo>
                <a:lnTo>
                  <a:pt x="576" y="1152"/>
                </a:lnTo>
                <a:lnTo>
                  <a:pt x="912" y="1104"/>
                </a:lnTo>
                <a:lnTo>
                  <a:pt x="1248" y="1056"/>
                </a:lnTo>
                <a:lnTo>
                  <a:pt x="1872" y="960"/>
                </a:lnTo>
                <a:lnTo>
                  <a:pt x="2208" y="912"/>
                </a:lnTo>
                <a:lnTo>
                  <a:pt x="2496" y="816"/>
                </a:lnTo>
                <a:lnTo>
                  <a:pt x="2640" y="768"/>
                </a:lnTo>
                <a:lnTo>
                  <a:pt x="2736" y="720"/>
                </a:lnTo>
                <a:lnTo>
                  <a:pt x="2832" y="336"/>
                </a:lnTo>
                <a:lnTo>
                  <a:pt x="2832" y="0"/>
                </a:lnTo>
              </a:path>
            </a:pathLst>
          </a:custGeom>
          <a:noFill/>
          <a:ln w="317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4" name="Line 8"/>
          <p:cNvSpPr>
            <a:spLocks noChangeShapeType="1"/>
          </p:cNvSpPr>
          <p:nvPr/>
        </p:nvSpPr>
        <p:spPr bwMode="auto">
          <a:xfrm>
            <a:off x="6278563" y="2362200"/>
            <a:ext cx="0" cy="388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5" name="Line 9"/>
          <p:cNvSpPr>
            <a:spLocks noChangeShapeType="1"/>
          </p:cNvSpPr>
          <p:nvPr/>
        </p:nvSpPr>
        <p:spPr bwMode="auto">
          <a:xfrm>
            <a:off x="8335963" y="2362200"/>
            <a:ext cx="0" cy="388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6" name="Line 10"/>
          <p:cNvSpPr>
            <a:spLocks noChangeShapeType="1"/>
          </p:cNvSpPr>
          <p:nvPr/>
        </p:nvSpPr>
        <p:spPr bwMode="auto">
          <a:xfrm>
            <a:off x="3962400" y="25908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7" name="Line 11"/>
          <p:cNvSpPr>
            <a:spLocks noChangeShapeType="1"/>
          </p:cNvSpPr>
          <p:nvPr/>
        </p:nvSpPr>
        <p:spPr bwMode="auto">
          <a:xfrm>
            <a:off x="3962400" y="2743200"/>
            <a:ext cx="381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565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152400" y="2971800"/>
            <a:ext cx="29718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3604" name="Picture 4" descr="static-net.pdf                                                 005F2023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4495800" cy="235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212725" y="2974975"/>
            <a:ext cx="1980154" cy="175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ExOR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Biswas</a:t>
            </a:r>
            <a:r>
              <a:rPr lang="en-US" dirty="0"/>
              <a:t>, Morris 05]</a:t>
            </a:r>
          </a:p>
          <a:p>
            <a:endParaRPr lang="en-US" dirty="0"/>
          </a:p>
          <a:p>
            <a:r>
              <a:rPr lang="en-US" dirty="0"/>
              <a:t>DIVBAR, E-DIVBAR</a:t>
            </a:r>
          </a:p>
          <a:p>
            <a:r>
              <a:rPr lang="en-US" dirty="0"/>
              <a:t>[Neely, </a:t>
            </a:r>
            <a:r>
              <a:rPr lang="en-US" dirty="0" err="1"/>
              <a:t>Urgaonkar</a:t>
            </a:r>
            <a:r>
              <a:rPr lang="en-US" dirty="0"/>
              <a:t> </a:t>
            </a:r>
          </a:p>
          <a:p>
            <a:r>
              <a:rPr lang="en-US" dirty="0"/>
              <a:t>  </a:t>
            </a:r>
            <a:r>
              <a:rPr lang="en-US" dirty="0" smtClean="0"/>
              <a:t>2009]</a:t>
            </a:r>
            <a:endParaRPr lang="en-US" dirty="0"/>
          </a:p>
        </p:txBody>
      </p:sp>
      <p:grpSp>
        <p:nvGrpSpPr>
          <p:cNvPr id="153614" name="Group 14"/>
          <p:cNvGrpSpPr>
            <a:grpSpLocks/>
          </p:cNvGrpSpPr>
          <p:nvPr/>
        </p:nvGrpSpPr>
        <p:grpSpPr bwMode="auto">
          <a:xfrm>
            <a:off x="3238500" y="2057400"/>
            <a:ext cx="5676900" cy="4584700"/>
            <a:chOff x="2040" y="1296"/>
            <a:chExt cx="3576" cy="2888"/>
          </a:xfrm>
        </p:grpSpPr>
        <p:pic>
          <p:nvPicPr>
            <p:cNvPr id="153603" name="Picture 3" descr="fig1.pdf                                                       006E6372HD                             BECF167C: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0" y="1296"/>
              <a:ext cx="3576" cy="28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3606" name="Freeform 6"/>
            <p:cNvSpPr>
              <a:spLocks/>
            </p:cNvSpPr>
            <p:nvPr/>
          </p:nvSpPr>
          <p:spPr bwMode="auto">
            <a:xfrm>
              <a:off x="2400" y="1584"/>
              <a:ext cx="1536" cy="1968"/>
            </a:xfrm>
            <a:custGeom>
              <a:avLst/>
              <a:gdLst>
                <a:gd name="T0" fmla="*/ 0 w 1536"/>
                <a:gd name="T1" fmla="*/ 1968 h 1968"/>
                <a:gd name="T2" fmla="*/ 48 w 1536"/>
                <a:gd name="T3" fmla="*/ 1824 h 1968"/>
                <a:gd name="T4" fmla="*/ 144 w 1536"/>
                <a:gd name="T5" fmla="*/ 1680 h 1968"/>
                <a:gd name="T6" fmla="*/ 288 w 1536"/>
                <a:gd name="T7" fmla="*/ 1536 h 1968"/>
                <a:gd name="T8" fmla="*/ 480 w 1536"/>
                <a:gd name="T9" fmla="*/ 1440 h 1968"/>
                <a:gd name="T10" fmla="*/ 624 w 1536"/>
                <a:gd name="T11" fmla="*/ 1392 h 1968"/>
                <a:gd name="T12" fmla="*/ 912 w 1536"/>
                <a:gd name="T13" fmla="*/ 1296 h 1968"/>
                <a:gd name="T14" fmla="*/ 1248 w 1536"/>
                <a:gd name="T15" fmla="*/ 1152 h 1968"/>
                <a:gd name="T16" fmla="*/ 1392 w 1536"/>
                <a:gd name="T17" fmla="*/ 1056 h 1968"/>
                <a:gd name="T18" fmla="*/ 1440 w 1536"/>
                <a:gd name="T19" fmla="*/ 960 h 1968"/>
                <a:gd name="T20" fmla="*/ 1536 w 1536"/>
                <a:gd name="T21" fmla="*/ 528 h 1968"/>
                <a:gd name="T22" fmla="*/ 1536 w 1536"/>
                <a:gd name="T23" fmla="*/ 0 h 1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36" h="1968">
                  <a:moveTo>
                    <a:pt x="0" y="1968"/>
                  </a:moveTo>
                  <a:lnTo>
                    <a:pt x="48" y="1824"/>
                  </a:lnTo>
                  <a:lnTo>
                    <a:pt x="144" y="1680"/>
                  </a:lnTo>
                  <a:lnTo>
                    <a:pt x="288" y="1536"/>
                  </a:lnTo>
                  <a:lnTo>
                    <a:pt x="480" y="1440"/>
                  </a:lnTo>
                  <a:lnTo>
                    <a:pt x="624" y="1392"/>
                  </a:lnTo>
                  <a:lnTo>
                    <a:pt x="912" y="1296"/>
                  </a:lnTo>
                  <a:lnTo>
                    <a:pt x="1248" y="1152"/>
                  </a:lnTo>
                  <a:lnTo>
                    <a:pt x="1392" y="1056"/>
                  </a:lnTo>
                  <a:lnTo>
                    <a:pt x="1440" y="960"/>
                  </a:lnTo>
                  <a:lnTo>
                    <a:pt x="1536" y="528"/>
                  </a:lnTo>
                  <a:lnTo>
                    <a:pt x="1536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07" name="Freeform 7"/>
            <p:cNvSpPr>
              <a:spLocks/>
            </p:cNvSpPr>
            <p:nvPr/>
          </p:nvSpPr>
          <p:spPr bwMode="auto">
            <a:xfrm>
              <a:off x="2400" y="1584"/>
              <a:ext cx="2832" cy="1632"/>
            </a:xfrm>
            <a:custGeom>
              <a:avLst/>
              <a:gdLst>
                <a:gd name="T0" fmla="*/ 0 w 2832"/>
                <a:gd name="T1" fmla="*/ 1632 h 1632"/>
                <a:gd name="T2" fmla="*/ 48 w 2832"/>
                <a:gd name="T3" fmla="*/ 1536 h 1632"/>
                <a:gd name="T4" fmla="*/ 144 w 2832"/>
                <a:gd name="T5" fmla="*/ 1392 h 1632"/>
                <a:gd name="T6" fmla="*/ 288 w 2832"/>
                <a:gd name="T7" fmla="*/ 1296 h 1632"/>
                <a:gd name="T8" fmla="*/ 432 w 2832"/>
                <a:gd name="T9" fmla="*/ 1200 h 1632"/>
                <a:gd name="T10" fmla="*/ 576 w 2832"/>
                <a:gd name="T11" fmla="*/ 1152 h 1632"/>
                <a:gd name="T12" fmla="*/ 912 w 2832"/>
                <a:gd name="T13" fmla="*/ 1104 h 1632"/>
                <a:gd name="T14" fmla="*/ 1248 w 2832"/>
                <a:gd name="T15" fmla="*/ 1056 h 1632"/>
                <a:gd name="T16" fmla="*/ 1872 w 2832"/>
                <a:gd name="T17" fmla="*/ 960 h 1632"/>
                <a:gd name="T18" fmla="*/ 2208 w 2832"/>
                <a:gd name="T19" fmla="*/ 912 h 1632"/>
                <a:gd name="T20" fmla="*/ 2496 w 2832"/>
                <a:gd name="T21" fmla="*/ 816 h 1632"/>
                <a:gd name="T22" fmla="*/ 2640 w 2832"/>
                <a:gd name="T23" fmla="*/ 768 h 1632"/>
                <a:gd name="T24" fmla="*/ 2736 w 2832"/>
                <a:gd name="T25" fmla="*/ 720 h 1632"/>
                <a:gd name="T26" fmla="*/ 2832 w 2832"/>
                <a:gd name="T27" fmla="*/ 336 h 1632"/>
                <a:gd name="T28" fmla="*/ 2832 w 2832"/>
                <a:gd name="T29" fmla="*/ 0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32" h="1632">
                  <a:moveTo>
                    <a:pt x="0" y="1632"/>
                  </a:moveTo>
                  <a:lnTo>
                    <a:pt x="48" y="1536"/>
                  </a:lnTo>
                  <a:lnTo>
                    <a:pt x="144" y="1392"/>
                  </a:lnTo>
                  <a:lnTo>
                    <a:pt x="288" y="1296"/>
                  </a:lnTo>
                  <a:lnTo>
                    <a:pt x="432" y="1200"/>
                  </a:lnTo>
                  <a:lnTo>
                    <a:pt x="576" y="1152"/>
                  </a:lnTo>
                  <a:lnTo>
                    <a:pt x="912" y="1104"/>
                  </a:lnTo>
                  <a:lnTo>
                    <a:pt x="1248" y="1056"/>
                  </a:lnTo>
                  <a:lnTo>
                    <a:pt x="1872" y="960"/>
                  </a:lnTo>
                  <a:lnTo>
                    <a:pt x="2208" y="912"/>
                  </a:lnTo>
                  <a:lnTo>
                    <a:pt x="2496" y="816"/>
                  </a:lnTo>
                  <a:lnTo>
                    <a:pt x="2640" y="768"/>
                  </a:lnTo>
                  <a:lnTo>
                    <a:pt x="2736" y="720"/>
                  </a:lnTo>
                  <a:lnTo>
                    <a:pt x="2832" y="336"/>
                  </a:lnTo>
                  <a:lnTo>
                    <a:pt x="2832" y="0"/>
                  </a:lnTo>
                </a:path>
              </a:pathLst>
            </a:cu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08" name="Line 8"/>
            <p:cNvSpPr>
              <a:spLocks noChangeShapeType="1"/>
            </p:cNvSpPr>
            <p:nvPr/>
          </p:nvSpPr>
          <p:spPr bwMode="auto">
            <a:xfrm>
              <a:off x="3955" y="1488"/>
              <a:ext cx="0" cy="244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09" name="Line 9"/>
            <p:cNvSpPr>
              <a:spLocks noChangeShapeType="1"/>
            </p:cNvSpPr>
            <p:nvPr/>
          </p:nvSpPr>
          <p:spPr bwMode="auto">
            <a:xfrm>
              <a:off x="5251" y="1488"/>
              <a:ext cx="0" cy="244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0" name="Freeform 10"/>
            <p:cNvSpPr>
              <a:spLocks/>
            </p:cNvSpPr>
            <p:nvPr/>
          </p:nvSpPr>
          <p:spPr bwMode="auto">
            <a:xfrm>
              <a:off x="2400" y="1584"/>
              <a:ext cx="2832" cy="1968"/>
            </a:xfrm>
            <a:custGeom>
              <a:avLst/>
              <a:gdLst>
                <a:gd name="T0" fmla="*/ 0 w 2832"/>
                <a:gd name="T1" fmla="*/ 1968 h 1968"/>
                <a:gd name="T2" fmla="*/ 48 w 2832"/>
                <a:gd name="T3" fmla="*/ 1824 h 1968"/>
                <a:gd name="T4" fmla="*/ 144 w 2832"/>
                <a:gd name="T5" fmla="*/ 1680 h 1968"/>
                <a:gd name="T6" fmla="*/ 288 w 2832"/>
                <a:gd name="T7" fmla="*/ 1536 h 1968"/>
                <a:gd name="T8" fmla="*/ 480 w 2832"/>
                <a:gd name="T9" fmla="*/ 1440 h 1968"/>
                <a:gd name="T10" fmla="*/ 624 w 2832"/>
                <a:gd name="T11" fmla="*/ 1392 h 1968"/>
                <a:gd name="T12" fmla="*/ 912 w 2832"/>
                <a:gd name="T13" fmla="*/ 1296 h 1968"/>
                <a:gd name="T14" fmla="*/ 1248 w 2832"/>
                <a:gd name="T15" fmla="*/ 1200 h 1968"/>
                <a:gd name="T16" fmla="*/ 1872 w 2832"/>
                <a:gd name="T17" fmla="*/ 1056 h 1968"/>
                <a:gd name="T18" fmla="*/ 2208 w 2832"/>
                <a:gd name="T19" fmla="*/ 960 h 1968"/>
                <a:gd name="T20" fmla="*/ 2544 w 2832"/>
                <a:gd name="T21" fmla="*/ 864 h 1968"/>
                <a:gd name="T22" fmla="*/ 2688 w 2832"/>
                <a:gd name="T23" fmla="*/ 768 h 1968"/>
                <a:gd name="T24" fmla="*/ 2736 w 2832"/>
                <a:gd name="T25" fmla="*/ 720 h 1968"/>
                <a:gd name="T26" fmla="*/ 2832 w 2832"/>
                <a:gd name="T27" fmla="*/ 336 h 1968"/>
                <a:gd name="T28" fmla="*/ 2832 w 2832"/>
                <a:gd name="T29" fmla="*/ 0 h 1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32" h="1968">
                  <a:moveTo>
                    <a:pt x="0" y="1968"/>
                  </a:moveTo>
                  <a:lnTo>
                    <a:pt x="48" y="1824"/>
                  </a:lnTo>
                  <a:lnTo>
                    <a:pt x="144" y="1680"/>
                  </a:lnTo>
                  <a:lnTo>
                    <a:pt x="288" y="1536"/>
                  </a:lnTo>
                  <a:lnTo>
                    <a:pt x="480" y="1440"/>
                  </a:lnTo>
                  <a:lnTo>
                    <a:pt x="624" y="1392"/>
                  </a:lnTo>
                  <a:lnTo>
                    <a:pt x="912" y="1296"/>
                  </a:lnTo>
                  <a:lnTo>
                    <a:pt x="1248" y="1200"/>
                  </a:lnTo>
                  <a:lnTo>
                    <a:pt x="1872" y="1056"/>
                  </a:lnTo>
                  <a:lnTo>
                    <a:pt x="2208" y="960"/>
                  </a:lnTo>
                  <a:lnTo>
                    <a:pt x="2544" y="864"/>
                  </a:lnTo>
                  <a:lnTo>
                    <a:pt x="2688" y="768"/>
                  </a:lnTo>
                  <a:lnTo>
                    <a:pt x="2736" y="720"/>
                  </a:lnTo>
                  <a:lnTo>
                    <a:pt x="2832" y="336"/>
                  </a:lnTo>
                  <a:lnTo>
                    <a:pt x="2832" y="0"/>
                  </a:lnTo>
                </a:path>
              </a:pathLst>
            </a:cu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1" name="Line 11"/>
            <p:cNvSpPr>
              <a:spLocks noChangeShapeType="1"/>
            </p:cNvSpPr>
            <p:nvPr/>
          </p:nvSpPr>
          <p:spPr bwMode="auto">
            <a:xfrm>
              <a:off x="2496" y="1632"/>
              <a:ext cx="24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2" name="Line 12"/>
            <p:cNvSpPr>
              <a:spLocks noChangeShapeType="1"/>
            </p:cNvSpPr>
            <p:nvPr/>
          </p:nvSpPr>
          <p:spPr bwMode="auto">
            <a:xfrm>
              <a:off x="2496" y="1728"/>
              <a:ext cx="240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13" name="Line 13"/>
            <p:cNvSpPr>
              <a:spLocks noChangeShapeType="1"/>
            </p:cNvSpPr>
            <p:nvPr/>
          </p:nvSpPr>
          <p:spPr bwMode="auto">
            <a:xfrm>
              <a:off x="2496" y="1872"/>
              <a:ext cx="240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413187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3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6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8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9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0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1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2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3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4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5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6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7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8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9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0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1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2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3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4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5" name="Oval 31"/>
          <p:cNvSpPr>
            <a:spLocks noChangeArrowheads="1"/>
          </p:cNvSpPr>
          <p:nvPr/>
        </p:nvSpPr>
        <p:spPr bwMode="auto">
          <a:xfrm>
            <a:off x="3733800" y="21336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6" name="Oval 32"/>
          <p:cNvSpPr>
            <a:spLocks noChangeArrowheads="1"/>
          </p:cNvSpPr>
          <p:nvPr/>
        </p:nvSpPr>
        <p:spPr bwMode="auto">
          <a:xfrm>
            <a:off x="2286000" y="1981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7" name="Oval 33"/>
          <p:cNvSpPr>
            <a:spLocks noChangeArrowheads="1"/>
          </p:cNvSpPr>
          <p:nvPr/>
        </p:nvSpPr>
        <p:spPr bwMode="auto">
          <a:xfrm>
            <a:off x="4191000" y="3886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8" name="Rectangle 34"/>
          <p:cNvSpPr>
            <a:spLocks noChangeArrowheads="1"/>
          </p:cNvSpPr>
          <p:nvPr/>
        </p:nvSpPr>
        <p:spPr bwMode="auto">
          <a:xfrm>
            <a:off x="43434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59" name="Rectangle 35"/>
          <p:cNvSpPr>
            <a:spLocks noChangeArrowheads="1"/>
          </p:cNvSpPr>
          <p:nvPr/>
        </p:nvSpPr>
        <p:spPr bwMode="auto">
          <a:xfrm>
            <a:off x="3048000" y="129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60" name="Rectangle 36"/>
          <p:cNvSpPr>
            <a:spLocks noChangeArrowheads="1"/>
          </p:cNvSpPr>
          <p:nvPr/>
        </p:nvSpPr>
        <p:spPr bwMode="auto">
          <a:xfrm>
            <a:off x="22098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61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62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54663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54664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65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54666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67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54668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69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54670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54671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15778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6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7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8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9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0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2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3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4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5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6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7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8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69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0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1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2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3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4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5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6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7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8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79" name="Oval 31"/>
          <p:cNvSpPr>
            <a:spLocks noChangeArrowheads="1"/>
          </p:cNvSpPr>
          <p:nvPr/>
        </p:nvSpPr>
        <p:spPr bwMode="auto">
          <a:xfrm>
            <a:off x="4191000" y="21336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80" name="Oval 32"/>
          <p:cNvSpPr>
            <a:spLocks noChangeArrowheads="1"/>
          </p:cNvSpPr>
          <p:nvPr/>
        </p:nvSpPr>
        <p:spPr bwMode="auto">
          <a:xfrm>
            <a:off x="2895600" y="1981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81" name="Oval 33"/>
          <p:cNvSpPr>
            <a:spLocks noChangeArrowheads="1"/>
          </p:cNvSpPr>
          <p:nvPr/>
        </p:nvSpPr>
        <p:spPr bwMode="auto">
          <a:xfrm>
            <a:off x="3657600" y="3886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82" name="Rectangle 34"/>
          <p:cNvSpPr>
            <a:spLocks noChangeArrowheads="1"/>
          </p:cNvSpPr>
          <p:nvPr/>
        </p:nvSpPr>
        <p:spPr bwMode="auto">
          <a:xfrm>
            <a:off x="43434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83" name="Rectangle 35"/>
          <p:cNvSpPr>
            <a:spLocks noChangeArrowheads="1"/>
          </p:cNvSpPr>
          <p:nvPr/>
        </p:nvSpPr>
        <p:spPr bwMode="auto">
          <a:xfrm>
            <a:off x="3048000" y="129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84" name="AutoShape 36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85" name="AutoShape 37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55686" name="Group 38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55687" name="AutoShape 39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8" name="Text Box 40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55689" name="Rectangle 41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90" name="Text Box 42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55691" name="Oval 43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92" name="Text Box 44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55693" name="AutoShape 45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55694" name="Text Box 46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  <p:sp>
        <p:nvSpPr>
          <p:cNvPr id="155695" name="Rectangle 47"/>
          <p:cNvSpPr>
            <a:spLocks noChangeArrowheads="1"/>
          </p:cNvSpPr>
          <p:nvPr/>
        </p:nvSpPr>
        <p:spPr bwMode="auto">
          <a:xfrm>
            <a:off x="22098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394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3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5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9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1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3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5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6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7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8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9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0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1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2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3" name="Oval 31"/>
          <p:cNvSpPr>
            <a:spLocks noChangeArrowheads="1"/>
          </p:cNvSpPr>
          <p:nvPr/>
        </p:nvSpPr>
        <p:spPr bwMode="auto">
          <a:xfrm>
            <a:off x="4191000" y="26670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4" name="Oval 32"/>
          <p:cNvSpPr>
            <a:spLocks noChangeArrowheads="1"/>
          </p:cNvSpPr>
          <p:nvPr/>
        </p:nvSpPr>
        <p:spPr bwMode="auto">
          <a:xfrm>
            <a:off x="3505200" y="1981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5" name="Oval 33"/>
          <p:cNvSpPr>
            <a:spLocks noChangeArrowheads="1"/>
          </p:cNvSpPr>
          <p:nvPr/>
        </p:nvSpPr>
        <p:spPr bwMode="auto">
          <a:xfrm>
            <a:off x="2971800" y="3886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6" name="Rectangle 34"/>
          <p:cNvSpPr>
            <a:spLocks noChangeArrowheads="1"/>
          </p:cNvSpPr>
          <p:nvPr/>
        </p:nvSpPr>
        <p:spPr bwMode="auto">
          <a:xfrm>
            <a:off x="43434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7" name="Rectangle 35"/>
          <p:cNvSpPr>
            <a:spLocks noChangeArrowheads="1"/>
          </p:cNvSpPr>
          <p:nvPr/>
        </p:nvSpPr>
        <p:spPr bwMode="auto">
          <a:xfrm>
            <a:off x="3048000" y="129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8" name="Rectangle 36"/>
          <p:cNvSpPr>
            <a:spLocks noChangeArrowheads="1"/>
          </p:cNvSpPr>
          <p:nvPr/>
        </p:nvSpPr>
        <p:spPr bwMode="auto">
          <a:xfrm>
            <a:off x="16002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9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0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56711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56712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713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56714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715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56716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717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56718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56719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235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Rate Stability Theorem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70381"/>
            <a:ext cx="8305800" cy="30732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Theorem</a:t>
            </a:r>
            <a:r>
              <a:rPr lang="en-US" dirty="0" smtClean="0"/>
              <a:t>: Recall y(t) = a(t) – b(t). Suppose: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lim</a:t>
            </a:r>
            <a:r>
              <a:rPr lang="en-US" baseline="-25000" dirty="0" err="1" smtClean="0"/>
              <a:t>t</a:t>
            </a:r>
            <a:r>
              <a:rPr lang="en-US" baseline="-25000" dirty="0" smtClean="0">
                <a:sym typeface="Wingdings"/>
              </a:rPr>
              <a:t></a:t>
            </a:r>
            <a:r>
              <a:rPr lang="en-US" baseline="-25000" dirty="0">
                <a:sym typeface="Wingdings"/>
              </a:rPr>
              <a:t>∞</a:t>
            </a:r>
            <a:r>
              <a:rPr lang="en-US" dirty="0" smtClean="0"/>
              <a:t>  (1/t)∑</a:t>
            </a:r>
            <a:r>
              <a:rPr lang="el-GR" baseline="-25000" dirty="0"/>
              <a:t>τ</a:t>
            </a:r>
            <a:r>
              <a:rPr lang="en-US" baseline="-25000" dirty="0" smtClean="0"/>
              <a:t>=0</a:t>
            </a:r>
            <a:r>
              <a:rPr lang="en-US" baseline="30000" dirty="0" smtClean="0"/>
              <a:t> </a:t>
            </a:r>
            <a:r>
              <a:rPr lang="en-US" dirty="0"/>
              <a:t>y</a:t>
            </a:r>
            <a:r>
              <a:rPr lang="en-US" dirty="0" smtClean="0"/>
              <a:t>(</a:t>
            </a:r>
            <a:r>
              <a:rPr lang="el-GR" dirty="0" smtClean="0"/>
              <a:t>τ</a:t>
            </a:r>
            <a:r>
              <a:rPr lang="en-US" dirty="0" smtClean="0"/>
              <a:t>) = </a:t>
            </a:r>
            <a:r>
              <a:rPr lang="en-US" dirty="0" err="1"/>
              <a:t>y</a:t>
            </a:r>
            <a:r>
              <a:rPr lang="en-US" baseline="-25000" dirty="0" err="1" smtClean="0"/>
              <a:t>av</a:t>
            </a:r>
            <a:r>
              <a:rPr lang="en-US" dirty="0" smtClean="0"/>
              <a:t>      (w.p.1)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Then Q(t) is rate stable if and only if: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av</a:t>
            </a:r>
            <a:r>
              <a:rPr lang="en-US" dirty="0" smtClean="0"/>
              <a:t> ≤ 0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59432" y="1524000"/>
            <a:ext cx="1126931" cy="10316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118583" y="2002757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800364" y="2002757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23806" y="1641205"/>
            <a:ext cx="7865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b(t)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109006" y="1666029"/>
            <a:ext cx="7675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3943290"/>
            <a:ext cx="479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aseline="30000" dirty="0" smtClean="0"/>
              <a:t>t-1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6153090"/>
            <a:ext cx="862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Proof: Necessary condition is straightforward. Sufficient condition requires a trick.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2870381"/>
            <a:ext cx="8382000" cy="3282709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998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2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4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5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7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8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9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0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1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2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3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4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5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6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7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8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19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0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1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2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3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4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5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6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7" name="Oval 31"/>
          <p:cNvSpPr>
            <a:spLocks noChangeArrowheads="1"/>
          </p:cNvSpPr>
          <p:nvPr/>
        </p:nvSpPr>
        <p:spPr bwMode="auto">
          <a:xfrm>
            <a:off x="4191000" y="32766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8" name="Oval 32"/>
          <p:cNvSpPr>
            <a:spLocks noChangeArrowheads="1"/>
          </p:cNvSpPr>
          <p:nvPr/>
        </p:nvSpPr>
        <p:spPr bwMode="auto">
          <a:xfrm>
            <a:off x="4114800" y="1981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29" name="Oval 33"/>
          <p:cNvSpPr>
            <a:spLocks noChangeArrowheads="1"/>
          </p:cNvSpPr>
          <p:nvPr/>
        </p:nvSpPr>
        <p:spPr bwMode="auto">
          <a:xfrm>
            <a:off x="2438400" y="3886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30" name="Rectangle 34"/>
          <p:cNvSpPr>
            <a:spLocks noChangeArrowheads="1"/>
          </p:cNvSpPr>
          <p:nvPr/>
        </p:nvSpPr>
        <p:spPr bwMode="auto">
          <a:xfrm>
            <a:off x="43434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31" name="Rectangle 35"/>
          <p:cNvSpPr>
            <a:spLocks noChangeArrowheads="1"/>
          </p:cNvSpPr>
          <p:nvPr/>
        </p:nvSpPr>
        <p:spPr bwMode="auto">
          <a:xfrm>
            <a:off x="3048000" y="129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32" name="Rectangle 36"/>
          <p:cNvSpPr>
            <a:spLocks noChangeArrowheads="1"/>
          </p:cNvSpPr>
          <p:nvPr/>
        </p:nvSpPr>
        <p:spPr bwMode="auto">
          <a:xfrm>
            <a:off x="22098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33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34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57735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57736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37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57738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39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57740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41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57742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57743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01712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3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4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5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6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7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8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0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1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3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4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5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6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7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8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9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0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1" name="Oval 31"/>
          <p:cNvSpPr>
            <a:spLocks noChangeArrowheads="1"/>
          </p:cNvSpPr>
          <p:nvPr/>
        </p:nvSpPr>
        <p:spPr bwMode="auto">
          <a:xfrm>
            <a:off x="3657600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2" name="Oval 32"/>
          <p:cNvSpPr>
            <a:spLocks noChangeArrowheads="1"/>
          </p:cNvSpPr>
          <p:nvPr/>
        </p:nvSpPr>
        <p:spPr bwMode="auto">
          <a:xfrm>
            <a:off x="4114800" y="1447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3" name="Oval 33"/>
          <p:cNvSpPr>
            <a:spLocks noChangeArrowheads="1"/>
          </p:cNvSpPr>
          <p:nvPr/>
        </p:nvSpPr>
        <p:spPr bwMode="auto">
          <a:xfrm>
            <a:off x="1752600" y="3886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4" name="Rectangle 34"/>
          <p:cNvSpPr>
            <a:spLocks noChangeArrowheads="1"/>
          </p:cNvSpPr>
          <p:nvPr/>
        </p:nvSpPr>
        <p:spPr bwMode="auto">
          <a:xfrm>
            <a:off x="4343400" y="3962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5" name="Rectangle 35"/>
          <p:cNvSpPr>
            <a:spLocks noChangeArrowheads="1"/>
          </p:cNvSpPr>
          <p:nvPr/>
        </p:nvSpPr>
        <p:spPr bwMode="auto">
          <a:xfrm>
            <a:off x="3505200" y="129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6" name="Rectangle 36"/>
          <p:cNvSpPr>
            <a:spLocks noChangeArrowheads="1"/>
          </p:cNvSpPr>
          <p:nvPr/>
        </p:nvSpPr>
        <p:spPr bwMode="auto">
          <a:xfrm>
            <a:off x="2209800" y="3962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7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8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58759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58760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61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58762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63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58764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65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58766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58767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86078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3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4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6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7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8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9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0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1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2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3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4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5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6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8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9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0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1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2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3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4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5" name="Oval 31"/>
          <p:cNvSpPr>
            <a:spLocks noChangeArrowheads="1"/>
          </p:cNvSpPr>
          <p:nvPr/>
        </p:nvSpPr>
        <p:spPr bwMode="auto">
          <a:xfrm>
            <a:off x="3048000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6" name="Oval 32"/>
          <p:cNvSpPr>
            <a:spLocks noChangeArrowheads="1"/>
          </p:cNvSpPr>
          <p:nvPr/>
        </p:nvSpPr>
        <p:spPr bwMode="auto">
          <a:xfrm>
            <a:off x="4114800" y="1447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7" name="Oval 33"/>
          <p:cNvSpPr>
            <a:spLocks noChangeArrowheads="1"/>
          </p:cNvSpPr>
          <p:nvPr/>
        </p:nvSpPr>
        <p:spPr bwMode="auto">
          <a:xfrm>
            <a:off x="1752600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8" name="Rectangle 34"/>
          <p:cNvSpPr>
            <a:spLocks noChangeArrowheads="1"/>
          </p:cNvSpPr>
          <p:nvPr/>
        </p:nvSpPr>
        <p:spPr bwMode="auto">
          <a:xfrm>
            <a:off x="4343400" y="3962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79" name="Rectangle 35"/>
          <p:cNvSpPr>
            <a:spLocks noChangeArrowheads="1"/>
          </p:cNvSpPr>
          <p:nvPr/>
        </p:nvSpPr>
        <p:spPr bwMode="auto">
          <a:xfrm>
            <a:off x="3505200" y="19050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80" name="Rectangle 36"/>
          <p:cNvSpPr>
            <a:spLocks noChangeArrowheads="1"/>
          </p:cNvSpPr>
          <p:nvPr/>
        </p:nvSpPr>
        <p:spPr bwMode="auto">
          <a:xfrm>
            <a:off x="2209800" y="3962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81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82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59783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59784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85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59786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87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59788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89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59790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59791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7349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8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0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2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3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5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6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7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8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9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0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1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2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3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4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5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6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7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8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9" name="Oval 31"/>
          <p:cNvSpPr>
            <a:spLocks noChangeArrowheads="1"/>
          </p:cNvSpPr>
          <p:nvPr/>
        </p:nvSpPr>
        <p:spPr bwMode="auto">
          <a:xfrm>
            <a:off x="3048000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0" name="Oval 32"/>
          <p:cNvSpPr>
            <a:spLocks noChangeArrowheads="1"/>
          </p:cNvSpPr>
          <p:nvPr/>
        </p:nvSpPr>
        <p:spPr bwMode="auto">
          <a:xfrm>
            <a:off x="4114800" y="1447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1" name="Oval 33"/>
          <p:cNvSpPr>
            <a:spLocks noChangeArrowheads="1"/>
          </p:cNvSpPr>
          <p:nvPr/>
        </p:nvSpPr>
        <p:spPr bwMode="auto">
          <a:xfrm>
            <a:off x="1752600" y="2743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2" name="Rectangle 34"/>
          <p:cNvSpPr>
            <a:spLocks noChangeArrowheads="1"/>
          </p:cNvSpPr>
          <p:nvPr/>
        </p:nvSpPr>
        <p:spPr bwMode="auto">
          <a:xfrm>
            <a:off x="4343400" y="3962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3" name="Rectangle 35"/>
          <p:cNvSpPr>
            <a:spLocks noChangeArrowheads="1"/>
          </p:cNvSpPr>
          <p:nvPr/>
        </p:nvSpPr>
        <p:spPr bwMode="auto">
          <a:xfrm>
            <a:off x="3505200" y="15240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4" name="Rectangle 36"/>
          <p:cNvSpPr>
            <a:spLocks noChangeArrowheads="1"/>
          </p:cNvSpPr>
          <p:nvPr/>
        </p:nvSpPr>
        <p:spPr bwMode="auto">
          <a:xfrm>
            <a:off x="2209800" y="34290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5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6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60807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60808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809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60810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811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60812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813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60814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60815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50848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0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1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2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3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4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5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6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7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8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9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0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1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2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3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4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5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6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7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8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19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0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1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2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3" name="Oval 31"/>
          <p:cNvSpPr>
            <a:spLocks noChangeArrowheads="1"/>
          </p:cNvSpPr>
          <p:nvPr/>
        </p:nvSpPr>
        <p:spPr bwMode="auto">
          <a:xfrm>
            <a:off x="3048000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4" name="Oval 32"/>
          <p:cNvSpPr>
            <a:spLocks noChangeArrowheads="1"/>
          </p:cNvSpPr>
          <p:nvPr/>
        </p:nvSpPr>
        <p:spPr bwMode="auto">
          <a:xfrm>
            <a:off x="4114800" y="1981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5" name="Oval 33"/>
          <p:cNvSpPr>
            <a:spLocks noChangeArrowheads="1"/>
          </p:cNvSpPr>
          <p:nvPr/>
        </p:nvSpPr>
        <p:spPr bwMode="auto">
          <a:xfrm>
            <a:off x="1752600" y="21336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6" name="Rectangle 34"/>
          <p:cNvSpPr>
            <a:spLocks noChangeArrowheads="1"/>
          </p:cNvSpPr>
          <p:nvPr/>
        </p:nvSpPr>
        <p:spPr bwMode="auto">
          <a:xfrm>
            <a:off x="43434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7" name="Rectangle 35"/>
          <p:cNvSpPr>
            <a:spLocks noChangeArrowheads="1"/>
          </p:cNvSpPr>
          <p:nvPr/>
        </p:nvSpPr>
        <p:spPr bwMode="auto">
          <a:xfrm>
            <a:off x="3505200" y="1828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8" name="Rectangle 36"/>
          <p:cNvSpPr>
            <a:spLocks noChangeArrowheads="1"/>
          </p:cNvSpPr>
          <p:nvPr/>
        </p:nvSpPr>
        <p:spPr bwMode="auto">
          <a:xfrm>
            <a:off x="2209800" y="40386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29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30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61831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61832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3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61834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5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61836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7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61838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61839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03532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6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8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9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0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1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2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3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4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5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6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7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8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9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0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1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2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3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4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5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6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7" name="Oval 31"/>
          <p:cNvSpPr>
            <a:spLocks noChangeArrowheads="1"/>
          </p:cNvSpPr>
          <p:nvPr/>
        </p:nvSpPr>
        <p:spPr bwMode="auto">
          <a:xfrm>
            <a:off x="2362200" y="3352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8" name="Oval 32"/>
          <p:cNvSpPr>
            <a:spLocks noChangeArrowheads="1"/>
          </p:cNvSpPr>
          <p:nvPr/>
        </p:nvSpPr>
        <p:spPr bwMode="auto">
          <a:xfrm>
            <a:off x="4114800" y="1981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9" name="Oval 33"/>
          <p:cNvSpPr>
            <a:spLocks noChangeArrowheads="1"/>
          </p:cNvSpPr>
          <p:nvPr/>
        </p:nvSpPr>
        <p:spPr bwMode="auto">
          <a:xfrm>
            <a:off x="1752600" y="15240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0" name="Rectangle 34"/>
          <p:cNvSpPr>
            <a:spLocks noChangeArrowheads="1"/>
          </p:cNvSpPr>
          <p:nvPr/>
        </p:nvSpPr>
        <p:spPr bwMode="auto">
          <a:xfrm>
            <a:off x="43434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1" name="Rectangle 35"/>
          <p:cNvSpPr>
            <a:spLocks noChangeArrowheads="1"/>
          </p:cNvSpPr>
          <p:nvPr/>
        </p:nvSpPr>
        <p:spPr bwMode="auto">
          <a:xfrm>
            <a:off x="3124200" y="1828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2" name="Rectangle 36"/>
          <p:cNvSpPr>
            <a:spLocks noChangeArrowheads="1"/>
          </p:cNvSpPr>
          <p:nvPr/>
        </p:nvSpPr>
        <p:spPr bwMode="auto">
          <a:xfrm>
            <a:off x="2209800" y="40386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3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4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62855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62856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57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62858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59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62860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61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62862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62863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92132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9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1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4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5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6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7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8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9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0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1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2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3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4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5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6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7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8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9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0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1" name="Oval 31"/>
          <p:cNvSpPr>
            <a:spLocks noChangeArrowheads="1"/>
          </p:cNvSpPr>
          <p:nvPr/>
        </p:nvSpPr>
        <p:spPr bwMode="auto">
          <a:xfrm>
            <a:off x="2362200" y="2743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2" name="Oval 32"/>
          <p:cNvSpPr>
            <a:spLocks noChangeArrowheads="1"/>
          </p:cNvSpPr>
          <p:nvPr/>
        </p:nvSpPr>
        <p:spPr bwMode="auto">
          <a:xfrm>
            <a:off x="4114800" y="1981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3" name="Oval 33"/>
          <p:cNvSpPr>
            <a:spLocks noChangeArrowheads="1"/>
          </p:cNvSpPr>
          <p:nvPr/>
        </p:nvSpPr>
        <p:spPr bwMode="auto">
          <a:xfrm>
            <a:off x="1752600" y="15240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4" name="Rectangle 34"/>
          <p:cNvSpPr>
            <a:spLocks noChangeArrowheads="1"/>
          </p:cNvSpPr>
          <p:nvPr/>
        </p:nvSpPr>
        <p:spPr bwMode="auto">
          <a:xfrm>
            <a:off x="37338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5" name="Rectangle 35"/>
          <p:cNvSpPr>
            <a:spLocks noChangeArrowheads="1"/>
          </p:cNvSpPr>
          <p:nvPr/>
        </p:nvSpPr>
        <p:spPr bwMode="auto">
          <a:xfrm>
            <a:off x="3124200" y="1828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6" name="Rectangle 36"/>
          <p:cNvSpPr>
            <a:spLocks noChangeArrowheads="1"/>
          </p:cNvSpPr>
          <p:nvPr/>
        </p:nvSpPr>
        <p:spPr bwMode="auto">
          <a:xfrm>
            <a:off x="2209800" y="40386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7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8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63879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63880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1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63882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3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63884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5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63886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63887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78598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2"/>
          <p:cNvSpPr txBox="1">
            <a:spLocks noChangeArrowheads="1"/>
          </p:cNvSpPr>
          <p:nvPr/>
        </p:nvSpPr>
        <p:spPr bwMode="auto">
          <a:xfrm>
            <a:off x="1660525" y="46038"/>
            <a:ext cx="527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DIVBAR for Mobile Networks</a:t>
            </a:r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12954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19812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4038600" y="10668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12954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19812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4038600" y="17526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4" name="Rectangle 10"/>
          <p:cNvSpPr>
            <a:spLocks noChangeArrowheads="1"/>
          </p:cNvSpPr>
          <p:nvPr/>
        </p:nvSpPr>
        <p:spPr bwMode="auto">
          <a:xfrm>
            <a:off x="12954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5" name="Rectangle 11"/>
          <p:cNvSpPr>
            <a:spLocks noChangeArrowheads="1"/>
          </p:cNvSpPr>
          <p:nvPr/>
        </p:nvSpPr>
        <p:spPr bwMode="auto">
          <a:xfrm>
            <a:off x="19812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6" name="Rectangle 12"/>
          <p:cNvSpPr>
            <a:spLocks noChangeArrowheads="1"/>
          </p:cNvSpPr>
          <p:nvPr/>
        </p:nvSpPr>
        <p:spPr bwMode="auto">
          <a:xfrm>
            <a:off x="26670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7" name="Rectangle 13"/>
          <p:cNvSpPr>
            <a:spLocks noChangeArrowheads="1"/>
          </p:cNvSpPr>
          <p:nvPr/>
        </p:nvSpPr>
        <p:spPr bwMode="auto">
          <a:xfrm>
            <a:off x="33528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8" name="Rectangle 14"/>
          <p:cNvSpPr>
            <a:spLocks noChangeArrowheads="1"/>
          </p:cNvSpPr>
          <p:nvPr/>
        </p:nvSpPr>
        <p:spPr bwMode="auto">
          <a:xfrm>
            <a:off x="4038600" y="2438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9" name="Rectangle 15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0" name="Rectangle 16"/>
          <p:cNvSpPr>
            <a:spLocks noChangeArrowheads="1"/>
          </p:cNvSpPr>
          <p:nvPr/>
        </p:nvSpPr>
        <p:spPr bwMode="auto">
          <a:xfrm>
            <a:off x="2667000" y="38100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1" name="Rectangle 17"/>
          <p:cNvSpPr>
            <a:spLocks noChangeArrowheads="1"/>
          </p:cNvSpPr>
          <p:nvPr/>
        </p:nvSpPr>
        <p:spPr bwMode="auto">
          <a:xfrm>
            <a:off x="26670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2" name="Rectangle 18"/>
          <p:cNvSpPr>
            <a:spLocks noChangeArrowheads="1"/>
          </p:cNvSpPr>
          <p:nvPr/>
        </p:nvSpPr>
        <p:spPr bwMode="auto">
          <a:xfrm>
            <a:off x="3352800" y="17526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3" name="Rectangle 19"/>
          <p:cNvSpPr>
            <a:spLocks noChangeArrowheads="1"/>
          </p:cNvSpPr>
          <p:nvPr/>
        </p:nvSpPr>
        <p:spPr bwMode="auto">
          <a:xfrm>
            <a:off x="3352800" y="10668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4" name="Rectangle 20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5" name="Rectangle 21"/>
          <p:cNvSpPr>
            <a:spLocks noChangeArrowheads="1"/>
          </p:cNvSpPr>
          <p:nvPr/>
        </p:nvSpPr>
        <p:spPr bwMode="auto">
          <a:xfrm>
            <a:off x="33528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6" name="Rectangle 22"/>
          <p:cNvSpPr>
            <a:spLocks noChangeArrowheads="1"/>
          </p:cNvSpPr>
          <p:nvPr/>
        </p:nvSpPr>
        <p:spPr bwMode="auto">
          <a:xfrm>
            <a:off x="40386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7" name="Rectangle 23"/>
          <p:cNvSpPr>
            <a:spLocks noChangeArrowheads="1"/>
          </p:cNvSpPr>
          <p:nvPr/>
        </p:nvSpPr>
        <p:spPr bwMode="auto">
          <a:xfrm>
            <a:off x="40386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8" name="Rectangle 24"/>
          <p:cNvSpPr>
            <a:spLocks noChangeArrowheads="1"/>
          </p:cNvSpPr>
          <p:nvPr/>
        </p:nvSpPr>
        <p:spPr bwMode="auto">
          <a:xfrm>
            <a:off x="19812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9" name="Rectangle 25"/>
          <p:cNvSpPr>
            <a:spLocks noChangeArrowheads="1"/>
          </p:cNvSpPr>
          <p:nvPr/>
        </p:nvSpPr>
        <p:spPr bwMode="auto">
          <a:xfrm>
            <a:off x="1295400" y="31242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0" name="Rectangle 26"/>
          <p:cNvSpPr>
            <a:spLocks noChangeArrowheads="1"/>
          </p:cNvSpPr>
          <p:nvPr/>
        </p:nvSpPr>
        <p:spPr bwMode="auto">
          <a:xfrm>
            <a:off x="19812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1" name="Rectangle 27"/>
          <p:cNvSpPr>
            <a:spLocks noChangeArrowheads="1"/>
          </p:cNvSpPr>
          <p:nvPr/>
        </p:nvSpPr>
        <p:spPr bwMode="auto">
          <a:xfrm>
            <a:off x="1295400" y="3810000"/>
            <a:ext cx="685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2" name="AutoShape 28"/>
          <p:cNvSpPr>
            <a:spLocks noChangeArrowheads="1"/>
          </p:cNvSpPr>
          <p:nvPr/>
        </p:nvSpPr>
        <p:spPr bwMode="auto">
          <a:xfrm>
            <a:off x="3657600" y="12954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3" name="AutoShape 29"/>
          <p:cNvSpPr>
            <a:spLocks noChangeArrowheads="1"/>
          </p:cNvSpPr>
          <p:nvPr/>
        </p:nvSpPr>
        <p:spPr bwMode="auto">
          <a:xfrm>
            <a:off x="4419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4" name="AutoShape 30"/>
          <p:cNvSpPr>
            <a:spLocks noChangeArrowheads="1"/>
          </p:cNvSpPr>
          <p:nvPr/>
        </p:nvSpPr>
        <p:spPr bwMode="auto">
          <a:xfrm>
            <a:off x="1524000" y="4038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5" name="Oval 31"/>
          <p:cNvSpPr>
            <a:spLocks noChangeArrowheads="1"/>
          </p:cNvSpPr>
          <p:nvPr/>
        </p:nvSpPr>
        <p:spPr bwMode="auto">
          <a:xfrm>
            <a:off x="2362200" y="21336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6" name="Oval 32"/>
          <p:cNvSpPr>
            <a:spLocks noChangeArrowheads="1"/>
          </p:cNvSpPr>
          <p:nvPr/>
        </p:nvSpPr>
        <p:spPr bwMode="auto">
          <a:xfrm>
            <a:off x="4114800" y="1981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7" name="Oval 33"/>
          <p:cNvSpPr>
            <a:spLocks noChangeArrowheads="1"/>
          </p:cNvSpPr>
          <p:nvPr/>
        </p:nvSpPr>
        <p:spPr bwMode="auto">
          <a:xfrm>
            <a:off x="1752600" y="15240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8" name="Rectangle 34"/>
          <p:cNvSpPr>
            <a:spLocks noChangeArrowheads="1"/>
          </p:cNvSpPr>
          <p:nvPr/>
        </p:nvSpPr>
        <p:spPr bwMode="auto">
          <a:xfrm>
            <a:off x="3733800" y="3352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9" name="Rectangle 35"/>
          <p:cNvSpPr>
            <a:spLocks noChangeArrowheads="1"/>
          </p:cNvSpPr>
          <p:nvPr/>
        </p:nvSpPr>
        <p:spPr bwMode="auto">
          <a:xfrm>
            <a:off x="3124200" y="18288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0" name="Rectangle 36"/>
          <p:cNvSpPr>
            <a:spLocks noChangeArrowheads="1"/>
          </p:cNvSpPr>
          <p:nvPr/>
        </p:nvSpPr>
        <p:spPr bwMode="auto">
          <a:xfrm>
            <a:off x="2209800" y="40386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1" name="AutoShape 37"/>
          <p:cNvSpPr>
            <a:spLocks noChangeArrowheads="1"/>
          </p:cNvSpPr>
          <p:nvPr/>
        </p:nvSpPr>
        <p:spPr bwMode="auto">
          <a:xfrm>
            <a:off x="1524000" y="19812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2" name="AutoShape 38"/>
          <p:cNvSpPr>
            <a:spLocks noChangeArrowheads="1"/>
          </p:cNvSpPr>
          <p:nvPr/>
        </p:nvSpPr>
        <p:spPr bwMode="auto">
          <a:xfrm>
            <a:off x="2895600" y="2667000"/>
            <a:ext cx="228600" cy="228600"/>
          </a:xfrm>
          <a:prstGeom prst="star5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</p:txBody>
      </p:sp>
      <p:grpSp>
        <p:nvGrpSpPr>
          <p:cNvPr id="164903" name="Group 39"/>
          <p:cNvGrpSpPr>
            <a:grpSpLocks/>
          </p:cNvGrpSpPr>
          <p:nvPr/>
        </p:nvGrpSpPr>
        <p:grpSpPr bwMode="auto">
          <a:xfrm>
            <a:off x="5562600" y="1295400"/>
            <a:ext cx="3205163" cy="1828800"/>
            <a:chOff x="3216" y="2064"/>
            <a:chExt cx="2019" cy="1152"/>
          </a:xfrm>
        </p:grpSpPr>
        <p:sp>
          <p:nvSpPr>
            <p:cNvPr id="164904" name="AutoShape 40"/>
            <p:cNvSpPr>
              <a:spLocks noChangeArrowheads="1"/>
            </p:cNvSpPr>
            <p:nvPr/>
          </p:nvSpPr>
          <p:spPr bwMode="auto">
            <a:xfrm>
              <a:off x="3216" y="211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5" name="Text Box 41"/>
            <p:cNvSpPr txBox="1">
              <a:spLocks noChangeArrowheads="1"/>
            </p:cNvSpPr>
            <p:nvPr/>
          </p:nvSpPr>
          <p:spPr bwMode="auto">
            <a:xfrm>
              <a:off x="3312" y="2064"/>
              <a:ext cx="15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Stationary Node</a:t>
              </a:r>
            </a:p>
          </p:txBody>
        </p:sp>
        <p:sp>
          <p:nvSpPr>
            <p:cNvPr id="164906" name="Rectangle 42"/>
            <p:cNvSpPr>
              <a:spLocks noChangeArrowheads="1"/>
            </p:cNvSpPr>
            <p:nvPr/>
          </p:nvSpPr>
          <p:spPr bwMode="auto">
            <a:xfrm>
              <a:off x="3216" y="2448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7" name="Text Box 43"/>
            <p:cNvSpPr txBox="1">
              <a:spLocks noChangeArrowheads="1"/>
            </p:cNvSpPr>
            <p:nvPr/>
          </p:nvSpPr>
          <p:spPr bwMode="auto">
            <a:xfrm>
              <a:off x="3312" y="2342"/>
              <a:ext cx="19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Locally Mobile Node</a:t>
              </a:r>
            </a:p>
          </p:txBody>
        </p:sp>
        <p:sp>
          <p:nvSpPr>
            <p:cNvPr id="164908" name="Oval 44"/>
            <p:cNvSpPr>
              <a:spLocks noChangeArrowheads="1"/>
            </p:cNvSpPr>
            <p:nvPr/>
          </p:nvSpPr>
          <p:spPr bwMode="auto">
            <a:xfrm>
              <a:off x="3216" y="27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9" name="Text Box 45"/>
            <p:cNvSpPr txBox="1">
              <a:spLocks noChangeArrowheads="1"/>
            </p:cNvSpPr>
            <p:nvPr/>
          </p:nvSpPr>
          <p:spPr bwMode="auto">
            <a:xfrm>
              <a:off x="3312" y="2640"/>
              <a:ext cx="17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Fully Mobile Node</a:t>
              </a:r>
            </a:p>
          </p:txBody>
        </p:sp>
        <p:sp>
          <p:nvSpPr>
            <p:cNvPr id="164910" name="AutoShape 46"/>
            <p:cNvSpPr>
              <a:spLocks noChangeArrowheads="1"/>
            </p:cNvSpPr>
            <p:nvPr/>
          </p:nvSpPr>
          <p:spPr bwMode="auto">
            <a:xfrm>
              <a:off x="3216" y="2976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164911" name="Text Box 47"/>
            <p:cNvSpPr txBox="1">
              <a:spLocks noChangeArrowheads="1"/>
            </p:cNvSpPr>
            <p:nvPr/>
          </p:nvSpPr>
          <p:spPr bwMode="auto">
            <a:xfrm>
              <a:off x="3312" y="29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Sink</a:t>
              </a:r>
            </a:p>
          </p:txBody>
        </p:sp>
      </p:grpSp>
      <p:sp>
        <p:nvSpPr>
          <p:cNvPr id="164912" name="Rectangle 48"/>
          <p:cNvSpPr>
            <a:spLocks noChangeArrowheads="1"/>
          </p:cNvSpPr>
          <p:nvPr/>
        </p:nvSpPr>
        <p:spPr bwMode="auto">
          <a:xfrm>
            <a:off x="8077200" y="6096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331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0" name="Picture 2" descr=" fig3a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905000"/>
            <a:ext cx="4826000" cy="389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5891" name="Group 3"/>
          <p:cNvGrpSpPr>
            <a:grpSpLocks/>
          </p:cNvGrpSpPr>
          <p:nvPr/>
        </p:nvGrpSpPr>
        <p:grpSpPr bwMode="auto">
          <a:xfrm>
            <a:off x="304800" y="381000"/>
            <a:ext cx="2209800" cy="1905000"/>
            <a:chOff x="384" y="1872"/>
            <a:chExt cx="2160" cy="2160"/>
          </a:xfrm>
        </p:grpSpPr>
        <p:sp>
          <p:nvSpPr>
            <p:cNvPr id="165892" name="Rectangle 4"/>
            <p:cNvSpPr>
              <a:spLocks noChangeArrowheads="1"/>
            </p:cNvSpPr>
            <p:nvPr/>
          </p:nvSpPr>
          <p:spPr bwMode="auto">
            <a:xfrm>
              <a:off x="384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3" name="Rectangle 5"/>
            <p:cNvSpPr>
              <a:spLocks noChangeArrowheads="1"/>
            </p:cNvSpPr>
            <p:nvPr/>
          </p:nvSpPr>
          <p:spPr bwMode="auto">
            <a:xfrm>
              <a:off x="816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4" name="Rectangle 6"/>
            <p:cNvSpPr>
              <a:spLocks noChangeArrowheads="1"/>
            </p:cNvSpPr>
            <p:nvPr/>
          </p:nvSpPr>
          <p:spPr bwMode="auto">
            <a:xfrm>
              <a:off x="1248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5" name="Rectangle 7"/>
            <p:cNvSpPr>
              <a:spLocks noChangeArrowheads="1"/>
            </p:cNvSpPr>
            <p:nvPr/>
          </p:nvSpPr>
          <p:spPr bwMode="auto">
            <a:xfrm>
              <a:off x="2112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6" name="Rectangle 8"/>
            <p:cNvSpPr>
              <a:spLocks noChangeArrowheads="1"/>
            </p:cNvSpPr>
            <p:nvPr/>
          </p:nvSpPr>
          <p:spPr bwMode="auto">
            <a:xfrm>
              <a:off x="384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7" name="Rectangle 9"/>
            <p:cNvSpPr>
              <a:spLocks noChangeArrowheads="1"/>
            </p:cNvSpPr>
            <p:nvPr/>
          </p:nvSpPr>
          <p:spPr bwMode="auto">
            <a:xfrm>
              <a:off x="816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8" name="Rectangle 10"/>
            <p:cNvSpPr>
              <a:spLocks noChangeArrowheads="1"/>
            </p:cNvSpPr>
            <p:nvPr/>
          </p:nvSpPr>
          <p:spPr bwMode="auto">
            <a:xfrm>
              <a:off x="2112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9" name="Rectangle 11"/>
            <p:cNvSpPr>
              <a:spLocks noChangeArrowheads="1"/>
            </p:cNvSpPr>
            <p:nvPr/>
          </p:nvSpPr>
          <p:spPr bwMode="auto">
            <a:xfrm>
              <a:off x="384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0" name="Rectangle 12"/>
            <p:cNvSpPr>
              <a:spLocks noChangeArrowheads="1"/>
            </p:cNvSpPr>
            <p:nvPr/>
          </p:nvSpPr>
          <p:spPr bwMode="auto">
            <a:xfrm>
              <a:off x="816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1" name="Rectangle 13"/>
            <p:cNvSpPr>
              <a:spLocks noChangeArrowheads="1"/>
            </p:cNvSpPr>
            <p:nvPr/>
          </p:nvSpPr>
          <p:spPr bwMode="auto">
            <a:xfrm>
              <a:off x="1248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2" name="Rectangle 14"/>
            <p:cNvSpPr>
              <a:spLocks noChangeArrowheads="1"/>
            </p:cNvSpPr>
            <p:nvPr/>
          </p:nvSpPr>
          <p:spPr bwMode="auto">
            <a:xfrm>
              <a:off x="1680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3" name="Rectangle 15"/>
            <p:cNvSpPr>
              <a:spLocks noChangeArrowheads="1"/>
            </p:cNvSpPr>
            <p:nvPr/>
          </p:nvSpPr>
          <p:spPr bwMode="auto">
            <a:xfrm>
              <a:off x="2112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4" name="Rectangle 16"/>
            <p:cNvSpPr>
              <a:spLocks noChangeArrowheads="1"/>
            </p:cNvSpPr>
            <p:nvPr/>
          </p:nvSpPr>
          <p:spPr bwMode="auto">
            <a:xfrm>
              <a:off x="1248" y="3168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5" name="Rectangle 17"/>
            <p:cNvSpPr>
              <a:spLocks noChangeArrowheads="1"/>
            </p:cNvSpPr>
            <p:nvPr/>
          </p:nvSpPr>
          <p:spPr bwMode="auto">
            <a:xfrm>
              <a:off x="1248" y="3600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6" name="Rectangle 18"/>
            <p:cNvSpPr>
              <a:spLocks noChangeArrowheads="1"/>
            </p:cNvSpPr>
            <p:nvPr/>
          </p:nvSpPr>
          <p:spPr bwMode="auto">
            <a:xfrm>
              <a:off x="1248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7" name="Rectangle 19"/>
            <p:cNvSpPr>
              <a:spLocks noChangeArrowheads="1"/>
            </p:cNvSpPr>
            <p:nvPr/>
          </p:nvSpPr>
          <p:spPr bwMode="auto">
            <a:xfrm>
              <a:off x="1680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8" name="Rectangle 20"/>
            <p:cNvSpPr>
              <a:spLocks noChangeArrowheads="1"/>
            </p:cNvSpPr>
            <p:nvPr/>
          </p:nvSpPr>
          <p:spPr bwMode="auto">
            <a:xfrm>
              <a:off x="1680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9" name="Rectangle 21"/>
            <p:cNvSpPr>
              <a:spLocks noChangeArrowheads="1"/>
            </p:cNvSpPr>
            <p:nvPr/>
          </p:nvSpPr>
          <p:spPr bwMode="auto">
            <a:xfrm>
              <a:off x="1680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0" name="Rectangle 22"/>
            <p:cNvSpPr>
              <a:spLocks noChangeArrowheads="1"/>
            </p:cNvSpPr>
            <p:nvPr/>
          </p:nvSpPr>
          <p:spPr bwMode="auto">
            <a:xfrm>
              <a:off x="1680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1" name="Rectangle 23"/>
            <p:cNvSpPr>
              <a:spLocks noChangeArrowheads="1"/>
            </p:cNvSpPr>
            <p:nvPr/>
          </p:nvSpPr>
          <p:spPr bwMode="auto">
            <a:xfrm>
              <a:off x="2112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2" name="Rectangle 24"/>
            <p:cNvSpPr>
              <a:spLocks noChangeArrowheads="1"/>
            </p:cNvSpPr>
            <p:nvPr/>
          </p:nvSpPr>
          <p:spPr bwMode="auto">
            <a:xfrm>
              <a:off x="2112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3" name="Rectangle 25"/>
            <p:cNvSpPr>
              <a:spLocks noChangeArrowheads="1"/>
            </p:cNvSpPr>
            <p:nvPr/>
          </p:nvSpPr>
          <p:spPr bwMode="auto">
            <a:xfrm>
              <a:off x="816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4" name="Rectangle 26"/>
            <p:cNvSpPr>
              <a:spLocks noChangeArrowheads="1"/>
            </p:cNvSpPr>
            <p:nvPr/>
          </p:nvSpPr>
          <p:spPr bwMode="auto">
            <a:xfrm>
              <a:off x="384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5" name="Rectangle 27"/>
            <p:cNvSpPr>
              <a:spLocks noChangeArrowheads="1"/>
            </p:cNvSpPr>
            <p:nvPr/>
          </p:nvSpPr>
          <p:spPr bwMode="auto">
            <a:xfrm>
              <a:off x="816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6" name="Rectangle 28"/>
            <p:cNvSpPr>
              <a:spLocks noChangeArrowheads="1"/>
            </p:cNvSpPr>
            <p:nvPr/>
          </p:nvSpPr>
          <p:spPr bwMode="auto">
            <a:xfrm>
              <a:off x="384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7" name="AutoShape 29"/>
            <p:cNvSpPr>
              <a:spLocks noChangeArrowheads="1"/>
            </p:cNvSpPr>
            <p:nvPr/>
          </p:nvSpPr>
          <p:spPr bwMode="auto">
            <a:xfrm>
              <a:off x="1872" y="2016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8" name="AutoShape 30"/>
            <p:cNvSpPr>
              <a:spLocks noChangeArrowheads="1"/>
            </p:cNvSpPr>
            <p:nvPr/>
          </p:nvSpPr>
          <p:spPr bwMode="auto">
            <a:xfrm>
              <a:off x="2352" y="379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9" name="AutoShape 31"/>
            <p:cNvSpPr>
              <a:spLocks noChangeArrowheads="1"/>
            </p:cNvSpPr>
            <p:nvPr/>
          </p:nvSpPr>
          <p:spPr bwMode="auto">
            <a:xfrm>
              <a:off x="528" y="3744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0" name="Oval 32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1" name="Oval 33"/>
            <p:cNvSpPr>
              <a:spLocks noChangeArrowheads="1"/>
            </p:cNvSpPr>
            <p:nvPr/>
          </p:nvSpPr>
          <p:spPr bwMode="auto">
            <a:xfrm>
              <a:off x="1008" y="24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2" name="Oval 34"/>
            <p:cNvSpPr>
              <a:spLocks noChangeArrowheads="1"/>
            </p:cNvSpPr>
            <p:nvPr/>
          </p:nvSpPr>
          <p:spPr bwMode="auto">
            <a:xfrm>
              <a:off x="2208" y="36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3" name="Rectangle 35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4" name="Rectangle 36"/>
            <p:cNvSpPr>
              <a:spLocks noChangeArrowheads="1"/>
            </p:cNvSpPr>
            <p:nvPr/>
          </p:nvSpPr>
          <p:spPr bwMode="auto">
            <a:xfrm>
              <a:off x="1488" y="2016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5" name="Rectangle 37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6" name="AutoShape 38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7" name="AutoShape 39"/>
            <p:cNvSpPr>
              <a:spLocks noChangeArrowheads="1"/>
            </p:cNvSpPr>
            <p:nvPr/>
          </p:nvSpPr>
          <p:spPr bwMode="auto">
            <a:xfrm>
              <a:off x="1392" y="2880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</p:grpSp>
      <p:sp>
        <p:nvSpPr>
          <p:cNvPr id="165928" name="Text Box 40"/>
          <p:cNvSpPr txBox="1">
            <a:spLocks noChangeArrowheads="1"/>
          </p:cNvSpPr>
          <p:nvPr/>
        </p:nvSpPr>
        <p:spPr bwMode="auto">
          <a:xfrm>
            <a:off x="3565525" y="593725"/>
            <a:ext cx="40687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Average Total Backlog Versus </a:t>
            </a:r>
          </a:p>
          <a:p>
            <a:r>
              <a:rPr lang="en-US"/>
              <a:t>Input rate for Mobile DIVBAR </a:t>
            </a:r>
          </a:p>
        </p:txBody>
      </p:sp>
      <p:sp>
        <p:nvSpPr>
          <p:cNvPr id="165929" name="Freeform 41"/>
          <p:cNvSpPr>
            <a:spLocks/>
          </p:cNvSpPr>
          <p:nvPr/>
        </p:nvSpPr>
        <p:spPr bwMode="auto">
          <a:xfrm>
            <a:off x="3200400" y="2667000"/>
            <a:ext cx="3886200" cy="2590800"/>
          </a:xfrm>
          <a:custGeom>
            <a:avLst/>
            <a:gdLst>
              <a:gd name="T0" fmla="*/ 0 w 2448"/>
              <a:gd name="T1" fmla="*/ 1632 h 1632"/>
              <a:gd name="T2" fmla="*/ 48 w 2448"/>
              <a:gd name="T3" fmla="*/ 1488 h 1632"/>
              <a:gd name="T4" fmla="*/ 192 w 2448"/>
              <a:gd name="T5" fmla="*/ 1296 h 1632"/>
              <a:gd name="T6" fmla="*/ 336 w 2448"/>
              <a:gd name="T7" fmla="*/ 1200 h 1632"/>
              <a:gd name="T8" fmla="*/ 624 w 2448"/>
              <a:gd name="T9" fmla="*/ 1056 h 1632"/>
              <a:gd name="T10" fmla="*/ 960 w 2448"/>
              <a:gd name="T11" fmla="*/ 960 h 1632"/>
              <a:gd name="T12" fmla="*/ 1296 w 2448"/>
              <a:gd name="T13" fmla="*/ 864 h 1632"/>
              <a:gd name="T14" fmla="*/ 1440 w 2448"/>
              <a:gd name="T15" fmla="*/ 816 h 1632"/>
              <a:gd name="T16" fmla="*/ 1632 w 2448"/>
              <a:gd name="T17" fmla="*/ 768 h 1632"/>
              <a:gd name="T18" fmla="*/ 1920 w 2448"/>
              <a:gd name="T19" fmla="*/ 672 h 1632"/>
              <a:gd name="T20" fmla="*/ 2112 w 2448"/>
              <a:gd name="T21" fmla="*/ 624 h 1632"/>
              <a:gd name="T22" fmla="*/ 2304 w 2448"/>
              <a:gd name="T23" fmla="*/ 528 h 1632"/>
              <a:gd name="T24" fmla="*/ 2352 w 2448"/>
              <a:gd name="T25" fmla="*/ 480 h 1632"/>
              <a:gd name="T26" fmla="*/ 2448 w 2448"/>
              <a:gd name="T27" fmla="*/ 288 h 1632"/>
              <a:gd name="T28" fmla="*/ 2448 w 2448"/>
              <a:gd name="T29" fmla="*/ 0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448" h="1632">
                <a:moveTo>
                  <a:pt x="0" y="1632"/>
                </a:moveTo>
                <a:lnTo>
                  <a:pt x="48" y="1488"/>
                </a:lnTo>
                <a:lnTo>
                  <a:pt x="192" y="1296"/>
                </a:lnTo>
                <a:lnTo>
                  <a:pt x="336" y="1200"/>
                </a:lnTo>
                <a:lnTo>
                  <a:pt x="624" y="1056"/>
                </a:lnTo>
                <a:lnTo>
                  <a:pt x="960" y="960"/>
                </a:lnTo>
                <a:lnTo>
                  <a:pt x="1296" y="864"/>
                </a:lnTo>
                <a:lnTo>
                  <a:pt x="1440" y="816"/>
                </a:lnTo>
                <a:lnTo>
                  <a:pt x="1632" y="768"/>
                </a:lnTo>
                <a:lnTo>
                  <a:pt x="1920" y="672"/>
                </a:lnTo>
                <a:lnTo>
                  <a:pt x="2112" y="624"/>
                </a:lnTo>
                <a:lnTo>
                  <a:pt x="2304" y="528"/>
                </a:lnTo>
                <a:lnTo>
                  <a:pt x="2352" y="480"/>
                </a:lnTo>
                <a:lnTo>
                  <a:pt x="2448" y="288"/>
                </a:lnTo>
                <a:lnTo>
                  <a:pt x="2448" y="0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930" name="Line 42"/>
          <p:cNvSpPr>
            <a:spLocks noChangeShapeType="1"/>
          </p:cNvSpPr>
          <p:nvPr/>
        </p:nvSpPr>
        <p:spPr bwMode="auto">
          <a:xfrm>
            <a:off x="7119938" y="2133600"/>
            <a:ext cx="0" cy="3276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963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4" name="Picture 2" descr=" fig3b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4191000" cy="338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915" name="Picture 3" descr=" fig3c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67025"/>
            <a:ext cx="4038600" cy="329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6916" name="Group 4"/>
          <p:cNvGrpSpPr>
            <a:grpSpLocks/>
          </p:cNvGrpSpPr>
          <p:nvPr/>
        </p:nvGrpSpPr>
        <p:grpSpPr bwMode="auto">
          <a:xfrm>
            <a:off x="304800" y="381000"/>
            <a:ext cx="2209800" cy="1905000"/>
            <a:chOff x="384" y="1872"/>
            <a:chExt cx="2160" cy="2160"/>
          </a:xfrm>
        </p:grpSpPr>
        <p:sp>
          <p:nvSpPr>
            <p:cNvPr id="166917" name="Rectangle 5"/>
            <p:cNvSpPr>
              <a:spLocks noChangeArrowheads="1"/>
            </p:cNvSpPr>
            <p:nvPr/>
          </p:nvSpPr>
          <p:spPr bwMode="auto">
            <a:xfrm>
              <a:off x="384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18" name="Rectangle 6"/>
            <p:cNvSpPr>
              <a:spLocks noChangeArrowheads="1"/>
            </p:cNvSpPr>
            <p:nvPr/>
          </p:nvSpPr>
          <p:spPr bwMode="auto">
            <a:xfrm>
              <a:off x="816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19" name="Rectangle 7"/>
            <p:cNvSpPr>
              <a:spLocks noChangeArrowheads="1"/>
            </p:cNvSpPr>
            <p:nvPr/>
          </p:nvSpPr>
          <p:spPr bwMode="auto">
            <a:xfrm>
              <a:off x="1248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0" name="Rectangle 8"/>
            <p:cNvSpPr>
              <a:spLocks noChangeArrowheads="1"/>
            </p:cNvSpPr>
            <p:nvPr/>
          </p:nvSpPr>
          <p:spPr bwMode="auto">
            <a:xfrm>
              <a:off x="2112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1" name="Rectangle 9"/>
            <p:cNvSpPr>
              <a:spLocks noChangeArrowheads="1"/>
            </p:cNvSpPr>
            <p:nvPr/>
          </p:nvSpPr>
          <p:spPr bwMode="auto">
            <a:xfrm>
              <a:off x="384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2" name="Rectangle 10"/>
            <p:cNvSpPr>
              <a:spLocks noChangeArrowheads="1"/>
            </p:cNvSpPr>
            <p:nvPr/>
          </p:nvSpPr>
          <p:spPr bwMode="auto">
            <a:xfrm>
              <a:off x="816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3" name="Rectangle 11"/>
            <p:cNvSpPr>
              <a:spLocks noChangeArrowheads="1"/>
            </p:cNvSpPr>
            <p:nvPr/>
          </p:nvSpPr>
          <p:spPr bwMode="auto">
            <a:xfrm>
              <a:off x="2112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4" name="Rectangle 12"/>
            <p:cNvSpPr>
              <a:spLocks noChangeArrowheads="1"/>
            </p:cNvSpPr>
            <p:nvPr/>
          </p:nvSpPr>
          <p:spPr bwMode="auto">
            <a:xfrm>
              <a:off x="384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5" name="Rectangle 13"/>
            <p:cNvSpPr>
              <a:spLocks noChangeArrowheads="1"/>
            </p:cNvSpPr>
            <p:nvPr/>
          </p:nvSpPr>
          <p:spPr bwMode="auto">
            <a:xfrm>
              <a:off x="816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6" name="Rectangle 14"/>
            <p:cNvSpPr>
              <a:spLocks noChangeArrowheads="1"/>
            </p:cNvSpPr>
            <p:nvPr/>
          </p:nvSpPr>
          <p:spPr bwMode="auto">
            <a:xfrm>
              <a:off x="1248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7" name="Rectangle 15"/>
            <p:cNvSpPr>
              <a:spLocks noChangeArrowheads="1"/>
            </p:cNvSpPr>
            <p:nvPr/>
          </p:nvSpPr>
          <p:spPr bwMode="auto">
            <a:xfrm>
              <a:off x="1680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8" name="Rectangle 16"/>
            <p:cNvSpPr>
              <a:spLocks noChangeArrowheads="1"/>
            </p:cNvSpPr>
            <p:nvPr/>
          </p:nvSpPr>
          <p:spPr bwMode="auto">
            <a:xfrm>
              <a:off x="2112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29" name="Rectangle 17"/>
            <p:cNvSpPr>
              <a:spLocks noChangeArrowheads="1"/>
            </p:cNvSpPr>
            <p:nvPr/>
          </p:nvSpPr>
          <p:spPr bwMode="auto">
            <a:xfrm>
              <a:off x="1248" y="3168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0" name="Rectangle 18"/>
            <p:cNvSpPr>
              <a:spLocks noChangeArrowheads="1"/>
            </p:cNvSpPr>
            <p:nvPr/>
          </p:nvSpPr>
          <p:spPr bwMode="auto">
            <a:xfrm>
              <a:off x="1248" y="3600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1" name="Rectangle 19"/>
            <p:cNvSpPr>
              <a:spLocks noChangeArrowheads="1"/>
            </p:cNvSpPr>
            <p:nvPr/>
          </p:nvSpPr>
          <p:spPr bwMode="auto">
            <a:xfrm>
              <a:off x="1248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2" name="Rectangle 20"/>
            <p:cNvSpPr>
              <a:spLocks noChangeArrowheads="1"/>
            </p:cNvSpPr>
            <p:nvPr/>
          </p:nvSpPr>
          <p:spPr bwMode="auto">
            <a:xfrm>
              <a:off x="1680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3" name="Rectangle 21"/>
            <p:cNvSpPr>
              <a:spLocks noChangeArrowheads="1"/>
            </p:cNvSpPr>
            <p:nvPr/>
          </p:nvSpPr>
          <p:spPr bwMode="auto">
            <a:xfrm>
              <a:off x="1680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4" name="Rectangle 22"/>
            <p:cNvSpPr>
              <a:spLocks noChangeArrowheads="1"/>
            </p:cNvSpPr>
            <p:nvPr/>
          </p:nvSpPr>
          <p:spPr bwMode="auto">
            <a:xfrm>
              <a:off x="1680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5" name="Rectangle 23"/>
            <p:cNvSpPr>
              <a:spLocks noChangeArrowheads="1"/>
            </p:cNvSpPr>
            <p:nvPr/>
          </p:nvSpPr>
          <p:spPr bwMode="auto">
            <a:xfrm>
              <a:off x="1680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6" name="Rectangle 24"/>
            <p:cNvSpPr>
              <a:spLocks noChangeArrowheads="1"/>
            </p:cNvSpPr>
            <p:nvPr/>
          </p:nvSpPr>
          <p:spPr bwMode="auto">
            <a:xfrm>
              <a:off x="2112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7" name="Rectangle 25"/>
            <p:cNvSpPr>
              <a:spLocks noChangeArrowheads="1"/>
            </p:cNvSpPr>
            <p:nvPr/>
          </p:nvSpPr>
          <p:spPr bwMode="auto">
            <a:xfrm>
              <a:off x="2112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8" name="Rectangle 26"/>
            <p:cNvSpPr>
              <a:spLocks noChangeArrowheads="1"/>
            </p:cNvSpPr>
            <p:nvPr/>
          </p:nvSpPr>
          <p:spPr bwMode="auto">
            <a:xfrm>
              <a:off x="816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39" name="Rectangle 27"/>
            <p:cNvSpPr>
              <a:spLocks noChangeArrowheads="1"/>
            </p:cNvSpPr>
            <p:nvPr/>
          </p:nvSpPr>
          <p:spPr bwMode="auto">
            <a:xfrm>
              <a:off x="384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0" name="Rectangle 28"/>
            <p:cNvSpPr>
              <a:spLocks noChangeArrowheads="1"/>
            </p:cNvSpPr>
            <p:nvPr/>
          </p:nvSpPr>
          <p:spPr bwMode="auto">
            <a:xfrm>
              <a:off x="816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1" name="Rectangle 29"/>
            <p:cNvSpPr>
              <a:spLocks noChangeArrowheads="1"/>
            </p:cNvSpPr>
            <p:nvPr/>
          </p:nvSpPr>
          <p:spPr bwMode="auto">
            <a:xfrm>
              <a:off x="384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2" name="AutoShape 30"/>
            <p:cNvSpPr>
              <a:spLocks noChangeArrowheads="1"/>
            </p:cNvSpPr>
            <p:nvPr/>
          </p:nvSpPr>
          <p:spPr bwMode="auto">
            <a:xfrm>
              <a:off x="1872" y="2016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3" name="AutoShape 31"/>
            <p:cNvSpPr>
              <a:spLocks noChangeArrowheads="1"/>
            </p:cNvSpPr>
            <p:nvPr/>
          </p:nvSpPr>
          <p:spPr bwMode="auto">
            <a:xfrm>
              <a:off x="2352" y="379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4" name="AutoShape 32"/>
            <p:cNvSpPr>
              <a:spLocks noChangeArrowheads="1"/>
            </p:cNvSpPr>
            <p:nvPr/>
          </p:nvSpPr>
          <p:spPr bwMode="auto">
            <a:xfrm>
              <a:off x="528" y="3744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5" name="Oval 33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6" name="Oval 34"/>
            <p:cNvSpPr>
              <a:spLocks noChangeArrowheads="1"/>
            </p:cNvSpPr>
            <p:nvPr/>
          </p:nvSpPr>
          <p:spPr bwMode="auto">
            <a:xfrm>
              <a:off x="1008" y="24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7" name="Oval 35"/>
            <p:cNvSpPr>
              <a:spLocks noChangeArrowheads="1"/>
            </p:cNvSpPr>
            <p:nvPr/>
          </p:nvSpPr>
          <p:spPr bwMode="auto">
            <a:xfrm>
              <a:off x="2208" y="36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8" name="Rectangle 36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9" name="Rectangle 37"/>
            <p:cNvSpPr>
              <a:spLocks noChangeArrowheads="1"/>
            </p:cNvSpPr>
            <p:nvPr/>
          </p:nvSpPr>
          <p:spPr bwMode="auto">
            <a:xfrm>
              <a:off x="1488" y="2016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50" name="Rectangle 38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51" name="AutoShape 39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52" name="AutoShape 40"/>
            <p:cNvSpPr>
              <a:spLocks noChangeArrowheads="1"/>
            </p:cNvSpPr>
            <p:nvPr/>
          </p:nvSpPr>
          <p:spPr bwMode="auto">
            <a:xfrm>
              <a:off x="1392" y="2880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</p:grpSp>
      <p:sp>
        <p:nvSpPr>
          <p:cNvPr id="166953" name="Freeform 41"/>
          <p:cNvSpPr>
            <a:spLocks/>
          </p:cNvSpPr>
          <p:nvPr/>
        </p:nvSpPr>
        <p:spPr bwMode="auto">
          <a:xfrm>
            <a:off x="704850" y="3414713"/>
            <a:ext cx="3649663" cy="2166937"/>
          </a:xfrm>
          <a:custGeom>
            <a:avLst/>
            <a:gdLst>
              <a:gd name="T0" fmla="*/ 0 w 2299"/>
              <a:gd name="T1" fmla="*/ 0 h 1365"/>
              <a:gd name="T2" fmla="*/ 54 w 2299"/>
              <a:gd name="T3" fmla="*/ 639 h 1365"/>
              <a:gd name="T4" fmla="*/ 114 w 2299"/>
              <a:gd name="T5" fmla="*/ 1022 h 1365"/>
              <a:gd name="T6" fmla="*/ 175 w 2299"/>
              <a:gd name="T7" fmla="*/ 1150 h 1365"/>
              <a:gd name="T8" fmla="*/ 235 w 2299"/>
              <a:gd name="T9" fmla="*/ 1197 h 1365"/>
              <a:gd name="T10" fmla="*/ 275 w 2299"/>
              <a:gd name="T11" fmla="*/ 1230 h 1365"/>
              <a:gd name="T12" fmla="*/ 571 w 2299"/>
              <a:gd name="T13" fmla="*/ 1311 h 1365"/>
              <a:gd name="T14" fmla="*/ 685 w 2299"/>
              <a:gd name="T15" fmla="*/ 1318 h 1365"/>
              <a:gd name="T16" fmla="*/ 800 w 2299"/>
              <a:gd name="T17" fmla="*/ 1331 h 1365"/>
              <a:gd name="T18" fmla="*/ 1170 w 2299"/>
              <a:gd name="T19" fmla="*/ 1338 h 1365"/>
              <a:gd name="T20" fmla="*/ 1734 w 2299"/>
              <a:gd name="T21" fmla="*/ 1365 h 1365"/>
              <a:gd name="T22" fmla="*/ 2299 w 2299"/>
              <a:gd name="T23" fmla="*/ 1365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365">
                <a:moveTo>
                  <a:pt x="0" y="0"/>
                </a:moveTo>
                <a:lnTo>
                  <a:pt x="54" y="639"/>
                </a:lnTo>
                <a:lnTo>
                  <a:pt x="114" y="1022"/>
                </a:lnTo>
                <a:lnTo>
                  <a:pt x="175" y="1150"/>
                </a:lnTo>
                <a:lnTo>
                  <a:pt x="235" y="1197"/>
                </a:lnTo>
                <a:lnTo>
                  <a:pt x="275" y="1230"/>
                </a:lnTo>
                <a:lnTo>
                  <a:pt x="571" y="1311"/>
                </a:lnTo>
                <a:lnTo>
                  <a:pt x="685" y="1318"/>
                </a:lnTo>
                <a:lnTo>
                  <a:pt x="800" y="1331"/>
                </a:lnTo>
                <a:lnTo>
                  <a:pt x="1170" y="1338"/>
                </a:lnTo>
                <a:lnTo>
                  <a:pt x="1734" y="1365"/>
                </a:lnTo>
                <a:lnTo>
                  <a:pt x="2299" y="1365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54" name="Line 42"/>
          <p:cNvSpPr>
            <a:spLocks noChangeShapeType="1"/>
          </p:cNvSpPr>
          <p:nvPr/>
        </p:nvSpPr>
        <p:spPr bwMode="auto">
          <a:xfrm>
            <a:off x="685800" y="5611813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55" name="Freeform 43"/>
          <p:cNvSpPr>
            <a:spLocks/>
          </p:cNvSpPr>
          <p:nvPr/>
        </p:nvSpPr>
        <p:spPr bwMode="auto">
          <a:xfrm>
            <a:off x="4930775" y="3254375"/>
            <a:ext cx="3522663" cy="2508250"/>
          </a:xfrm>
          <a:custGeom>
            <a:avLst/>
            <a:gdLst>
              <a:gd name="T0" fmla="*/ 0 w 2219"/>
              <a:gd name="T1" fmla="*/ 1580 h 1580"/>
              <a:gd name="T2" fmla="*/ 67 w 2219"/>
              <a:gd name="T3" fmla="*/ 1533 h 1580"/>
              <a:gd name="T4" fmla="*/ 2219 w 2219"/>
              <a:gd name="T5" fmla="*/ 0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9" h="1580">
                <a:moveTo>
                  <a:pt x="0" y="1580"/>
                </a:moveTo>
                <a:lnTo>
                  <a:pt x="67" y="1533"/>
                </a:lnTo>
                <a:lnTo>
                  <a:pt x="2219" y="0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56" name="Oval 44"/>
          <p:cNvSpPr>
            <a:spLocks noChangeArrowheads="1"/>
          </p:cNvSpPr>
          <p:nvPr/>
        </p:nvSpPr>
        <p:spPr bwMode="auto">
          <a:xfrm>
            <a:off x="631825" y="3352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57" name="Oval 45"/>
          <p:cNvSpPr>
            <a:spLocks noChangeArrowheads="1"/>
          </p:cNvSpPr>
          <p:nvPr/>
        </p:nvSpPr>
        <p:spPr bwMode="auto">
          <a:xfrm>
            <a:off x="4875213" y="568325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58" name="Text Box 46"/>
          <p:cNvSpPr txBox="1">
            <a:spLocks noChangeArrowheads="1"/>
          </p:cNvSpPr>
          <p:nvPr/>
        </p:nvSpPr>
        <p:spPr bwMode="auto">
          <a:xfrm>
            <a:off x="3870325" y="593725"/>
            <a:ext cx="43465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Average Power Versus Delay</a:t>
            </a:r>
            <a:endParaRPr lang="en-US"/>
          </a:p>
          <a:p>
            <a:r>
              <a:rPr lang="en-US"/>
              <a:t>(Fix a set of transmission rates for</a:t>
            </a:r>
          </a:p>
          <a:p>
            <a:r>
              <a:rPr lang="en-US"/>
              <a:t>  each node)</a:t>
            </a:r>
          </a:p>
        </p:txBody>
      </p:sp>
      <p:sp>
        <p:nvSpPr>
          <p:cNvPr id="166959" name="Text Box 47"/>
          <p:cNvSpPr txBox="1">
            <a:spLocks noChangeArrowheads="1"/>
          </p:cNvSpPr>
          <p:nvPr/>
        </p:nvSpPr>
        <p:spPr bwMode="auto">
          <a:xfrm>
            <a:off x="1050925" y="3641725"/>
            <a:ext cx="164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Power</a:t>
            </a:r>
          </a:p>
        </p:txBody>
      </p:sp>
      <p:sp>
        <p:nvSpPr>
          <p:cNvPr id="166960" name="Text Box 48"/>
          <p:cNvSpPr txBox="1">
            <a:spLocks noChangeArrowheads="1"/>
          </p:cNvSpPr>
          <p:nvPr/>
        </p:nvSpPr>
        <p:spPr bwMode="auto">
          <a:xfrm>
            <a:off x="5089525" y="3717925"/>
            <a:ext cx="158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Delay</a:t>
            </a:r>
          </a:p>
        </p:txBody>
      </p:sp>
      <p:sp>
        <p:nvSpPr>
          <p:cNvPr id="166961" name="Text Box 49"/>
          <p:cNvSpPr txBox="1">
            <a:spLocks noChangeArrowheads="1"/>
          </p:cNvSpPr>
          <p:nvPr/>
        </p:nvSpPr>
        <p:spPr bwMode="auto">
          <a:xfrm>
            <a:off x="822325" y="6156325"/>
            <a:ext cx="582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Performance-Delay Tradeoff:  [O(1/V), O(V)]</a:t>
            </a:r>
          </a:p>
        </p:txBody>
      </p:sp>
    </p:spTree>
    <p:extLst>
      <p:ext uri="{BB962C8B-B14F-4D97-AF65-F5344CB8AC3E}">
        <p14:creationId xmlns:p14="http://schemas.microsoft.com/office/powerpoint/2010/main" val="4284138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Example Arrival Processes</a:t>
            </a:r>
            <a:r>
              <a:rPr lang="en-US" dirty="0">
                <a:ln>
                  <a:solidFill>
                    <a:schemeClr val="tx1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chemeClr val="tx1"/>
                  </a:solidFill>
                </a:ln>
              </a:rPr>
              <a:t>a(t) with </a:t>
            </a:r>
            <a:br>
              <a:rPr lang="en-US" dirty="0" smtClean="0">
                <a:ln>
                  <a:solidFill>
                    <a:schemeClr val="tx1"/>
                  </a:solidFill>
                </a:ln>
              </a:rPr>
            </a:br>
            <a:r>
              <a:rPr lang="en-US" dirty="0" smtClean="0">
                <a:ln>
                  <a:solidFill>
                    <a:schemeClr val="tx1"/>
                  </a:solidFill>
                </a:ln>
              </a:rPr>
              <a:t>Time Average Rate </a:t>
            </a:r>
            <a:r>
              <a:rPr lang="el-GR" dirty="0" smtClean="0">
                <a:ln>
                  <a:solidFill>
                    <a:schemeClr val="tx1"/>
                  </a:solidFill>
                </a:ln>
              </a:rPr>
              <a:t>λ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Deterministic:</a:t>
            </a:r>
            <a:r>
              <a:rPr lang="en-US" dirty="0" smtClean="0"/>
              <a:t>  1 packet periodically arrives every 10 slots. 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 </a:t>
            </a:r>
            <a:r>
              <a:rPr lang="en-US" dirty="0" err="1" smtClean="0"/>
              <a:t>lim</a:t>
            </a:r>
            <a:r>
              <a:rPr lang="en-US" baseline="-25000" dirty="0" err="1" smtClean="0"/>
              <a:t>t</a:t>
            </a:r>
            <a:r>
              <a:rPr lang="en-US" baseline="-25000" dirty="0">
                <a:sym typeface="Wingdings"/>
              </a:rPr>
              <a:t>∞</a:t>
            </a:r>
            <a:r>
              <a:rPr lang="en-US" dirty="0" smtClean="0"/>
              <a:t>  (1/t)∑</a:t>
            </a:r>
            <a:r>
              <a:rPr lang="el-GR" baseline="-25000" dirty="0"/>
              <a:t>τ</a:t>
            </a:r>
            <a:r>
              <a:rPr lang="en-US" baseline="-25000" dirty="0" smtClean="0"/>
              <a:t>=0</a:t>
            </a:r>
            <a:r>
              <a:rPr lang="en-US" baseline="30000" dirty="0" smtClean="0"/>
              <a:t> </a:t>
            </a:r>
            <a:r>
              <a:rPr lang="en-US" dirty="0"/>
              <a:t>a</a:t>
            </a:r>
            <a:r>
              <a:rPr lang="en-US" dirty="0" smtClean="0"/>
              <a:t>(</a:t>
            </a:r>
            <a:r>
              <a:rPr lang="el-GR" dirty="0" smtClean="0"/>
              <a:t>τ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 = </a:t>
            </a:r>
            <a:r>
              <a:rPr lang="el-GR" dirty="0" smtClean="0"/>
              <a:t> </a:t>
            </a:r>
            <a:r>
              <a:rPr lang="en-US" dirty="0" smtClean="0"/>
              <a:t>1/10      (w.p.1)</a:t>
            </a:r>
            <a:endParaRPr lang="el-GR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008000"/>
                </a:solidFill>
              </a:rPr>
              <a:t>Random:</a:t>
            </a:r>
            <a:r>
              <a:rPr lang="en-US" dirty="0" smtClean="0"/>
              <a:t> </a:t>
            </a:r>
            <a:r>
              <a:rPr lang="el-GR" dirty="0" smtClean="0"/>
              <a:t>{</a:t>
            </a:r>
            <a:r>
              <a:rPr lang="en-US" dirty="0" smtClean="0"/>
              <a:t>a(t)} </a:t>
            </a:r>
            <a:r>
              <a:rPr lang="en-US" dirty="0" err="1" smtClean="0"/>
              <a:t>i.i.d</a:t>
            </a:r>
            <a:r>
              <a:rPr lang="en-US" dirty="0" smtClean="0"/>
              <a:t>. over t in {0, 1, 2, …}.</a:t>
            </a:r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lim</a:t>
            </a:r>
            <a:r>
              <a:rPr lang="en-US" baseline="-25000" dirty="0" err="1" smtClean="0"/>
              <a:t>t</a:t>
            </a:r>
            <a:r>
              <a:rPr lang="en-US" baseline="-25000" dirty="0">
                <a:sym typeface="Wingdings"/>
              </a:rPr>
              <a:t>∞</a:t>
            </a:r>
            <a:r>
              <a:rPr lang="en-US" dirty="0" smtClean="0"/>
              <a:t>  (1/t)∑</a:t>
            </a:r>
            <a:r>
              <a:rPr lang="el-GR" baseline="-25000" dirty="0" smtClean="0"/>
              <a:t>τ</a:t>
            </a:r>
            <a:r>
              <a:rPr lang="en-US" baseline="-25000" dirty="0" smtClean="0"/>
              <a:t>=0</a:t>
            </a:r>
            <a:r>
              <a:rPr lang="en-US" baseline="30000" dirty="0" smtClean="0"/>
              <a:t> </a:t>
            </a:r>
            <a:r>
              <a:rPr lang="en-US" dirty="0" smtClean="0"/>
              <a:t>a(</a:t>
            </a:r>
            <a:r>
              <a:rPr lang="el-GR" dirty="0" smtClean="0"/>
              <a:t>τ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 = </a:t>
            </a:r>
            <a:r>
              <a:rPr lang="el-GR" dirty="0" smtClean="0"/>
              <a:t> </a:t>
            </a:r>
            <a:r>
              <a:rPr lang="en-US" dirty="0" smtClean="0"/>
              <a:t>E{a(0)}       (w.p.1)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0" y="2971800"/>
            <a:ext cx="479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aseline="30000" dirty="0" smtClean="0"/>
              <a:t>t-1</a:t>
            </a:r>
            <a:endParaRPr lang="en-US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3124200" y="5086290"/>
            <a:ext cx="479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aseline="30000" dirty="0" smtClean="0"/>
              <a:t>t-1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5098044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8" name="Picture 2" descr=" fig3b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4191000" cy="338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939" name="Picture 3" descr=" fig3c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67025"/>
            <a:ext cx="4038600" cy="329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7940" name="Group 4"/>
          <p:cNvGrpSpPr>
            <a:grpSpLocks/>
          </p:cNvGrpSpPr>
          <p:nvPr/>
        </p:nvGrpSpPr>
        <p:grpSpPr bwMode="auto">
          <a:xfrm>
            <a:off x="304800" y="381000"/>
            <a:ext cx="2209800" cy="1905000"/>
            <a:chOff x="384" y="1872"/>
            <a:chExt cx="2160" cy="2160"/>
          </a:xfrm>
        </p:grpSpPr>
        <p:sp>
          <p:nvSpPr>
            <p:cNvPr id="167941" name="Rectangle 5"/>
            <p:cNvSpPr>
              <a:spLocks noChangeArrowheads="1"/>
            </p:cNvSpPr>
            <p:nvPr/>
          </p:nvSpPr>
          <p:spPr bwMode="auto">
            <a:xfrm>
              <a:off x="384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2" name="Rectangle 6"/>
            <p:cNvSpPr>
              <a:spLocks noChangeArrowheads="1"/>
            </p:cNvSpPr>
            <p:nvPr/>
          </p:nvSpPr>
          <p:spPr bwMode="auto">
            <a:xfrm>
              <a:off x="816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3" name="Rectangle 7"/>
            <p:cNvSpPr>
              <a:spLocks noChangeArrowheads="1"/>
            </p:cNvSpPr>
            <p:nvPr/>
          </p:nvSpPr>
          <p:spPr bwMode="auto">
            <a:xfrm>
              <a:off x="1248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4" name="Rectangle 8"/>
            <p:cNvSpPr>
              <a:spLocks noChangeArrowheads="1"/>
            </p:cNvSpPr>
            <p:nvPr/>
          </p:nvSpPr>
          <p:spPr bwMode="auto">
            <a:xfrm>
              <a:off x="2112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5" name="Rectangle 9"/>
            <p:cNvSpPr>
              <a:spLocks noChangeArrowheads="1"/>
            </p:cNvSpPr>
            <p:nvPr/>
          </p:nvSpPr>
          <p:spPr bwMode="auto">
            <a:xfrm>
              <a:off x="384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6" name="Rectangle 10"/>
            <p:cNvSpPr>
              <a:spLocks noChangeArrowheads="1"/>
            </p:cNvSpPr>
            <p:nvPr/>
          </p:nvSpPr>
          <p:spPr bwMode="auto">
            <a:xfrm>
              <a:off x="816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7" name="Rectangle 11"/>
            <p:cNvSpPr>
              <a:spLocks noChangeArrowheads="1"/>
            </p:cNvSpPr>
            <p:nvPr/>
          </p:nvSpPr>
          <p:spPr bwMode="auto">
            <a:xfrm>
              <a:off x="2112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8" name="Rectangle 12"/>
            <p:cNvSpPr>
              <a:spLocks noChangeArrowheads="1"/>
            </p:cNvSpPr>
            <p:nvPr/>
          </p:nvSpPr>
          <p:spPr bwMode="auto">
            <a:xfrm>
              <a:off x="384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9" name="Rectangle 13"/>
            <p:cNvSpPr>
              <a:spLocks noChangeArrowheads="1"/>
            </p:cNvSpPr>
            <p:nvPr/>
          </p:nvSpPr>
          <p:spPr bwMode="auto">
            <a:xfrm>
              <a:off x="816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0" name="Rectangle 14"/>
            <p:cNvSpPr>
              <a:spLocks noChangeArrowheads="1"/>
            </p:cNvSpPr>
            <p:nvPr/>
          </p:nvSpPr>
          <p:spPr bwMode="auto">
            <a:xfrm>
              <a:off x="1248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1" name="Rectangle 15"/>
            <p:cNvSpPr>
              <a:spLocks noChangeArrowheads="1"/>
            </p:cNvSpPr>
            <p:nvPr/>
          </p:nvSpPr>
          <p:spPr bwMode="auto">
            <a:xfrm>
              <a:off x="1680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2" name="Rectangle 16"/>
            <p:cNvSpPr>
              <a:spLocks noChangeArrowheads="1"/>
            </p:cNvSpPr>
            <p:nvPr/>
          </p:nvSpPr>
          <p:spPr bwMode="auto">
            <a:xfrm>
              <a:off x="2112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3" name="Rectangle 17"/>
            <p:cNvSpPr>
              <a:spLocks noChangeArrowheads="1"/>
            </p:cNvSpPr>
            <p:nvPr/>
          </p:nvSpPr>
          <p:spPr bwMode="auto">
            <a:xfrm>
              <a:off x="1248" y="3168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4" name="Rectangle 18"/>
            <p:cNvSpPr>
              <a:spLocks noChangeArrowheads="1"/>
            </p:cNvSpPr>
            <p:nvPr/>
          </p:nvSpPr>
          <p:spPr bwMode="auto">
            <a:xfrm>
              <a:off x="1248" y="3600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5" name="Rectangle 19"/>
            <p:cNvSpPr>
              <a:spLocks noChangeArrowheads="1"/>
            </p:cNvSpPr>
            <p:nvPr/>
          </p:nvSpPr>
          <p:spPr bwMode="auto">
            <a:xfrm>
              <a:off x="1248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6" name="Rectangle 20"/>
            <p:cNvSpPr>
              <a:spLocks noChangeArrowheads="1"/>
            </p:cNvSpPr>
            <p:nvPr/>
          </p:nvSpPr>
          <p:spPr bwMode="auto">
            <a:xfrm>
              <a:off x="1680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7" name="Rectangle 21"/>
            <p:cNvSpPr>
              <a:spLocks noChangeArrowheads="1"/>
            </p:cNvSpPr>
            <p:nvPr/>
          </p:nvSpPr>
          <p:spPr bwMode="auto">
            <a:xfrm>
              <a:off x="1680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8" name="Rectangle 22"/>
            <p:cNvSpPr>
              <a:spLocks noChangeArrowheads="1"/>
            </p:cNvSpPr>
            <p:nvPr/>
          </p:nvSpPr>
          <p:spPr bwMode="auto">
            <a:xfrm>
              <a:off x="1680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9" name="Rectangle 23"/>
            <p:cNvSpPr>
              <a:spLocks noChangeArrowheads="1"/>
            </p:cNvSpPr>
            <p:nvPr/>
          </p:nvSpPr>
          <p:spPr bwMode="auto">
            <a:xfrm>
              <a:off x="1680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0" name="Rectangle 24"/>
            <p:cNvSpPr>
              <a:spLocks noChangeArrowheads="1"/>
            </p:cNvSpPr>
            <p:nvPr/>
          </p:nvSpPr>
          <p:spPr bwMode="auto">
            <a:xfrm>
              <a:off x="2112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1" name="Rectangle 25"/>
            <p:cNvSpPr>
              <a:spLocks noChangeArrowheads="1"/>
            </p:cNvSpPr>
            <p:nvPr/>
          </p:nvSpPr>
          <p:spPr bwMode="auto">
            <a:xfrm>
              <a:off x="2112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2" name="Rectangle 26"/>
            <p:cNvSpPr>
              <a:spLocks noChangeArrowheads="1"/>
            </p:cNvSpPr>
            <p:nvPr/>
          </p:nvSpPr>
          <p:spPr bwMode="auto">
            <a:xfrm>
              <a:off x="816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3" name="Rectangle 27"/>
            <p:cNvSpPr>
              <a:spLocks noChangeArrowheads="1"/>
            </p:cNvSpPr>
            <p:nvPr/>
          </p:nvSpPr>
          <p:spPr bwMode="auto">
            <a:xfrm>
              <a:off x="384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4" name="Rectangle 28"/>
            <p:cNvSpPr>
              <a:spLocks noChangeArrowheads="1"/>
            </p:cNvSpPr>
            <p:nvPr/>
          </p:nvSpPr>
          <p:spPr bwMode="auto">
            <a:xfrm>
              <a:off x="816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5" name="Rectangle 29"/>
            <p:cNvSpPr>
              <a:spLocks noChangeArrowheads="1"/>
            </p:cNvSpPr>
            <p:nvPr/>
          </p:nvSpPr>
          <p:spPr bwMode="auto">
            <a:xfrm>
              <a:off x="384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6" name="AutoShape 30"/>
            <p:cNvSpPr>
              <a:spLocks noChangeArrowheads="1"/>
            </p:cNvSpPr>
            <p:nvPr/>
          </p:nvSpPr>
          <p:spPr bwMode="auto">
            <a:xfrm>
              <a:off x="1872" y="2016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7" name="AutoShape 31"/>
            <p:cNvSpPr>
              <a:spLocks noChangeArrowheads="1"/>
            </p:cNvSpPr>
            <p:nvPr/>
          </p:nvSpPr>
          <p:spPr bwMode="auto">
            <a:xfrm>
              <a:off x="2352" y="379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8" name="AutoShape 32"/>
            <p:cNvSpPr>
              <a:spLocks noChangeArrowheads="1"/>
            </p:cNvSpPr>
            <p:nvPr/>
          </p:nvSpPr>
          <p:spPr bwMode="auto">
            <a:xfrm>
              <a:off x="528" y="3744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9" name="Oval 33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0" name="Oval 34"/>
            <p:cNvSpPr>
              <a:spLocks noChangeArrowheads="1"/>
            </p:cNvSpPr>
            <p:nvPr/>
          </p:nvSpPr>
          <p:spPr bwMode="auto">
            <a:xfrm>
              <a:off x="1008" y="24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1" name="Oval 35"/>
            <p:cNvSpPr>
              <a:spLocks noChangeArrowheads="1"/>
            </p:cNvSpPr>
            <p:nvPr/>
          </p:nvSpPr>
          <p:spPr bwMode="auto">
            <a:xfrm>
              <a:off x="2208" y="36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2" name="Rectangle 36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3" name="Rectangle 37"/>
            <p:cNvSpPr>
              <a:spLocks noChangeArrowheads="1"/>
            </p:cNvSpPr>
            <p:nvPr/>
          </p:nvSpPr>
          <p:spPr bwMode="auto">
            <a:xfrm>
              <a:off x="1488" y="2016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4" name="Rectangle 38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5" name="AutoShape 39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6" name="AutoShape 40"/>
            <p:cNvSpPr>
              <a:spLocks noChangeArrowheads="1"/>
            </p:cNvSpPr>
            <p:nvPr/>
          </p:nvSpPr>
          <p:spPr bwMode="auto">
            <a:xfrm>
              <a:off x="1392" y="2880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</p:grpSp>
      <p:sp>
        <p:nvSpPr>
          <p:cNvPr id="167977" name="Freeform 41"/>
          <p:cNvSpPr>
            <a:spLocks/>
          </p:cNvSpPr>
          <p:nvPr/>
        </p:nvSpPr>
        <p:spPr bwMode="auto">
          <a:xfrm>
            <a:off x="704850" y="3414713"/>
            <a:ext cx="3649663" cy="2166937"/>
          </a:xfrm>
          <a:custGeom>
            <a:avLst/>
            <a:gdLst>
              <a:gd name="T0" fmla="*/ 0 w 2299"/>
              <a:gd name="T1" fmla="*/ 0 h 1365"/>
              <a:gd name="T2" fmla="*/ 54 w 2299"/>
              <a:gd name="T3" fmla="*/ 639 h 1365"/>
              <a:gd name="T4" fmla="*/ 114 w 2299"/>
              <a:gd name="T5" fmla="*/ 1022 h 1365"/>
              <a:gd name="T6" fmla="*/ 175 w 2299"/>
              <a:gd name="T7" fmla="*/ 1150 h 1365"/>
              <a:gd name="T8" fmla="*/ 235 w 2299"/>
              <a:gd name="T9" fmla="*/ 1197 h 1365"/>
              <a:gd name="T10" fmla="*/ 275 w 2299"/>
              <a:gd name="T11" fmla="*/ 1230 h 1365"/>
              <a:gd name="T12" fmla="*/ 571 w 2299"/>
              <a:gd name="T13" fmla="*/ 1311 h 1365"/>
              <a:gd name="T14" fmla="*/ 685 w 2299"/>
              <a:gd name="T15" fmla="*/ 1318 h 1365"/>
              <a:gd name="T16" fmla="*/ 800 w 2299"/>
              <a:gd name="T17" fmla="*/ 1331 h 1365"/>
              <a:gd name="T18" fmla="*/ 1170 w 2299"/>
              <a:gd name="T19" fmla="*/ 1338 h 1365"/>
              <a:gd name="T20" fmla="*/ 1734 w 2299"/>
              <a:gd name="T21" fmla="*/ 1365 h 1365"/>
              <a:gd name="T22" fmla="*/ 2299 w 2299"/>
              <a:gd name="T23" fmla="*/ 1365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365">
                <a:moveTo>
                  <a:pt x="0" y="0"/>
                </a:moveTo>
                <a:lnTo>
                  <a:pt x="54" y="639"/>
                </a:lnTo>
                <a:lnTo>
                  <a:pt x="114" y="1022"/>
                </a:lnTo>
                <a:lnTo>
                  <a:pt x="175" y="1150"/>
                </a:lnTo>
                <a:lnTo>
                  <a:pt x="235" y="1197"/>
                </a:lnTo>
                <a:lnTo>
                  <a:pt x="275" y="1230"/>
                </a:lnTo>
                <a:lnTo>
                  <a:pt x="571" y="1311"/>
                </a:lnTo>
                <a:lnTo>
                  <a:pt x="685" y="1318"/>
                </a:lnTo>
                <a:lnTo>
                  <a:pt x="800" y="1331"/>
                </a:lnTo>
                <a:lnTo>
                  <a:pt x="1170" y="1338"/>
                </a:lnTo>
                <a:lnTo>
                  <a:pt x="1734" y="1365"/>
                </a:lnTo>
                <a:lnTo>
                  <a:pt x="2299" y="1365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78" name="Line 42"/>
          <p:cNvSpPr>
            <a:spLocks noChangeShapeType="1"/>
          </p:cNvSpPr>
          <p:nvPr/>
        </p:nvSpPr>
        <p:spPr bwMode="auto">
          <a:xfrm>
            <a:off x="685800" y="5611813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79" name="Freeform 43"/>
          <p:cNvSpPr>
            <a:spLocks/>
          </p:cNvSpPr>
          <p:nvPr/>
        </p:nvSpPr>
        <p:spPr bwMode="auto">
          <a:xfrm>
            <a:off x="4930775" y="3254375"/>
            <a:ext cx="3522663" cy="2508250"/>
          </a:xfrm>
          <a:custGeom>
            <a:avLst/>
            <a:gdLst>
              <a:gd name="T0" fmla="*/ 0 w 2219"/>
              <a:gd name="T1" fmla="*/ 1580 h 1580"/>
              <a:gd name="T2" fmla="*/ 67 w 2219"/>
              <a:gd name="T3" fmla="*/ 1533 h 1580"/>
              <a:gd name="T4" fmla="*/ 2219 w 2219"/>
              <a:gd name="T5" fmla="*/ 0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9" h="1580">
                <a:moveTo>
                  <a:pt x="0" y="1580"/>
                </a:moveTo>
                <a:lnTo>
                  <a:pt x="67" y="1533"/>
                </a:lnTo>
                <a:lnTo>
                  <a:pt x="2219" y="0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80" name="Oval 44"/>
          <p:cNvSpPr>
            <a:spLocks noChangeArrowheads="1"/>
          </p:cNvSpPr>
          <p:nvPr/>
        </p:nvSpPr>
        <p:spPr bwMode="auto">
          <a:xfrm>
            <a:off x="685800" y="38100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81" name="Oval 45"/>
          <p:cNvSpPr>
            <a:spLocks noChangeArrowheads="1"/>
          </p:cNvSpPr>
          <p:nvPr/>
        </p:nvSpPr>
        <p:spPr bwMode="auto">
          <a:xfrm>
            <a:off x="5029200" y="5562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82" name="Text Box 46"/>
          <p:cNvSpPr txBox="1">
            <a:spLocks noChangeArrowheads="1"/>
          </p:cNvSpPr>
          <p:nvPr/>
        </p:nvSpPr>
        <p:spPr bwMode="auto">
          <a:xfrm>
            <a:off x="1050925" y="3641725"/>
            <a:ext cx="164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Power</a:t>
            </a:r>
          </a:p>
        </p:txBody>
      </p:sp>
      <p:sp>
        <p:nvSpPr>
          <p:cNvPr id="167983" name="Text Box 47"/>
          <p:cNvSpPr txBox="1">
            <a:spLocks noChangeArrowheads="1"/>
          </p:cNvSpPr>
          <p:nvPr/>
        </p:nvSpPr>
        <p:spPr bwMode="auto">
          <a:xfrm>
            <a:off x="5089525" y="3717925"/>
            <a:ext cx="158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Delay</a:t>
            </a:r>
          </a:p>
        </p:txBody>
      </p:sp>
      <p:sp>
        <p:nvSpPr>
          <p:cNvPr id="167984" name="Text Box 48"/>
          <p:cNvSpPr txBox="1">
            <a:spLocks noChangeArrowheads="1"/>
          </p:cNvSpPr>
          <p:nvPr/>
        </p:nvSpPr>
        <p:spPr bwMode="auto">
          <a:xfrm>
            <a:off x="3870325" y="593725"/>
            <a:ext cx="43465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Average Power Versus Delay</a:t>
            </a:r>
            <a:endParaRPr lang="en-US"/>
          </a:p>
          <a:p>
            <a:r>
              <a:rPr lang="en-US"/>
              <a:t>(Fix a set of transmission rates for</a:t>
            </a:r>
          </a:p>
          <a:p>
            <a:r>
              <a:rPr lang="en-US"/>
              <a:t>  each node)</a:t>
            </a:r>
          </a:p>
        </p:txBody>
      </p:sp>
      <p:sp>
        <p:nvSpPr>
          <p:cNvPr id="167985" name="Text Box 49"/>
          <p:cNvSpPr txBox="1">
            <a:spLocks noChangeArrowheads="1"/>
          </p:cNvSpPr>
          <p:nvPr/>
        </p:nvSpPr>
        <p:spPr bwMode="auto">
          <a:xfrm>
            <a:off x="822325" y="6156325"/>
            <a:ext cx="582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Performance-Delay Tradeoff:  [O(1/V), O(V)]</a:t>
            </a:r>
          </a:p>
        </p:txBody>
      </p:sp>
    </p:spTree>
    <p:extLst>
      <p:ext uri="{BB962C8B-B14F-4D97-AF65-F5344CB8AC3E}">
        <p14:creationId xmlns:p14="http://schemas.microsoft.com/office/powerpoint/2010/main" val="26645828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2" name="Picture 2" descr=" fig3b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4191000" cy="338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963" name="Picture 3" descr=" fig3c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67025"/>
            <a:ext cx="4038600" cy="329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8964" name="Group 4"/>
          <p:cNvGrpSpPr>
            <a:grpSpLocks/>
          </p:cNvGrpSpPr>
          <p:nvPr/>
        </p:nvGrpSpPr>
        <p:grpSpPr bwMode="auto">
          <a:xfrm>
            <a:off x="304800" y="381000"/>
            <a:ext cx="2209800" cy="1905000"/>
            <a:chOff x="384" y="1872"/>
            <a:chExt cx="2160" cy="2160"/>
          </a:xfrm>
        </p:grpSpPr>
        <p:sp>
          <p:nvSpPr>
            <p:cNvPr id="168965" name="Rectangle 5"/>
            <p:cNvSpPr>
              <a:spLocks noChangeArrowheads="1"/>
            </p:cNvSpPr>
            <p:nvPr/>
          </p:nvSpPr>
          <p:spPr bwMode="auto">
            <a:xfrm>
              <a:off x="384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816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1248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8" name="Rectangle 8"/>
            <p:cNvSpPr>
              <a:spLocks noChangeArrowheads="1"/>
            </p:cNvSpPr>
            <p:nvPr/>
          </p:nvSpPr>
          <p:spPr bwMode="auto">
            <a:xfrm>
              <a:off x="2112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9" name="Rectangle 9"/>
            <p:cNvSpPr>
              <a:spLocks noChangeArrowheads="1"/>
            </p:cNvSpPr>
            <p:nvPr/>
          </p:nvSpPr>
          <p:spPr bwMode="auto">
            <a:xfrm>
              <a:off x="384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816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1" name="Rectangle 11"/>
            <p:cNvSpPr>
              <a:spLocks noChangeArrowheads="1"/>
            </p:cNvSpPr>
            <p:nvPr/>
          </p:nvSpPr>
          <p:spPr bwMode="auto">
            <a:xfrm>
              <a:off x="2112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2" name="Rectangle 12"/>
            <p:cNvSpPr>
              <a:spLocks noChangeArrowheads="1"/>
            </p:cNvSpPr>
            <p:nvPr/>
          </p:nvSpPr>
          <p:spPr bwMode="auto">
            <a:xfrm>
              <a:off x="384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816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4" name="Rectangle 14"/>
            <p:cNvSpPr>
              <a:spLocks noChangeArrowheads="1"/>
            </p:cNvSpPr>
            <p:nvPr/>
          </p:nvSpPr>
          <p:spPr bwMode="auto">
            <a:xfrm>
              <a:off x="1248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5" name="Rectangle 15"/>
            <p:cNvSpPr>
              <a:spLocks noChangeArrowheads="1"/>
            </p:cNvSpPr>
            <p:nvPr/>
          </p:nvSpPr>
          <p:spPr bwMode="auto">
            <a:xfrm>
              <a:off x="1680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2112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7" name="Rectangle 17"/>
            <p:cNvSpPr>
              <a:spLocks noChangeArrowheads="1"/>
            </p:cNvSpPr>
            <p:nvPr/>
          </p:nvSpPr>
          <p:spPr bwMode="auto">
            <a:xfrm>
              <a:off x="1248" y="3168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8" name="Rectangle 18"/>
            <p:cNvSpPr>
              <a:spLocks noChangeArrowheads="1"/>
            </p:cNvSpPr>
            <p:nvPr/>
          </p:nvSpPr>
          <p:spPr bwMode="auto">
            <a:xfrm>
              <a:off x="1248" y="3600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1248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0" name="Rectangle 20"/>
            <p:cNvSpPr>
              <a:spLocks noChangeArrowheads="1"/>
            </p:cNvSpPr>
            <p:nvPr/>
          </p:nvSpPr>
          <p:spPr bwMode="auto">
            <a:xfrm>
              <a:off x="1680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1" name="Rectangle 21"/>
            <p:cNvSpPr>
              <a:spLocks noChangeArrowheads="1"/>
            </p:cNvSpPr>
            <p:nvPr/>
          </p:nvSpPr>
          <p:spPr bwMode="auto">
            <a:xfrm>
              <a:off x="1680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1680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3" name="Rectangle 23"/>
            <p:cNvSpPr>
              <a:spLocks noChangeArrowheads="1"/>
            </p:cNvSpPr>
            <p:nvPr/>
          </p:nvSpPr>
          <p:spPr bwMode="auto">
            <a:xfrm>
              <a:off x="1680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4" name="Rectangle 24"/>
            <p:cNvSpPr>
              <a:spLocks noChangeArrowheads="1"/>
            </p:cNvSpPr>
            <p:nvPr/>
          </p:nvSpPr>
          <p:spPr bwMode="auto">
            <a:xfrm>
              <a:off x="2112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5" name="Rectangle 25"/>
            <p:cNvSpPr>
              <a:spLocks noChangeArrowheads="1"/>
            </p:cNvSpPr>
            <p:nvPr/>
          </p:nvSpPr>
          <p:spPr bwMode="auto">
            <a:xfrm>
              <a:off x="2112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6" name="Rectangle 26"/>
            <p:cNvSpPr>
              <a:spLocks noChangeArrowheads="1"/>
            </p:cNvSpPr>
            <p:nvPr/>
          </p:nvSpPr>
          <p:spPr bwMode="auto">
            <a:xfrm>
              <a:off x="816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384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8" name="Rectangle 28"/>
            <p:cNvSpPr>
              <a:spLocks noChangeArrowheads="1"/>
            </p:cNvSpPr>
            <p:nvPr/>
          </p:nvSpPr>
          <p:spPr bwMode="auto">
            <a:xfrm>
              <a:off x="816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9" name="Rectangle 29"/>
            <p:cNvSpPr>
              <a:spLocks noChangeArrowheads="1"/>
            </p:cNvSpPr>
            <p:nvPr/>
          </p:nvSpPr>
          <p:spPr bwMode="auto">
            <a:xfrm>
              <a:off x="384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0" name="AutoShape 30"/>
            <p:cNvSpPr>
              <a:spLocks noChangeArrowheads="1"/>
            </p:cNvSpPr>
            <p:nvPr/>
          </p:nvSpPr>
          <p:spPr bwMode="auto">
            <a:xfrm>
              <a:off x="1872" y="2016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1" name="AutoShape 31"/>
            <p:cNvSpPr>
              <a:spLocks noChangeArrowheads="1"/>
            </p:cNvSpPr>
            <p:nvPr/>
          </p:nvSpPr>
          <p:spPr bwMode="auto">
            <a:xfrm>
              <a:off x="2352" y="379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2" name="AutoShape 32"/>
            <p:cNvSpPr>
              <a:spLocks noChangeArrowheads="1"/>
            </p:cNvSpPr>
            <p:nvPr/>
          </p:nvSpPr>
          <p:spPr bwMode="auto">
            <a:xfrm>
              <a:off x="528" y="3744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3" name="Oval 33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4" name="Oval 34"/>
            <p:cNvSpPr>
              <a:spLocks noChangeArrowheads="1"/>
            </p:cNvSpPr>
            <p:nvPr/>
          </p:nvSpPr>
          <p:spPr bwMode="auto">
            <a:xfrm>
              <a:off x="1008" y="24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5" name="Oval 35"/>
            <p:cNvSpPr>
              <a:spLocks noChangeArrowheads="1"/>
            </p:cNvSpPr>
            <p:nvPr/>
          </p:nvSpPr>
          <p:spPr bwMode="auto">
            <a:xfrm>
              <a:off x="2208" y="36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6" name="Rectangle 36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7" name="Rectangle 37"/>
            <p:cNvSpPr>
              <a:spLocks noChangeArrowheads="1"/>
            </p:cNvSpPr>
            <p:nvPr/>
          </p:nvSpPr>
          <p:spPr bwMode="auto">
            <a:xfrm>
              <a:off x="1488" y="2016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8" name="Rectangle 38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99" name="AutoShape 39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000" name="AutoShape 40"/>
            <p:cNvSpPr>
              <a:spLocks noChangeArrowheads="1"/>
            </p:cNvSpPr>
            <p:nvPr/>
          </p:nvSpPr>
          <p:spPr bwMode="auto">
            <a:xfrm>
              <a:off x="1392" y="2880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</p:grpSp>
      <p:sp>
        <p:nvSpPr>
          <p:cNvPr id="169001" name="Freeform 41"/>
          <p:cNvSpPr>
            <a:spLocks/>
          </p:cNvSpPr>
          <p:nvPr/>
        </p:nvSpPr>
        <p:spPr bwMode="auto">
          <a:xfrm>
            <a:off x="704850" y="3414713"/>
            <a:ext cx="3649663" cy="2166937"/>
          </a:xfrm>
          <a:custGeom>
            <a:avLst/>
            <a:gdLst>
              <a:gd name="T0" fmla="*/ 0 w 2299"/>
              <a:gd name="T1" fmla="*/ 0 h 1365"/>
              <a:gd name="T2" fmla="*/ 54 w 2299"/>
              <a:gd name="T3" fmla="*/ 639 h 1365"/>
              <a:gd name="T4" fmla="*/ 114 w 2299"/>
              <a:gd name="T5" fmla="*/ 1022 h 1365"/>
              <a:gd name="T6" fmla="*/ 175 w 2299"/>
              <a:gd name="T7" fmla="*/ 1150 h 1365"/>
              <a:gd name="T8" fmla="*/ 235 w 2299"/>
              <a:gd name="T9" fmla="*/ 1197 h 1365"/>
              <a:gd name="T10" fmla="*/ 275 w 2299"/>
              <a:gd name="T11" fmla="*/ 1230 h 1365"/>
              <a:gd name="T12" fmla="*/ 571 w 2299"/>
              <a:gd name="T13" fmla="*/ 1311 h 1365"/>
              <a:gd name="T14" fmla="*/ 685 w 2299"/>
              <a:gd name="T15" fmla="*/ 1318 h 1365"/>
              <a:gd name="T16" fmla="*/ 800 w 2299"/>
              <a:gd name="T17" fmla="*/ 1331 h 1365"/>
              <a:gd name="T18" fmla="*/ 1170 w 2299"/>
              <a:gd name="T19" fmla="*/ 1338 h 1365"/>
              <a:gd name="T20" fmla="*/ 1734 w 2299"/>
              <a:gd name="T21" fmla="*/ 1365 h 1365"/>
              <a:gd name="T22" fmla="*/ 2299 w 2299"/>
              <a:gd name="T23" fmla="*/ 1365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365">
                <a:moveTo>
                  <a:pt x="0" y="0"/>
                </a:moveTo>
                <a:lnTo>
                  <a:pt x="54" y="639"/>
                </a:lnTo>
                <a:lnTo>
                  <a:pt x="114" y="1022"/>
                </a:lnTo>
                <a:lnTo>
                  <a:pt x="175" y="1150"/>
                </a:lnTo>
                <a:lnTo>
                  <a:pt x="235" y="1197"/>
                </a:lnTo>
                <a:lnTo>
                  <a:pt x="275" y="1230"/>
                </a:lnTo>
                <a:lnTo>
                  <a:pt x="571" y="1311"/>
                </a:lnTo>
                <a:lnTo>
                  <a:pt x="685" y="1318"/>
                </a:lnTo>
                <a:lnTo>
                  <a:pt x="800" y="1331"/>
                </a:lnTo>
                <a:lnTo>
                  <a:pt x="1170" y="1338"/>
                </a:lnTo>
                <a:lnTo>
                  <a:pt x="1734" y="1365"/>
                </a:lnTo>
                <a:lnTo>
                  <a:pt x="2299" y="1365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2" name="Line 42"/>
          <p:cNvSpPr>
            <a:spLocks noChangeShapeType="1"/>
          </p:cNvSpPr>
          <p:nvPr/>
        </p:nvSpPr>
        <p:spPr bwMode="auto">
          <a:xfrm>
            <a:off x="685800" y="5611813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3" name="Freeform 43"/>
          <p:cNvSpPr>
            <a:spLocks/>
          </p:cNvSpPr>
          <p:nvPr/>
        </p:nvSpPr>
        <p:spPr bwMode="auto">
          <a:xfrm>
            <a:off x="4930775" y="3254375"/>
            <a:ext cx="3522663" cy="2508250"/>
          </a:xfrm>
          <a:custGeom>
            <a:avLst/>
            <a:gdLst>
              <a:gd name="T0" fmla="*/ 0 w 2219"/>
              <a:gd name="T1" fmla="*/ 1580 h 1580"/>
              <a:gd name="T2" fmla="*/ 67 w 2219"/>
              <a:gd name="T3" fmla="*/ 1533 h 1580"/>
              <a:gd name="T4" fmla="*/ 2219 w 2219"/>
              <a:gd name="T5" fmla="*/ 0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9" h="1580">
                <a:moveTo>
                  <a:pt x="0" y="1580"/>
                </a:moveTo>
                <a:lnTo>
                  <a:pt x="67" y="1533"/>
                </a:lnTo>
                <a:lnTo>
                  <a:pt x="2219" y="0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4" name="Oval 44"/>
          <p:cNvSpPr>
            <a:spLocks noChangeArrowheads="1"/>
          </p:cNvSpPr>
          <p:nvPr/>
        </p:nvSpPr>
        <p:spPr bwMode="auto">
          <a:xfrm>
            <a:off x="739775" y="4419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5" name="Oval 45"/>
          <p:cNvSpPr>
            <a:spLocks noChangeArrowheads="1"/>
          </p:cNvSpPr>
          <p:nvPr/>
        </p:nvSpPr>
        <p:spPr bwMode="auto">
          <a:xfrm>
            <a:off x="5181600" y="5486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6" name="Text Box 46"/>
          <p:cNvSpPr txBox="1">
            <a:spLocks noChangeArrowheads="1"/>
          </p:cNvSpPr>
          <p:nvPr/>
        </p:nvSpPr>
        <p:spPr bwMode="auto">
          <a:xfrm>
            <a:off x="1050925" y="3641725"/>
            <a:ext cx="164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Power</a:t>
            </a:r>
          </a:p>
        </p:txBody>
      </p:sp>
      <p:sp>
        <p:nvSpPr>
          <p:cNvPr id="169007" name="Text Box 47"/>
          <p:cNvSpPr txBox="1">
            <a:spLocks noChangeArrowheads="1"/>
          </p:cNvSpPr>
          <p:nvPr/>
        </p:nvSpPr>
        <p:spPr bwMode="auto">
          <a:xfrm>
            <a:off x="5089525" y="3717925"/>
            <a:ext cx="158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Delay</a:t>
            </a:r>
          </a:p>
        </p:txBody>
      </p:sp>
      <p:sp>
        <p:nvSpPr>
          <p:cNvPr id="169008" name="Text Box 48"/>
          <p:cNvSpPr txBox="1">
            <a:spLocks noChangeArrowheads="1"/>
          </p:cNvSpPr>
          <p:nvPr/>
        </p:nvSpPr>
        <p:spPr bwMode="auto">
          <a:xfrm>
            <a:off x="3870325" y="593725"/>
            <a:ext cx="43465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Average Power Versus Delay</a:t>
            </a:r>
            <a:endParaRPr lang="en-US"/>
          </a:p>
          <a:p>
            <a:r>
              <a:rPr lang="en-US"/>
              <a:t>(Fix a set of transmission rates for</a:t>
            </a:r>
          </a:p>
          <a:p>
            <a:r>
              <a:rPr lang="en-US"/>
              <a:t>  each node)</a:t>
            </a:r>
          </a:p>
        </p:txBody>
      </p:sp>
      <p:sp>
        <p:nvSpPr>
          <p:cNvPr id="169009" name="Text Box 49"/>
          <p:cNvSpPr txBox="1">
            <a:spLocks noChangeArrowheads="1"/>
          </p:cNvSpPr>
          <p:nvPr/>
        </p:nvSpPr>
        <p:spPr bwMode="auto">
          <a:xfrm>
            <a:off x="822325" y="6156325"/>
            <a:ext cx="582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Performance-Delay Tradeoff:  [O(1/V), O(V)]</a:t>
            </a:r>
          </a:p>
        </p:txBody>
      </p:sp>
    </p:spTree>
    <p:extLst>
      <p:ext uri="{BB962C8B-B14F-4D97-AF65-F5344CB8AC3E}">
        <p14:creationId xmlns:p14="http://schemas.microsoft.com/office/powerpoint/2010/main" val="29202593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6" name="Picture 2" descr=" fig3b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4191000" cy="338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987" name="Picture 3" descr=" fig3c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67025"/>
            <a:ext cx="4038600" cy="329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9988" name="Group 4"/>
          <p:cNvGrpSpPr>
            <a:grpSpLocks/>
          </p:cNvGrpSpPr>
          <p:nvPr/>
        </p:nvGrpSpPr>
        <p:grpSpPr bwMode="auto">
          <a:xfrm>
            <a:off x="304800" y="381000"/>
            <a:ext cx="2209800" cy="1905000"/>
            <a:chOff x="384" y="1872"/>
            <a:chExt cx="2160" cy="2160"/>
          </a:xfrm>
        </p:grpSpPr>
        <p:sp>
          <p:nvSpPr>
            <p:cNvPr id="169989" name="Rectangle 5"/>
            <p:cNvSpPr>
              <a:spLocks noChangeArrowheads="1"/>
            </p:cNvSpPr>
            <p:nvPr/>
          </p:nvSpPr>
          <p:spPr bwMode="auto">
            <a:xfrm>
              <a:off x="384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0" name="Rectangle 6"/>
            <p:cNvSpPr>
              <a:spLocks noChangeArrowheads="1"/>
            </p:cNvSpPr>
            <p:nvPr/>
          </p:nvSpPr>
          <p:spPr bwMode="auto">
            <a:xfrm>
              <a:off x="816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1" name="Rectangle 7"/>
            <p:cNvSpPr>
              <a:spLocks noChangeArrowheads="1"/>
            </p:cNvSpPr>
            <p:nvPr/>
          </p:nvSpPr>
          <p:spPr bwMode="auto">
            <a:xfrm>
              <a:off x="1248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2" name="Rectangle 8"/>
            <p:cNvSpPr>
              <a:spLocks noChangeArrowheads="1"/>
            </p:cNvSpPr>
            <p:nvPr/>
          </p:nvSpPr>
          <p:spPr bwMode="auto">
            <a:xfrm>
              <a:off x="2112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3" name="Rectangle 9"/>
            <p:cNvSpPr>
              <a:spLocks noChangeArrowheads="1"/>
            </p:cNvSpPr>
            <p:nvPr/>
          </p:nvSpPr>
          <p:spPr bwMode="auto">
            <a:xfrm>
              <a:off x="384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4" name="Rectangle 10"/>
            <p:cNvSpPr>
              <a:spLocks noChangeArrowheads="1"/>
            </p:cNvSpPr>
            <p:nvPr/>
          </p:nvSpPr>
          <p:spPr bwMode="auto">
            <a:xfrm>
              <a:off x="816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5" name="Rectangle 11"/>
            <p:cNvSpPr>
              <a:spLocks noChangeArrowheads="1"/>
            </p:cNvSpPr>
            <p:nvPr/>
          </p:nvSpPr>
          <p:spPr bwMode="auto">
            <a:xfrm>
              <a:off x="2112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6" name="Rectangle 12"/>
            <p:cNvSpPr>
              <a:spLocks noChangeArrowheads="1"/>
            </p:cNvSpPr>
            <p:nvPr/>
          </p:nvSpPr>
          <p:spPr bwMode="auto">
            <a:xfrm>
              <a:off x="384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7" name="Rectangle 13"/>
            <p:cNvSpPr>
              <a:spLocks noChangeArrowheads="1"/>
            </p:cNvSpPr>
            <p:nvPr/>
          </p:nvSpPr>
          <p:spPr bwMode="auto">
            <a:xfrm>
              <a:off x="816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8" name="Rectangle 14"/>
            <p:cNvSpPr>
              <a:spLocks noChangeArrowheads="1"/>
            </p:cNvSpPr>
            <p:nvPr/>
          </p:nvSpPr>
          <p:spPr bwMode="auto">
            <a:xfrm>
              <a:off x="1248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9" name="Rectangle 15"/>
            <p:cNvSpPr>
              <a:spLocks noChangeArrowheads="1"/>
            </p:cNvSpPr>
            <p:nvPr/>
          </p:nvSpPr>
          <p:spPr bwMode="auto">
            <a:xfrm>
              <a:off x="1680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0" name="Rectangle 16"/>
            <p:cNvSpPr>
              <a:spLocks noChangeArrowheads="1"/>
            </p:cNvSpPr>
            <p:nvPr/>
          </p:nvSpPr>
          <p:spPr bwMode="auto">
            <a:xfrm>
              <a:off x="2112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1" name="Rectangle 17"/>
            <p:cNvSpPr>
              <a:spLocks noChangeArrowheads="1"/>
            </p:cNvSpPr>
            <p:nvPr/>
          </p:nvSpPr>
          <p:spPr bwMode="auto">
            <a:xfrm>
              <a:off x="1248" y="3168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2" name="Rectangle 18"/>
            <p:cNvSpPr>
              <a:spLocks noChangeArrowheads="1"/>
            </p:cNvSpPr>
            <p:nvPr/>
          </p:nvSpPr>
          <p:spPr bwMode="auto">
            <a:xfrm>
              <a:off x="1248" y="3600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3" name="Rectangle 19"/>
            <p:cNvSpPr>
              <a:spLocks noChangeArrowheads="1"/>
            </p:cNvSpPr>
            <p:nvPr/>
          </p:nvSpPr>
          <p:spPr bwMode="auto">
            <a:xfrm>
              <a:off x="1248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4" name="Rectangle 20"/>
            <p:cNvSpPr>
              <a:spLocks noChangeArrowheads="1"/>
            </p:cNvSpPr>
            <p:nvPr/>
          </p:nvSpPr>
          <p:spPr bwMode="auto">
            <a:xfrm>
              <a:off x="1680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5" name="Rectangle 21"/>
            <p:cNvSpPr>
              <a:spLocks noChangeArrowheads="1"/>
            </p:cNvSpPr>
            <p:nvPr/>
          </p:nvSpPr>
          <p:spPr bwMode="auto">
            <a:xfrm>
              <a:off x="1680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6" name="Rectangle 22"/>
            <p:cNvSpPr>
              <a:spLocks noChangeArrowheads="1"/>
            </p:cNvSpPr>
            <p:nvPr/>
          </p:nvSpPr>
          <p:spPr bwMode="auto">
            <a:xfrm>
              <a:off x="1680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7" name="Rectangle 23"/>
            <p:cNvSpPr>
              <a:spLocks noChangeArrowheads="1"/>
            </p:cNvSpPr>
            <p:nvPr/>
          </p:nvSpPr>
          <p:spPr bwMode="auto">
            <a:xfrm>
              <a:off x="1680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8" name="Rectangle 24"/>
            <p:cNvSpPr>
              <a:spLocks noChangeArrowheads="1"/>
            </p:cNvSpPr>
            <p:nvPr/>
          </p:nvSpPr>
          <p:spPr bwMode="auto">
            <a:xfrm>
              <a:off x="2112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9" name="Rectangle 25"/>
            <p:cNvSpPr>
              <a:spLocks noChangeArrowheads="1"/>
            </p:cNvSpPr>
            <p:nvPr/>
          </p:nvSpPr>
          <p:spPr bwMode="auto">
            <a:xfrm>
              <a:off x="2112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0" name="Rectangle 26"/>
            <p:cNvSpPr>
              <a:spLocks noChangeArrowheads="1"/>
            </p:cNvSpPr>
            <p:nvPr/>
          </p:nvSpPr>
          <p:spPr bwMode="auto">
            <a:xfrm>
              <a:off x="816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1" name="Rectangle 27"/>
            <p:cNvSpPr>
              <a:spLocks noChangeArrowheads="1"/>
            </p:cNvSpPr>
            <p:nvPr/>
          </p:nvSpPr>
          <p:spPr bwMode="auto">
            <a:xfrm>
              <a:off x="384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2" name="Rectangle 28"/>
            <p:cNvSpPr>
              <a:spLocks noChangeArrowheads="1"/>
            </p:cNvSpPr>
            <p:nvPr/>
          </p:nvSpPr>
          <p:spPr bwMode="auto">
            <a:xfrm>
              <a:off x="816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3" name="Rectangle 29"/>
            <p:cNvSpPr>
              <a:spLocks noChangeArrowheads="1"/>
            </p:cNvSpPr>
            <p:nvPr/>
          </p:nvSpPr>
          <p:spPr bwMode="auto">
            <a:xfrm>
              <a:off x="384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4" name="AutoShape 30"/>
            <p:cNvSpPr>
              <a:spLocks noChangeArrowheads="1"/>
            </p:cNvSpPr>
            <p:nvPr/>
          </p:nvSpPr>
          <p:spPr bwMode="auto">
            <a:xfrm>
              <a:off x="1872" y="2016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5" name="AutoShape 31"/>
            <p:cNvSpPr>
              <a:spLocks noChangeArrowheads="1"/>
            </p:cNvSpPr>
            <p:nvPr/>
          </p:nvSpPr>
          <p:spPr bwMode="auto">
            <a:xfrm>
              <a:off x="2352" y="379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6" name="AutoShape 32"/>
            <p:cNvSpPr>
              <a:spLocks noChangeArrowheads="1"/>
            </p:cNvSpPr>
            <p:nvPr/>
          </p:nvSpPr>
          <p:spPr bwMode="auto">
            <a:xfrm>
              <a:off x="528" y="3744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7" name="Oval 33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8" name="Oval 34"/>
            <p:cNvSpPr>
              <a:spLocks noChangeArrowheads="1"/>
            </p:cNvSpPr>
            <p:nvPr/>
          </p:nvSpPr>
          <p:spPr bwMode="auto">
            <a:xfrm>
              <a:off x="1008" y="24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9" name="Oval 35"/>
            <p:cNvSpPr>
              <a:spLocks noChangeArrowheads="1"/>
            </p:cNvSpPr>
            <p:nvPr/>
          </p:nvSpPr>
          <p:spPr bwMode="auto">
            <a:xfrm>
              <a:off x="2208" y="36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20" name="Rectangle 36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21" name="Rectangle 37"/>
            <p:cNvSpPr>
              <a:spLocks noChangeArrowheads="1"/>
            </p:cNvSpPr>
            <p:nvPr/>
          </p:nvSpPr>
          <p:spPr bwMode="auto">
            <a:xfrm>
              <a:off x="1488" y="2016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22" name="Rectangle 38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23" name="AutoShape 39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24" name="AutoShape 40"/>
            <p:cNvSpPr>
              <a:spLocks noChangeArrowheads="1"/>
            </p:cNvSpPr>
            <p:nvPr/>
          </p:nvSpPr>
          <p:spPr bwMode="auto">
            <a:xfrm>
              <a:off x="1392" y="2880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</p:grpSp>
      <p:sp>
        <p:nvSpPr>
          <p:cNvPr id="170025" name="Freeform 41"/>
          <p:cNvSpPr>
            <a:spLocks/>
          </p:cNvSpPr>
          <p:nvPr/>
        </p:nvSpPr>
        <p:spPr bwMode="auto">
          <a:xfrm>
            <a:off x="704850" y="3414713"/>
            <a:ext cx="3649663" cy="2166937"/>
          </a:xfrm>
          <a:custGeom>
            <a:avLst/>
            <a:gdLst>
              <a:gd name="T0" fmla="*/ 0 w 2299"/>
              <a:gd name="T1" fmla="*/ 0 h 1365"/>
              <a:gd name="T2" fmla="*/ 54 w 2299"/>
              <a:gd name="T3" fmla="*/ 639 h 1365"/>
              <a:gd name="T4" fmla="*/ 114 w 2299"/>
              <a:gd name="T5" fmla="*/ 1022 h 1365"/>
              <a:gd name="T6" fmla="*/ 175 w 2299"/>
              <a:gd name="T7" fmla="*/ 1150 h 1365"/>
              <a:gd name="T8" fmla="*/ 235 w 2299"/>
              <a:gd name="T9" fmla="*/ 1197 h 1365"/>
              <a:gd name="T10" fmla="*/ 275 w 2299"/>
              <a:gd name="T11" fmla="*/ 1230 h 1365"/>
              <a:gd name="T12" fmla="*/ 571 w 2299"/>
              <a:gd name="T13" fmla="*/ 1311 h 1365"/>
              <a:gd name="T14" fmla="*/ 685 w 2299"/>
              <a:gd name="T15" fmla="*/ 1318 h 1365"/>
              <a:gd name="T16" fmla="*/ 800 w 2299"/>
              <a:gd name="T17" fmla="*/ 1331 h 1365"/>
              <a:gd name="T18" fmla="*/ 1170 w 2299"/>
              <a:gd name="T19" fmla="*/ 1338 h 1365"/>
              <a:gd name="T20" fmla="*/ 1734 w 2299"/>
              <a:gd name="T21" fmla="*/ 1365 h 1365"/>
              <a:gd name="T22" fmla="*/ 2299 w 2299"/>
              <a:gd name="T23" fmla="*/ 1365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365">
                <a:moveTo>
                  <a:pt x="0" y="0"/>
                </a:moveTo>
                <a:lnTo>
                  <a:pt x="54" y="639"/>
                </a:lnTo>
                <a:lnTo>
                  <a:pt x="114" y="1022"/>
                </a:lnTo>
                <a:lnTo>
                  <a:pt x="175" y="1150"/>
                </a:lnTo>
                <a:lnTo>
                  <a:pt x="235" y="1197"/>
                </a:lnTo>
                <a:lnTo>
                  <a:pt x="275" y="1230"/>
                </a:lnTo>
                <a:lnTo>
                  <a:pt x="571" y="1311"/>
                </a:lnTo>
                <a:lnTo>
                  <a:pt x="685" y="1318"/>
                </a:lnTo>
                <a:lnTo>
                  <a:pt x="800" y="1331"/>
                </a:lnTo>
                <a:lnTo>
                  <a:pt x="1170" y="1338"/>
                </a:lnTo>
                <a:lnTo>
                  <a:pt x="1734" y="1365"/>
                </a:lnTo>
                <a:lnTo>
                  <a:pt x="2299" y="1365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26" name="Line 42"/>
          <p:cNvSpPr>
            <a:spLocks noChangeShapeType="1"/>
          </p:cNvSpPr>
          <p:nvPr/>
        </p:nvSpPr>
        <p:spPr bwMode="auto">
          <a:xfrm>
            <a:off x="685800" y="5611813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27" name="Freeform 43"/>
          <p:cNvSpPr>
            <a:spLocks/>
          </p:cNvSpPr>
          <p:nvPr/>
        </p:nvSpPr>
        <p:spPr bwMode="auto">
          <a:xfrm>
            <a:off x="4930775" y="3254375"/>
            <a:ext cx="3522663" cy="2508250"/>
          </a:xfrm>
          <a:custGeom>
            <a:avLst/>
            <a:gdLst>
              <a:gd name="T0" fmla="*/ 0 w 2219"/>
              <a:gd name="T1" fmla="*/ 1580 h 1580"/>
              <a:gd name="T2" fmla="*/ 67 w 2219"/>
              <a:gd name="T3" fmla="*/ 1533 h 1580"/>
              <a:gd name="T4" fmla="*/ 2219 w 2219"/>
              <a:gd name="T5" fmla="*/ 0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9" h="1580">
                <a:moveTo>
                  <a:pt x="0" y="1580"/>
                </a:moveTo>
                <a:lnTo>
                  <a:pt x="67" y="1533"/>
                </a:lnTo>
                <a:lnTo>
                  <a:pt x="2219" y="0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28" name="Oval 44"/>
          <p:cNvSpPr>
            <a:spLocks noChangeArrowheads="1"/>
          </p:cNvSpPr>
          <p:nvPr/>
        </p:nvSpPr>
        <p:spPr bwMode="auto">
          <a:xfrm>
            <a:off x="838200" y="5029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29" name="Oval 45"/>
          <p:cNvSpPr>
            <a:spLocks noChangeArrowheads="1"/>
          </p:cNvSpPr>
          <p:nvPr/>
        </p:nvSpPr>
        <p:spPr bwMode="auto">
          <a:xfrm>
            <a:off x="5257800" y="5410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30" name="Text Box 46"/>
          <p:cNvSpPr txBox="1">
            <a:spLocks noChangeArrowheads="1"/>
          </p:cNvSpPr>
          <p:nvPr/>
        </p:nvSpPr>
        <p:spPr bwMode="auto">
          <a:xfrm>
            <a:off x="1050925" y="3641725"/>
            <a:ext cx="164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Power</a:t>
            </a:r>
          </a:p>
        </p:txBody>
      </p:sp>
      <p:sp>
        <p:nvSpPr>
          <p:cNvPr id="170031" name="Text Box 47"/>
          <p:cNvSpPr txBox="1">
            <a:spLocks noChangeArrowheads="1"/>
          </p:cNvSpPr>
          <p:nvPr/>
        </p:nvSpPr>
        <p:spPr bwMode="auto">
          <a:xfrm>
            <a:off x="5089525" y="3717925"/>
            <a:ext cx="158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Delay</a:t>
            </a:r>
          </a:p>
        </p:txBody>
      </p:sp>
      <p:sp>
        <p:nvSpPr>
          <p:cNvPr id="170032" name="Text Box 48"/>
          <p:cNvSpPr txBox="1">
            <a:spLocks noChangeArrowheads="1"/>
          </p:cNvSpPr>
          <p:nvPr/>
        </p:nvSpPr>
        <p:spPr bwMode="auto">
          <a:xfrm>
            <a:off x="3870325" y="593725"/>
            <a:ext cx="43465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Average Power Versus Delay</a:t>
            </a:r>
            <a:endParaRPr lang="en-US"/>
          </a:p>
          <a:p>
            <a:r>
              <a:rPr lang="en-US"/>
              <a:t>(Fix a set of transmission rates for</a:t>
            </a:r>
          </a:p>
          <a:p>
            <a:r>
              <a:rPr lang="en-US"/>
              <a:t>  each node)</a:t>
            </a:r>
          </a:p>
        </p:txBody>
      </p:sp>
      <p:sp>
        <p:nvSpPr>
          <p:cNvPr id="170033" name="Text Box 49"/>
          <p:cNvSpPr txBox="1">
            <a:spLocks noChangeArrowheads="1"/>
          </p:cNvSpPr>
          <p:nvPr/>
        </p:nvSpPr>
        <p:spPr bwMode="auto">
          <a:xfrm>
            <a:off x="822325" y="6156325"/>
            <a:ext cx="582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Performance-Delay Tradeoff:  [O(1/V), O(V)]</a:t>
            </a:r>
          </a:p>
        </p:txBody>
      </p:sp>
    </p:spTree>
    <p:extLst>
      <p:ext uri="{BB962C8B-B14F-4D97-AF65-F5344CB8AC3E}">
        <p14:creationId xmlns:p14="http://schemas.microsoft.com/office/powerpoint/2010/main" val="7245287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010" name="Picture 2" descr=" fig3b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4191000" cy="338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1011" name="Picture 3" descr=" fig3c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67025"/>
            <a:ext cx="4038600" cy="329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1012" name="Group 4"/>
          <p:cNvGrpSpPr>
            <a:grpSpLocks/>
          </p:cNvGrpSpPr>
          <p:nvPr/>
        </p:nvGrpSpPr>
        <p:grpSpPr bwMode="auto">
          <a:xfrm>
            <a:off x="304800" y="381000"/>
            <a:ext cx="2209800" cy="1905000"/>
            <a:chOff x="384" y="1872"/>
            <a:chExt cx="2160" cy="2160"/>
          </a:xfrm>
        </p:grpSpPr>
        <p:sp>
          <p:nvSpPr>
            <p:cNvPr id="171013" name="Rectangle 5"/>
            <p:cNvSpPr>
              <a:spLocks noChangeArrowheads="1"/>
            </p:cNvSpPr>
            <p:nvPr/>
          </p:nvSpPr>
          <p:spPr bwMode="auto">
            <a:xfrm>
              <a:off x="384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14" name="Rectangle 6"/>
            <p:cNvSpPr>
              <a:spLocks noChangeArrowheads="1"/>
            </p:cNvSpPr>
            <p:nvPr/>
          </p:nvSpPr>
          <p:spPr bwMode="auto">
            <a:xfrm>
              <a:off x="816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15" name="Rectangle 7"/>
            <p:cNvSpPr>
              <a:spLocks noChangeArrowheads="1"/>
            </p:cNvSpPr>
            <p:nvPr/>
          </p:nvSpPr>
          <p:spPr bwMode="auto">
            <a:xfrm>
              <a:off x="1248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16" name="Rectangle 8"/>
            <p:cNvSpPr>
              <a:spLocks noChangeArrowheads="1"/>
            </p:cNvSpPr>
            <p:nvPr/>
          </p:nvSpPr>
          <p:spPr bwMode="auto">
            <a:xfrm>
              <a:off x="2112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17" name="Rectangle 9"/>
            <p:cNvSpPr>
              <a:spLocks noChangeArrowheads="1"/>
            </p:cNvSpPr>
            <p:nvPr/>
          </p:nvSpPr>
          <p:spPr bwMode="auto">
            <a:xfrm>
              <a:off x="384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18" name="Rectangle 10"/>
            <p:cNvSpPr>
              <a:spLocks noChangeArrowheads="1"/>
            </p:cNvSpPr>
            <p:nvPr/>
          </p:nvSpPr>
          <p:spPr bwMode="auto">
            <a:xfrm>
              <a:off x="816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19" name="Rectangle 11"/>
            <p:cNvSpPr>
              <a:spLocks noChangeArrowheads="1"/>
            </p:cNvSpPr>
            <p:nvPr/>
          </p:nvSpPr>
          <p:spPr bwMode="auto">
            <a:xfrm>
              <a:off x="2112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0" name="Rectangle 12"/>
            <p:cNvSpPr>
              <a:spLocks noChangeArrowheads="1"/>
            </p:cNvSpPr>
            <p:nvPr/>
          </p:nvSpPr>
          <p:spPr bwMode="auto">
            <a:xfrm>
              <a:off x="384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1" name="Rectangle 13"/>
            <p:cNvSpPr>
              <a:spLocks noChangeArrowheads="1"/>
            </p:cNvSpPr>
            <p:nvPr/>
          </p:nvSpPr>
          <p:spPr bwMode="auto">
            <a:xfrm>
              <a:off x="816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2" name="Rectangle 14"/>
            <p:cNvSpPr>
              <a:spLocks noChangeArrowheads="1"/>
            </p:cNvSpPr>
            <p:nvPr/>
          </p:nvSpPr>
          <p:spPr bwMode="auto">
            <a:xfrm>
              <a:off x="1248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3" name="Rectangle 15"/>
            <p:cNvSpPr>
              <a:spLocks noChangeArrowheads="1"/>
            </p:cNvSpPr>
            <p:nvPr/>
          </p:nvSpPr>
          <p:spPr bwMode="auto">
            <a:xfrm>
              <a:off x="1680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2112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5" name="Rectangle 17"/>
            <p:cNvSpPr>
              <a:spLocks noChangeArrowheads="1"/>
            </p:cNvSpPr>
            <p:nvPr/>
          </p:nvSpPr>
          <p:spPr bwMode="auto">
            <a:xfrm>
              <a:off x="1248" y="3168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1248" y="3600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7" name="Rectangle 19"/>
            <p:cNvSpPr>
              <a:spLocks noChangeArrowheads="1"/>
            </p:cNvSpPr>
            <p:nvPr/>
          </p:nvSpPr>
          <p:spPr bwMode="auto">
            <a:xfrm>
              <a:off x="1248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1680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29" name="Rectangle 21"/>
            <p:cNvSpPr>
              <a:spLocks noChangeArrowheads="1"/>
            </p:cNvSpPr>
            <p:nvPr/>
          </p:nvSpPr>
          <p:spPr bwMode="auto">
            <a:xfrm>
              <a:off x="1680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0" name="Rectangle 22"/>
            <p:cNvSpPr>
              <a:spLocks noChangeArrowheads="1"/>
            </p:cNvSpPr>
            <p:nvPr/>
          </p:nvSpPr>
          <p:spPr bwMode="auto">
            <a:xfrm>
              <a:off x="1680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1680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2" name="Rectangle 24"/>
            <p:cNvSpPr>
              <a:spLocks noChangeArrowheads="1"/>
            </p:cNvSpPr>
            <p:nvPr/>
          </p:nvSpPr>
          <p:spPr bwMode="auto">
            <a:xfrm>
              <a:off x="2112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3" name="Rectangle 25"/>
            <p:cNvSpPr>
              <a:spLocks noChangeArrowheads="1"/>
            </p:cNvSpPr>
            <p:nvPr/>
          </p:nvSpPr>
          <p:spPr bwMode="auto">
            <a:xfrm>
              <a:off x="2112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4" name="Rectangle 26"/>
            <p:cNvSpPr>
              <a:spLocks noChangeArrowheads="1"/>
            </p:cNvSpPr>
            <p:nvPr/>
          </p:nvSpPr>
          <p:spPr bwMode="auto">
            <a:xfrm>
              <a:off x="816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5" name="Rectangle 27"/>
            <p:cNvSpPr>
              <a:spLocks noChangeArrowheads="1"/>
            </p:cNvSpPr>
            <p:nvPr/>
          </p:nvSpPr>
          <p:spPr bwMode="auto">
            <a:xfrm>
              <a:off x="384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6" name="Rectangle 28"/>
            <p:cNvSpPr>
              <a:spLocks noChangeArrowheads="1"/>
            </p:cNvSpPr>
            <p:nvPr/>
          </p:nvSpPr>
          <p:spPr bwMode="auto">
            <a:xfrm>
              <a:off x="816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7" name="Rectangle 29"/>
            <p:cNvSpPr>
              <a:spLocks noChangeArrowheads="1"/>
            </p:cNvSpPr>
            <p:nvPr/>
          </p:nvSpPr>
          <p:spPr bwMode="auto">
            <a:xfrm>
              <a:off x="384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8" name="AutoShape 30"/>
            <p:cNvSpPr>
              <a:spLocks noChangeArrowheads="1"/>
            </p:cNvSpPr>
            <p:nvPr/>
          </p:nvSpPr>
          <p:spPr bwMode="auto">
            <a:xfrm>
              <a:off x="1872" y="2016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39" name="AutoShape 31"/>
            <p:cNvSpPr>
              <a:spLocks noChangeArrowheads="1"/>
            </p:cNvSpPr>
            <p:nvPr/>
          </p:nvSpPr>
          <p:spPr bwMode="auto">
            <a:xfrm>
              <a:off x="2352" y="379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40" name="AutoShape 32"/>
            <p:cNvSpPr>
              <a:spLocks noChangeArrowheads="1"/>
            </p:cNvSpPr>
            <p:nvPr/>
          </p:nvSpPr>
          <p:spPr bwMode="auto">
            <a:xfrm>
              <a:off x="528" y="3744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41" name="Oval 33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42" name="Oval 34"/>
            <p:cNvSpPr>
              <a:spLocks noChangeArrowheads="1"/>
            </p:cNvSpPr>
            <p:nvPr/>
          </p:nvSpPr>
          <p:spPr bwMode="auto">
            <a:xfrm>
              <a:off x="1008" y="24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43" name="Oval 35"/>
            <p:cNvSpPr>
              <a:spLocks noChangeArrowheads="1"/>
            </p:cNvSpPr>
            <p:nvPr/>
          </p:nvSpPr>
          <p:spPr bwMode="auto">
            <a:xfrm>
              <a:off x="2208" y="36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44" name="Rectangle 36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45" name="Rectangle 37"/>
            <p:cNvSpPr>
              <a:spLocks noChangeArrowheads="1"/>
            </p:cNvSpPr>
            <p:nvPr/>
          </p:nvSpPr>
          <p:spPr bwMode="auto">
            <a:xfrm>
              <a:off x="1488" y="2016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46" name="Rectangle 38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47" name="AutoShape 39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048" name="AutoShape 40"/>
            <p:cNvSpPr>
              <a:spLocks noChangeArrowheads="1"/>
            </p:cNvSpPr>
            <p:nvPr/>
          </p:nvSpPr>
          <p:spPr bwMode="auto">
            <a:xfrm>
              <a:off x="1392" y="2880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</p:grpSp>
      <p:sp>
        <p:nvSpPr>
          <p:cNvPr id="171049" name="Freeform 41"/>
          <p:cNvSpPr>
            <a:spLocks/>
          </p:cNvSpPr>
          <p:nvPr/>
        </p:nvSpPr>
        <p:spPr bwMode="auto">
          <a:xfrm>
            <a:off x="704850" y="3414713"/>
            <a:ext cx="3649663" cy="2166937"/>
          </a:xfrm>
          <a:custGeom>
            <a:avLst/>
            <a:gdLst>
              <a:gd name="T0" fmla="*/ 0 w 2299"/>
              <a:gd name="T1" fmla="*/ 0 h 1365"/>
              <a:gd name="T2" fmla="*/ 54 w 2299"/>
              <a:gd name="T3" fmla="*/ 639 h 1365"/>
              <a:gd name="T4" fmla="*/ 114 w 2299"/>
              <a:gd name="T5" fmla="*/ 1022 h 1365"/>
              <a:gd name="T6" fmla="*/ 175 w 2299"/>
              <a:gd name="T7" fmla="*/ 1150 h 1365"/>
              <a:gd name="T8" fmla="*/ 235 w 2299"/>
              <a:gd name="T9" fmla="*/ 1197 h 1365"/>
              <a:gd name="T10" fmla="*/ 275 w 2299"/>
              <a:gd name="T11" fmla="*/ 1230 h 1365"/>
              <a:gd name="T12" fmla="*/ 571 w 2299"/>
              <a:gd name="T13" fmla="*/ 1311 h 1365"/>
              <a:gd name="T14" fmla="*/ 685 w 2299"/>
              <a:gd name="T15" fmla="*/ 1318 h 1365"/>
              <a:gd name="T16" fmla="*/ 800 w 2299"/>
              <a:gd name="T17" fmla="*/ 1331 h 1365"/>
              <a:gd name="T18" fmla="*/ 1170 w 2299"/>
              <a:gd name="T19" fmla="*/ 1338 h 1365"/>
              <a:gd name="T20" fmla="*/ 1734 w 2299"/>
              <a:gd name="T21" fmla="*/ 1365 h 1365"/>
              <a:gd name="T22" fmla="*/ 2299 w 2299"/>
              <a:gd name="T23" fmla="*/ 1365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365">
                <a:moveTo>
                  <a:pt x="0" y="0"/>
                </a:moveTo>
                <a:lnTo>
                  <a:pt x="54" y="639"/>
                </a:lnTo>
                <a:lnTo>
                  <a:pt x="114" y="1022"/>
                </a:lnTo>
                <a:lnTo>
                  <a:pt x="175" y="1150"/>
                </a:lnTo>
                <a:lnTo>
                  <a:pt x="235" y="1197"/>
                </a:lnTo>
                <a:lnTo>
                  <a:pt x="275" y="1230"/>
                </a:lnTo>
                <a:lnTo>
                  <a:pt x="571" y="1311"/>
                </a:lnTo>
                <a:lnTo>
                  <a:pt x="685" y="1318"/>
                </a:lnTo>
                <a:lnTo>
                  <a:pt x="800" y="1331"/>
                </a:lnTo>
                <a:lnTo>
                  <a:pt x="1170" y="1338"/>
                </a:lnTo>
                <a:lnTo>
                  <a:pt x="1734" y="1365"/>
                </a:lnTo>
                <a:lnTo>
                  <a:pt x="2299" y="1365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50" name="Line 42"/>
          <p:cNvSpPr>
            <a:spLocks noChangeShapeType="1"/>
          </p:cNvSpPr>
          <p:nvPr/>
        </p:nvSpPr>
        <p:spPr bwMode="auto">
          <a:xfrm>
            <a:off x="685800" y="5611813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51" name="Freeform 43"/>
          <p:cNvSpPr>
            <a:spLocks/>
          </p:cNvSpPr>
          <p:nvPr/>
        </p:nvSpPr>
        <p:spPr bwMode="auto">
          <a:xfrm>
            <a:off x="4930775" y="3254375"/>
            <a:ext cx="3522663" cy="2508250"/>
          </a:xfrm>
          <a:custGeom>
            <a:avLst/>
            <a:gdLst>
              <a:gd name="T0" fmla="*/ 0 w 2219"/>
              <a:gd name="T1" fmla="*/ 1580 h 1580"/>
              <a:gd name="T2" fmla="*/ 67 w 2219"/>
              <a:gd name="T3" fmla="*/ 1533 h 1580"/>
              <a:gd name="T4" fmla="*/ 2219 w 2219"/>
              <a:gd name="T5" fmla="*/ 0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9" h="1580">
                <a:moveTo>
                  <a:pt x="0" y="1580"/>
                </a:moveTo>
                <a:lnTo>
                  <a:pt x="67" y="1533"/>
                </a:lnTo>
                <a:lnTo>
                  <a:pt x="2219" y="0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52" name="Oval 44"/>
          <p:cNvSpPr>
            <a:spLocks noChangeArrowheads="1"/>
          </p:cNvSpPr>
          <p:nvPr/>
        </p:nvSpPr>
        <p:spPr bwMode="auto">
          <a:xfrm>
            <a:off x="1371600" y="53340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53" name="Oval 45"/>
          <p:cNvSpPr>
            <a:spLocks noChangeArrowheads="1"/>
          </p:cNvSpPr>
          <p:nvPr/>
        </p:nvSpPr>
        <p:spPr bwMode="auto">
          <a:xfrm>
            <a:off x="5638800" y="5138738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54" name="Text Box 46"/>
          <p:cNvSpPr txBox="1">
            <a:spLocks noChangeArrowheads="1"/>
          </p:cNvSpPr>
          <p:nvPr/>
        </p:nvSpPr>
        <p:spPr bwMode="auto">
          <a:xfrm>
            <a:off x="1050925" y="3641725"/>
            <a:ext cx="164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Power</a:t>
            </a:r>
          </a:p>
        </p:txBody>
      </p:sp>
      <p:sp>
        <p:nvSpPr>
          <p:cNvPr id="171055" name="Text Box 47"/>
          <p:cNvSpPr txBox="1">
            <a:spLocks noChangeArrowheads="1"/>
          </p:cNvSpPr>
          <p:nvPr/>
        </p:nvSpPr>
        <p:spPr bwMode="auto">
          <a:xfrm>
            <a:off x="5089525" y="3717925"/>
            <a:ext cx="158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Delay</a:t>
            </a:r>
          </a:p>
        </p:txBody>
      </p:sp>
      <p:sp>
        <p:nvSpPr>
          <p:cNvPr id="171056" name="Text Box 48"/>
          <p:cNvSpPr txBox="1">
            <a:spLocks noChangeArrowheads="1"/>
          </p:cNvSpPr>
          <p:nvPr/>
        </p:nvSpPr>
        <p:spPr bwMode="auto">
          <a:xfrm>
            <a:off x="3870325" y="593725"/>
            <a:ext cx="43465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Average Power Versus Delay</a:t>
            </a:r>
            <a:endParaRPr lang="en-US"/>
          </a:p>
          <a:p>
            <a:r>
              <a:rPr lang="en-US"/>
              <a:t>(Fix a set of transmission rates for</a:t>
            </a:r>
          </a:p>
          <a:p>
            <a:r>
              <a:rPr lang="en-US"/>
              <a:t>  each node)</a:t>
            </a:r>
          </a:p>
        </p:txBody>
      </p:sp>
      <p:sp>
        <p:nvSpPr>
          <p:cNvPr id="171057" name="Text Box 49"/>
          <p:cNvSpPr txBox="1">
            <a:spLocks noChangeArrowheads="1"/>
          </p:cNvSpPr>
          <p:nvPr/>
        </p:nvSpPr>
        <p:spPr bwMode="auto">
          <a:xfrm>
            <a:off x="822325" y="6156325"/>
            <a:ext cx="582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Performance-Delay Tradeoff:  [O(1/V), O(V)]</a:t>
            </a:r>
          </a:p>
        </p:txBody>
      </p:sp>
    </p:spTree>
    <p:extLst>
      <p:ext uri="{BB962C8B-B14F-4D97-AF65-F5344CB8AC3E}">
        <p14:creationId xmlns:p14="http://schemas.microsoft.com/office/powerpoint/2010/main" val="16087534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 descr=" fig3b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4191000" cy="338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035" name="Picture 3" descr=" fig3c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67025"/>
            <a:ext cx="4038600" cy="329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2036" name="Group 4"/>
          <p:cNvGrpSpPr>
            <a:grpSpLocks/>
          </p:cNvGrpSpPr>
          <p:nvPr/>
        </p:nvGrpSpPr>
        <p:grpSpPr bwMode="auto">
          <a:xfrm>
            <a:off x="304800" y="381000"/>
            <a:ext cx="2209800" cy="1905000"/>
            <a:chOff x="384" y="1872"/>
            <a:chExt cx="2160" cy="2160"/>
          </a:xfrm>
        </p:grpSpPr>
        <p:sp>
          <p:nvSpPr>
            <p:cNvPr id="172037" name="Rectangle 5"/>
            <p:cNvSpPr>
              <a:spLocks noChangeArrowheads="1"/>
            </p:cNvSpPr>
            <p:nvPr/>
          </p:nvSpPr>
          <p:spPr bwMode="auto">
            <a:xfrm>
              <a:off x="384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38" name="Rectangle 6"/>
            <p:cNvSpPr>
              <a:spLocks noChangeArrowheads="1"/>
            </p:cNvSpPr>
            <p:nvPr/>
          </p:nvSpPr>
          <p:spPr bwMode="auto">
            <a:xfrm>
              <a:off x="816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39" name="Rectangle 7"/>
            <p:cNvSpPr>
              <a:spLocks noChangeArrowheads="1"/>
            </p:cNvSpPr>
            <p:nvPr/>
          </p:nvSpPr>
          <p:spPr bwMode="auto">
            <a:xfrm>
              <a:off x="1248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0" name="Rectangle 8"/>
            <p:cNvSpPr>
              <a:spLocks noChangeArrowheads="1"/>
            </p:cNvSpPr>
            <p:nvPr/>
          </p:nvSpPr>
          <p:spPr bwMode="auto">
            <a:xfrm>
              <a:off x="2112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1" name="Rectangle 9"/>
            <p:cNvSpPr>
              <a:spLocks noChangeArrowheads="1"/>
            </p:cNvSpPr>
            <p:nvPr/>
          </p:nvSpPr>
          <p:spPr bwMode="auto">
            <a:xfrm>
              <a:off x="384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2" name="Rectangle 10"/>
            <p:cNvSpPr>
              <a:spLocks noChangeArrowheads="1"/>
            </p:cNvSpPr>
            <p:nvPr/>
          </p:nvSpPr>
          <p:spPr bwMode="auto">
            <a:xfrm>
              <a:off x="816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3" name="Rectangle 11"/>
            <p:cNvSpPr>
              <a:spLocks noChangeArrowheads="1"/>
            </p:cNvSpPr>
            <p:nvPr/>
          </p:nvSpPr>
          <p:spPr bwMode="auto">
            <a:xfrm>
              <a:off x="2112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4" name="Rectangle 12"/>
            <p:cNvSpPr>
              <a:spLocks noChangeArrowheads="1"/>
            </p:cNvSpPr>
            <p:nvPr/>
          </p:nvSpPr>
          <p:spPr bwMode="auto">
            <a:xfrm>
              <a:off x="384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5" name="Rectangle 13"/>
            <p:cNvSpPr>
              <a:spLocks noChangeArrowheads="1"/>
            </p:cNvSpPr>
            <p:nvPr/>
          </p:nvSpPr>
          <p:spPr bwMode="auto">
            <a:xfrm>
              <a:off x="816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6" name="Rectangle 14"/>
            <p:cNvSpPr>
              <a:spLocks noChangeArrowheads="1"/>
            </p:cNvSpPr>
            <p:nvPr/>
          </p:nvSpPr>
          <p:spPr bwMode="auto">
            <a:xfrm>
              <a:off x="1248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7" name="Rectangle 15"/>
            <p:cNvSpPr>
              <a:spLocks noChangeArrowheads="1"/>
            </p:cNvSpPr>
            <p:nvPr/>
          </p:nvSpPr>
          <p:spPr bwMode="auto">
            <a:xfrm>
              <a:off x="1680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8" name="Rectangle 16"/>
            <p:cNvSpPr>
              <a:spLocks noChangeArrowheads="1"/>
            </p:cNvSpPr>
            <p:nvPr/>
          </p:nvSpPr>
          <p:spPr bwMode="auto">
            <a:xfrm>
              <a:off x="2112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49" name="Rectangle 17"/>
            <p:cNvSpPr>
              <a:spLocks noChangeArrowheads="1"/>
            </p:cNvSpPr>
            <p:nvPr/>
          </p:nvSpPr>
          <p:spPr bwMode="auto">
            <a:xfrm>
              <a:off x="1248" y="3168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0" name="Rectangle 18"/>
            <p:cNvSpPr>
              <a:spLocks noChangeArrowheads="1"/>
            </p:cNvSpPr>
            <p:nvPr/>
          </p:nvSpPr>
          <p:spPr bwMode="auto">
            <a:xfrm>
              <a:off x="1248" y="3600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1" name="Rectangle 19"/>
            <p:cNvSpPr>
              <a:spLocks noChangeArrowheads="1"/>
            </p:cNvSpPr>
            <p:nvPr/>
          </p:nvSpPr>
          <p:spPr bwMode="auto">
            <a:xfrm>
              <a:off x="1248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2" name="Rectangle 20"/>
            <p:cNvSpPr>
              <a:spLocks noChangeArrowheads="1"/>
            </p:cNvSpPr>
            <p:nvPr/>
          </p:nvSpPr>
          <p:spPr bwMode="auto">
            <a:xfrm>
              <a:off x="1680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3" name="Rectangle 21"/>
            <p:cNvSpPr>
              <a:spLocks noChangeArrowheads="1"/>
            </p:cNvSpPr>
            <p:nvPr/>
          </p:nvSpPr>
          <p:spPr bwMode="auto">
            <a:xfrm>
              <a:off x="1680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4" name="Rectangle 22"/>
            <p:cNvSpPr>
              <a:spLocks noChangeArrowheads="1"/>
            </p:cNvSpPr>
            <p:nvPr/>
          </p:nvSpPr>
          <p:spPr bwMode="auto">
            <a:xfrm>
              <a:off x="1680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5" name="Rectangle 23"/>
            <p:cNvSpPr>
              <a:spLocks noChangeArrowheads="1"/>
            </p:cNvSpPr>
            <p:nvPr/>
          </p:nvSpPr>
          <p:spPr bwMode="auto">
            <a:xfrm>
              <a:off x="1680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6" name="Rectangle 24"/>
            <p:cNvSpPr>
              <a:spLocks noChangeArrowheads="1"/>
            </p:cNvSpPr>
            <p:nvPr/>
          </p:nvSpPr>
          <p:spPr bwMode="auto">
            <a:xfrm>
              <a:off x="2112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7" name="Rectangle 25"/>
            <p:cNvSpPr>
              <a:spLocks noChangeArrowheads="1"/>
            </p:cNvSpPr>
            <p:nvPr/>
          </p:nvSpPr>
          <p:spPr bwMode="auto">
            <a:xfrm>
              <a:off x="2112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8" name="Rectangle 26"/>
            <p:cNvSpPr>
              <a:spLocks noChangeArrowheads="1"/>
            </p:cNvSpPr>
            <p:nvPr/>
          </p:nvSpPr>
          <p:spPr bwMode="auto">
            <a:xfrm>
              <a:off x="816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59" name="Rectangle 27"/>
            <p:cNvSpPr>
              <a:spLocks noChangeArrowheads="1"/>
            </p:cNvSpPr>
            <p:nvPr/>
          </p:nvSpPr>
          <p:spPr bwMode="auto">
            <a:xfrm>
              <a:off x="384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0" name="Rectangle 28"/>
            <p:cNvSpPr>
              <a:spLocks noChangeArrowheads="1"/>
            </p:cNvSpPr>
            <p:nvPr/>
          </p:nvSpPr>
          <p:spPr bwMode="auto">
            <a:xfrm>
              <a:off x="816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1" name="Rectangle 29"/>
            <p:cNvSpPr>
              <a:spLocks noChangeArrowheads="1"/>
            </p:cNvSpPr>
            <p:nvPr/>
          </p:nvSpPr>
          <p:spPr bwMode="auto">
            <a:xfrm>
              <a:off x="384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2" name="AutoShape 30"/>
            <p:cNvSpPr>
              <a:spLocks noChangeArrowheads="1"/>
            </p:cNvSpPr>
            <p:nvPr/>
          </p:nvSpPr>
          <p:spPr bwMode="auto">
            <a:xfrm>
              <a:off x="1872" y="2016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3" name="AutoShape 31"/>
            <p:cNvSpPr>
              <a:spLocks noChangeArrowheads="1"/>
            </p:cNvSpPr>
            <p:nvPr/>
          </p:nvSpPr>
          <p:spPr bwMode="auto">
            <a:xfrm>
              <a:off x="2352" y="379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4" name="AutoShape 32"/>
            <p:cNvSpPr>
              <a:spLocks noChangeArrowheads="1"/>
            </p:cNvSpPr>
            <p:nvPr/>
          </p:nvSpPr>
          <p:spPr bwMode="auto">
            <a:xfrm>
              <a:off x="528" y="3744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5" name="Oval 33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6" name="Oval 34"/>
            <p:cNvSpPr>
              <a:spLocks noChangeArrowheads="1"/>
            </p:cNvSpPr>
            <p:nvPr/>
          </p:nvSpPr>
          <p:spPr bwMode="auto">
            <a:xfrm>
              <a:off x="1008" y="24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7" name="Oval 35"/>
            <p:cNvSpPr>
              <a:spLocks noChangeArrowheads="1"/>
            </p:cNvSpPr>
            <p:nvPr/>
          </p:nvSpPr>
          <p:spPr bwMode="auto">
            <a:xfrm>
              <a:off x="2208" y="36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8" name="Rectangle 36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69" name="Rectangle 37"/>
            <p:cNvSpPr>
              <a:spLocks noChangeArrowheads="1"/>
            </p:cNvSpPr>
            <p:nvPr/>
          </p:nvSpPr>
          <p:spPr bwMode="auto">
            <a:xfrm>
              <a:off x="1488" y="2016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70" name="Rectangle 38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71" name="AutoShape 39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072" name="AutoShape 40"/>
            <p:cNvSpPr>
              <a:spLocks noChangeArrowheads="1"/>
            </p:cNvSpPr>
            <p:nvPr/>
          </p:nvSpPr>
          <p:spPr bwMode="auto">
            <a:xfrm>
              <a:off x="1392" y="2880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</p:grpSp>
      <p:sp>
        <p:nvSpPr>
          <p:cNvPr id="172073" name="Freeform 41"/>
          <p:cNvSpPr>
            <a:spLocks/>
          </p:cNvSpPr>
          <p:nvPr/>
        </p:nvSpPr>
        <p:spPr bwMode="auto">
          <a:xfrm>
            <a:off x="704850" y="3414713"/>
            <a:ext cx="3649663" cy="2166937"/>
          </a:xfrm>
          <a:custGeom>
            <a:avLst/>
            <a:gdLst>
              <a:gd name="T0" fmla="*/ 0 w 2299"/>
              <a:gd name="T1" fmla="*/ 0 h 1365"/>
              <a:gd name="T2" fmla="*/ 54 w 2299"/>
              <a:gd name="T3" fmla="*/ 639 h 1365"/>
              <a:gd name="T4" fmla="*/ 114 w 2299"/>
              <a:gd name="T5" fmla="*/ 1022 h 1365"/>
              <a:gd name="T6" fmla="*/ 175 w 2299"/>
              <a:gd name="T7" fmla="*/ 1150 h 1365"/>
              <a:gd name="T8" fmla="*/ 235 w 2299"/>
              <a:gd name="T9" fmla="*/ 1197 h 1365"/>
              <a:gd name="T10" fmla="*/ 275 w 2299"/>
              <a:gd name="T11" fmla="*/ 1230 h 1365"/>
              <a:gd name="T12" fmla="*/ 571 w 2299"/>
              <a:gd name="T13" fmla="*/ 1311 h 1365"/>
              <a:gd name="T14" fmla="*/ 685 w 2299"/>
              <a:gd name="T15" fmla="*/ 1318 h 1365"/>
              <a:gd name="T16" fmla="*/ 800 w 2299"/>
              <a:gd name="T17" fmla="*/ 1331 h 1365"/>
              <a:gd name="T18" fmla="*/ 1170 w 2299"/>
              <a:gd name="T19" fmla="*/ 1338 h 1365"/>
              <a:gd name="T20" fmla="*/ 1734 w 2299"/>
              <a:gd name="T21" fmla="*/ 1365 h 1365"/>
              <a:gd name="T22" fmla="*/ 2299 w 2299"/>
              <a:gd name="T23" fmla="*/ 1365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365">
                <a:moveTo>
                  <a:pt x="0" y="0"/>
                </a:moveTo>
                <a:lnTo>
                  <a:pt x="54" y="639"/>
                </a:lnTo>
                <a:lnTo>
                  <a:pt x="114" y="1022"/>
                </a:lnTo>
                <a:lnTo>
                  <a:pt x="175" y="1150"/>
                </a:lnTo>
                <a:lnTo>
                  <a:pt x="235" y="1197"/>
                </a:lnTo>
                <a:lnTo>
                  <a:pt x="275" y="1230"/>
                </a:lnTo>
                <a:lnTo>
                  <a:pt x="571" y="1311"/>
                </a:lnTo>
                <a:lnTo>
                  <a:pt x="685" y="1318"/>
                </a:lnTo>
                <a:lnTo>
                  <a:pt x="800" y="1331"/>
                </a:lnTo>
                <a:lnTo>
                  <a:pt x="1170" y="1338"/>
                </a:lnTo>
                <a:lnTo>
                  <a:pt x="1734" y="1365"/>
                </a:lnTo>
                <a:lnTo>
                  <a:pt x="2299" y="1365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74" name="Line 42"/>
          <p:cNvSpPr>
            <a:spLocks noChangeShapeType="1"/>
          </p:cNvSpPr>
          <p:nvPr/>
        </p:nvSpPr>
        <p:spPr bwMode="auto">
          <a:xfrm>
            <a:off x="685800" y="5611813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75" name="Freeform 43"/>
          <p:cNvSpPr>
            <a:spLocks/>
          </p:cNvSpPr>
          <p:nvPr/>
        </p:nvSpPr>
        <p:spPr bwMode="auto">
          <a:xfrm>
            <a:off x="4930775" y="3254375"/>
            <a:ext cx="3522663" cy="2508250"/>
          </a:xfrm>
          <a:custGeom>
            <a:avLst/>
            <a:gdLst>
              <a:gd name="T0" fmla="*/ 0 w 2219"/>
              <a:gd name="T1" fmla="*/ 1580 h 1580"/>
              <a:gd name="T2" fmla="*/ 67 w 2219"/>
              <a:gd name="T3" fmla="*/ 1533 h 1580"/>
              <a:gd name="T4" fmla="*/ 2219 w 2219"/>
              <a:gd name="T5" fmla="*/ 0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9" h="1580">
                <a:moveTo>
                  <a:pt x="0" y="1580"/>
                </a:moveTo>
                <a:lnTo>
                  <a:pt x="67" y="1533"/>
                </a:lnTo>
                <a:lnTo>
                  <a:pt x="2219" y="0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76" name="Oval 44"/>
          <p:cNvSpPr>
            <a:spLocks noChangeArrowheads="1"/>
          </p:cNvSpPr>
          <p:nvPr/>
        </p:nvSpPr>
        <p:spPr bwMode="auto">
          <a:xfrm>
            <a:off x="1981200" y="5443538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77" name="Oval 45"/>
          <p:cNvSpPr>
            <a:spLocks noChangeArrowheads="1"/>
          </p:cNvSpPr>
          <p:nvPr/>
        </p:nvSpPr>
        <p:spPr bwMode="auto">
          <a:xfrm>
            <a:off x="6248400" y="4724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78" name="Text Box 46"/>
          <p:cNvSpPr txBox="1">
            <a:spLocks noChangeArrowheads="1"/>
          </p:cNvSpPr>
          <p:nvPr/>
        </p:nvSpPr>
        <p:spPr bwMode="auto">
          <a:xfrm>
            <a:off x="1050925" y="3641725"/>
            <a:ext cx="164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Power</a:t>
            </a:r>
          </a:p>
        </p:txBody>
      </p:sp>
      <p:sp>
        <p:nvSpPr>
          <p:cNvPr id="172079" name="Text Box 47"/>
          <p:cNvSpPr txBox="1">
            <a:spLocks noChangeArrowheads="1"/>
          </p:cNvSpPr>
          <p:nvPr/>
        </p:nvSpPr>
        <p:spPr bwMode="auto">
          <a:xfrm>
            <a:off x="5089525" y="3717925"/>
            <a:ext cx="158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Delay</a:t>
            </a:r>
          </a:p>
        </p:txBody>
      </p:sp>
      <p:sp>
        <p:nvSpPr>
          <p:cNvPr id="172080" name="Text Box 48"/>
          <p:cNvSpPr txBox="1">
            <a:spLocks noChangeArrowheads="1"/>
          </p:cNvSpPr>
          <p:nvPr/>
        </p:nvSpPr>
        <p:spPr bwMode="auto">
          <a:xfrm>
            <a:off x="3870325" y="593725"/>
            <a:ext cx="43465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Average Power Versus Delay</a:t>
            </a:r>
            <a:endParaRPr lang="en-US"/>
          </a:p>
          <a:p>
            <a:r>
              <a:rPr lang="en-US"/>
              <a:t>(Fix a set of transmission rates for</a:t>
            </a:r>
          </a:p>
          <a:p>
            <a:r>
              <a:rPr lang="en-US"/>
              <a:t>  each node)</a:t>
            </a:r>
          </a:p>
        </p:txBody>
      </p:sp>
      <p:sp>
        <p:nvSpPr>
          <p:cNvPr id="172081" name="Text Box 49"/>
          <p:cNvSpPr txBox="1">
            <a:spLocks noChangeArrowheads="1"/>
          </p:cNvSpPr>
          <p:nvPr/>
        </p:nvSpPr>
        <p:spPr bwMode="auto">
          <a:xfrm>
            <a:off x="822325" y="6156325"/>
            <a:ext cx="582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Performance-Delay Tradeoff:  [O(1/V), O(V)]</a:t>
            </a:r>
          </a:p>
        </p:txBody>
      </p:sp>
    </p:spTree>
    <p:extLst>
      <p:ext uri="{BB962C8B-B14F-4D97-AF65-F5344CB8AC3E}">
        <p14:creationId xmlns:p14="http://schemas.microsoft.com/office/powerpoint/2010/main" val="26129223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58" name="Picture 2" descr=" fig3b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4191000" cy="338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3059" name="Picture 3" descr=" fig3c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67025"/>
            <a:ext cx="4038600" cy="329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3060" name="Group 4"/>
          <p:cNvGrpSpPr>
            <a:grpSpLocks/>
          </p:cNvGrpSpPr>
          <p:nvPr/>
        </p:nvGrpSpPr>
        <p:grpSpPr bwMode="auto">
          <a:xfrm>
            <a:off x="304800" y="381000"/>
            <a:ext cx="2209800" cy="1905000"/>
            <a:chOff x="384" y="1872"/>
            <a:chExt cx="2160" cy="2160"/>
          </a:xfrm>
        </p:grpSpPr>
        <p:sp>
          <p:nvSpPr>
            <p:cNvPr id="173061" name="Rectangle 5"/>
            <p:cNvSpPr>
              <a:spLocks noChangeArrowheads="1"/>
            </p:cNvSpPr>
            <p:nvPr/>
          </p:nvSpPr>
          <p:spPr bwMode="auto">
            <a:xfrm>
              <a:off x="384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62" name="Rectangle 6"/>
            <p:cNvSpPr>
              <a:spLocks noChangeArrowheads="1"/>
            </p:cNvSpPr>
            <p:nvPr/>
          </p:nvSpPr>
          <p:spPr bwMode="auto">
            <a:xfrm>
              <a:off x="816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63" name="Rectangle 7"/>
            <p:cNvSpPr>
              <a:spLocks noChangeArrowheads="1"/>
            </p:cNvSpPr>
            <p:nvPr/>
          </p:nvSpPr>
          <p:spPr bwMode="auto">
            <a:xfrm>
              <a:off x="1248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64" name="Rectangle 8"/>
            <p:cNvSpPr>
              <a:spLocks noChangeArrowheads="1"/>
            </p:cNvSpPr>
            <p:nvPr/>
          </p:nvSpPr>
          <p:spPr bwMode="auto">
            <a:xfrm>
              <a:off x="2112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65" name="Rectangle 9"/>
            <p:cNvSpPr>
              <a:spLocks noChangeArrowheads="1"/>
            </p:cNvSpPr>
            <p:nvPr/>
          </p:nvSpPr>
          <p:spPr bwMode="auto">
            <a:xfrm>
              <a:off x="384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66" name="Rectangle 10"/>
            <p:cNvSpPr>
              <a:spLocks noChangeArrowheads="1"/>
            </p:cNvSpPr>
            <p:nvPr/>
          </p:nvSpPr>
          <p:spPr bwMode="auto">
            <a:xfrm>
              <a:off x="816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67" name="Rectangle 11"/>
            <p:cNvSpPr>
              <a:spLocks noChangeArrowheads="1"/>
            </p:cNvSpPr>
            <p:nvPr/>
          </p:nvSpPr>
          <p:spPr bwMode="auto">
            <a:xfrm>
              <a:off x="2112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68" name="Rectangle 12"/>
            <p:cNvSpPr>
              <a:spLocks noChangeArrowheads="1"/>
            </p:cNvSpPr>
            <p:nvPr/>
          </p:nvSpPr>
          <p:spPr bwMode="auto">
            <a:xfrm>
              <a:off x="384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69" name="Rectangle 13"/>
            <p:cNvSpPr>
              <a:spLocks noChangeArrowheads="1"/>
            </p:cNvSpPr>
            <p:nvPr/>
          </p:nvSpPr>
          <p:spPr bwMode="auto">
            <a:xfrm>
              <a:off x="816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0" name="Rectangle 14"/>
            <p:cNvSpPr>
              <a:spLocks noChangeArrowheads="1"/>
            </p:cNvSpPr>
            <p:nvPr/>
          </p:nvSpPr>
          <p:spPr bwMode="auto">
            <a:xfrm>
              <a:off x="1248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1" name="Rectangle 15"/>
            <p:cNvSpPr>
              <a:spLocks noChangeArrowheads="1"/>
            </p:cNvSpPr>
            <p:nvPr/>
          </p:nvSpPr>
          <p:spPr bwMode="auto">
            <a:xfrm>
              <a:off x="1680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2" name="Rectangle 16"/>
            <p:cNvSpPr>
              <a:spLocks noChangeArrowheads="1"/>
            </p:cNvSpPr>
            <p:nvPr/>
          </p:nvSpPr>
          <p:spPr bwMode="auto">
            <a:xfrm>
              <a:off x="2112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3" name="Rectangle 17"/>
            <p:cNvSpPr>
              <a:spLocks noChangeArrowheads="1"/>
            </p:cNvSpPr>
            <p:nvPr/>
          </p:nvSpPr>
          <p:spPr bwMode="auto">
            <a:xfrm>
              <a:off x="1248" y="3168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4" name="Rectangle 18"/>
            <p:cNvSpPr>
              <a:spLocks noChangeArrowheads="1"/>
            </p:cNvSpPr>
            <p:nvPr/>
          </p:nvSpPr>
          <p:spPr bwMode="auto">
            <a:xfrm>
              <a:off x="1248" y="3600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5" name="Rectangle 19"/>
            <p:cNvSpPr>
              <a:spLocks noChangeArrowheads="1"/>
            </p:cNvSpPr>
            <p:nvPr/>
          </p:nvSpPr>
          <p:spPr bwMode="auto">
            <a:xfrm>
              <a:off x="1248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6" name="Rectangle 20"/>
            <p:cNvSpPr>
              <a:spLocks noChangeArrowheads="1"/>
            </p:cNvSpPr>
            <p:nvPr/>
          </p:nvSpPr>
          <p:spPr bwMode="auto">
            <a:xfrm>
              <a:off x="1680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7" name="Rectangle 21"/>
            <p:cNvSpPr>
              <a:spLocks noChangeArrowheads="1"/>
            </p:cNvSpPr>
            <p:nvPr/>
          </p:nvSpPr>
          <p:spPr bwMode="auto">
            <a:xfrm>
              <a:off x="1680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8" name="Rectangle 22"/>
            <p:cNvSpPr>
              <a:spLocks noChangeArrowheads="1"/>
            </p:cNvSpPr>
            <p:nvPr/>
          </p:nvSpPr>
          <p:spPr bwMode="auto">
            <a:xfrm>
              <a:off x="1680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79" name="Rectangle 23"/>
            <p:cNvSpPr>
              <a:spLocks noChangeArrowheads="1"/>
            </p:cNvSpPr>
            <p:nvPr/>
          </p:nvSpPr>
          <p:spPr bwMode="auto">
            <a:xfrm>
              <a:off x="1680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0" name="Rectangle 24"/>
            <p:cNvSpPr>
              <a:spLocks noChangeArrowheads="1"/>
            </p:cNvSpPr>
            <p:nvPr/>
          </p:nvSpPr>
          <p:spPr bwMode="auto">
            <a:xfrm>
              <a:off x="2112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1" name="Rectangle 25"/>
            <p:cNvSpPr>
              <a:spLocks noChangeArrowheads="1"/>
            </p:cNvSpPr>
            <p:nvPr/>
          </p:nvSpPr>
          <p:spPr bwMode="auto">
            <a:xfrm>
              <a:off x="2112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2" name="Rectangle 26"/>
            <p:cNvSpPr>
              <a:spLocks noChangeArrowheads="1"/>
            </p:cNvSpPr>
            <p:nvPr/>
          </p:nvSpPr>
          <p:spPr bwMode="auto">
            <a:xfrm>
              <a:off x="816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3" name="Rectangle 27"/>
            <p:cNvSpPr>
              <a:spLocks noChangeArrowheads="1"/>
            </p:cNvSpPr>
            <p:nvPr/>
          </p:nvSpPr>
          <p:spPr bwMode="auto">
            <a:xfrm>
              <a:off x="384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4" name="Rectangle 28"/>
            <p:cNvSpPr>
              <a:spLocks noChangeArrowheads="1"/>
            </p:cNvSpPr>
            <p:nvPr/>
          </p:nvSpPr>
          <p:spPr bwMode="auto">
            <a:xfrm>
              <a:off x="816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5" name="Rectangle 29"/>
            <p:cNvSpPr>
              <a:spLocks noChangeArrowheads="1"/>
            </p:cNvSpPr>
            <p:nvPr/>
          </p:nvSpPr>
          <p:spPr bwMode="auto">
            <a:xfrm>
              <a:off x="384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6" name="AutoShape 30"/>
            <p:cNvSpPr>
              <a:spLocks noChangeArrowheads="1"/>
            </p:cNvSpPr>
            <p:nvPr/>
          </p:nvSpPr>
          <p:spPr bwMode="auto">
            <a:xfrm>
              <a:off x="1872" y="2016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7" name="AutoShape 31"/>
            <p:cNvSpPr>
              <a:spLocks noChangeArrowheads="1"/>
            </p:cNvSpPr>
            <p:nvPr/>
          </p:nvSpPr>
          <p:spPr bwMode="auto">
            <a:xfrm>
              <a:off x="2352" y="379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8" name="AutoShape 32"/>
            <p:cNvSpPr>
              <a:spLocks noChangeArrowheads="1"/>
            </p:cNvSpPr>
            <p:nvPr/>
          </p:nvSpPr>
          <p:spPr bwMode="auto">
            <a:xfrm>
              <a:off x="528" y="3744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89" name="Oval 33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90" name="Oval 34"/>
            <p:cNvSpPr>
              <a:spLocks noChangeArrowheads="1"/>
            </p:cNvSpPr>
            <p:nvPr/>
          </p:nvSpPr>
          <p:spPr bwMode="auto">
            <a:xfrm>
              <a:off x="1008" y="24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91" name="Oval 35"/>
            <p:cNvSpPr>
              <a:spLocks noChangeArrowheads="1"/>
            </p:cNvSpPr>
            <p:nvPr/>
          </p:nvSpPr>
          <p:spPr bwMode="auto">
            <a:xfrm>
              <a:off x="2208" y="36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92" name="Rectangle 36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93" name="Rectangle 37"/>
            <p:cNvSpPr>
              <a:spLocks noChangeArrowheads="1"/>
            </p:cNvSpPr>
            <p:nvPr/>
          </p:nvSpPr>
          <p:spPr bwMode="auto">
            <a:xfrm>
              <a:off x="1488" y="2016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94" name="Rectangle 38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95" name="AutoShape 39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096" name="AutoShape 40"/>
            <p:cNvSpPr>
              <a:spLocks noChangeArrowheads="1"/>
            </p:cNvSpPr>
            <p:nvPr/>
          </p:nvSpPr>
          <p:spPr bwMode="auto">
            <a:xfrm>
              <a:off x="1392" y="2880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</p:grpSp>
      <p:sp>
        <p:nvSpPr>
          <p:cNvPr id="173097" name="Freeform 41"/>
          <p:cNvSpPr>
            <a:spLocks/>
          </p:cNvSpPr>
          <p:nvPr/>
        </p:nvSpPr>
        <p:spPr bwMode="auto">
          <a:xfrm>
            <a:off x="704850" y="3414713"/>
            <a:ext cx="3649663" cy="2166937"/>
          </a:xfrm>
          <a:custGeom>
            <a:avLst/>
            <a:gdLst>
              <a:gd name="T0" fmla="*/ 0 w 2299"/>
              <a:gd name="T1" fmla="*/ 0 h 1365"/>
              <a:gd name="T2" fmla="*/ 54 w 2299"/>
              <a:gd name="T3" fmla="*/ 639 h 1365"/>
              <a:gd name="T4" fmla="*/ 114 w 2299"/>
              <a:gd name="T5" fmla="*/ 1022 h 1365"/>
              <a:gd name="T6" fmla="*/ 175 w 2299"/>
              <a:gd name="T7" fmla="*/ 1150 h 1365"/>
              <a:gd name="T8" fmla="*/ 235 w 2299"/>
              <a:gd name="T9" fmla="*/ 1197 h 1365"/>
              <a:gd name="T10" fmla="*/ 275 w 2299"/>
              <a:gd name="T11" fmla="*/ 1230 h 1365"/>
              <a:gd name="T12" fmla="*/ 571 w 2299"/>
              <a:gd name="T13" fmla="*/ 1311 h 1365"/>
              <a:gd name="T14" fmla="*/ 685 w 2299"/>
              <a:gd name="T15" fmla="*/ 1318 h 1365"/>
              <a:gd name="T16" fmla="*/ 800 w 2299"/>
              <a:gd name="T17" fmla="*/ 1331 h 1365"/>
              <a:gd name="T18" fmla="*/ 1170 w 2299"/>
              <a:gd name="T19" fmla="*/ 1338 h 1365"/>
              <a:gd name="T20" fmla="*/ 1734 w 2299"/>
              <a:gd name="T21" fmla="*/ 1365 h 1365"/>
              <a:gd name="T22" fmla="*/ 2299 w 2299"/>
              <a:gd name="T23" fmla="*/ 1365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365">
                <a:moveTo>
                  <a:pt x="0" y="0"/>
                </a:moveTo>
                <a:lnTo>
                  <a:pt x="54" y="639"/>
                </a:lnTo>
                <a:lnTo>
                  <a:pt x="114" y="1022"/>
                </a:lnTo>
                <a:lnTo>
                  <a:pt x="175" y="1150"/>
                </a:lnTo>
                <a:lnTo>
                  <a:pt x="235" y="1197"/>
                </a:lnTo>
                <a:lnTo>
                  <a:pt x="275" y="1230"/>
                </a:lnTo>
                <a:lnTo>
                  <a:pt x="571" y="1311"/>
                </a:lnTo>
                <a:lnTo>
                  <a:pt x="685" y="1318"/>
                </a:lnTo>
                <a:lnTo>
                  <a:pt x="800" y="1331"/>
                </a:lnTo>
                <a:lnTo>
                  <a:pt x="1170" y="1338"/>
                </a:lnTo>
                <a:lnTo>
                  <a:pt x="1734" y="1365"/>
                </a:lnTo>
                <a:lnTo>
                  <a:pt x="2299" y="1365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8" name="Line 42"/>
          <p:cNvSpPr>
            <a:spLocks noChangeShapeType="1"/>
          </p:cNvSpPr>
          <p:nvPr/>
        </p:nvSpPr>
        <p:spPr bwMode="auto">
          <a:xfrm>
            <a:off x="685800" y="5611813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9" name="Freeform 43"/>
          <p:cNvSpPr>
            <a:spLocks/>
          </p:cNvSpPr>
          <p:nvPr/>
        </p:nvSpPr>
        <p:spPr bwMode="auto">
          <a:xfrm>
            <a:off x="4930775" y="3254375"/>
            <a:ext cx="3522663" cy="2508250"/>
          </a:xfrm>
          <a:custGeom>
            <a:avLst/>
            <a:gdLst>
              <a:gd name="T0" fmla="*/ 0 w 2219"/>
              <a:gd name="T1" fmla="*/ 1580 h 1580"/>
              <a:gd name="T2" fmla="*/ 67 w 2219"/>
              <a:gd name="T3" fmla="*/ 1533 h 1580"/>
              <a:gd name="T4" fmla="*/ 2219 w 2219"/>
              <a:gd name="T5" fmla="*/ 0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9" h="1580">
                <a:moveTo>
                  <a:pt x="0" y="1580"/>
                </a:moveTo>
                <a:lnTo>
                  <a:pt x="67" y="1533"/>
                </a:lnTo>
                <a:lnTo>
                  <a:pt x="2219" y="0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0" name="Oval 44"/>
          <p:cNvSpPr>
            <a:spLocks noChangeArrowheads="1"/>
          </p:cNvSpPr>
          <p:nvPr/>
        </p:nvSpPr>
        <p:spPr bwMode="auto">
          <a:xfrm>
            <a:off x="2667000" y="5486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1" name="Oval 45"/>
          <p:cNvSpPr>
            <a:spLocks noChangeArrowheads="1"/>
          </p:cNvSpPr>
          <p:nvPr/>
        </p:nvSpPr>
        <p:spPr bwMode="auto">
          <a:xfrm>
            <a:off x="6781800" y="4343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2" name="Text Box 46"/>
          <p:cNvSpPr txBox="1">
            <a:spLocks noChangeArrowheads="1"/>
          </p:cNvSpPr>
          <p:nvPr/>
        </p:nvSpPr>
        <p:spPr bwMode="auto">
          <a:xfrm>
            <a:off x="1050925" y="3641725"/>
            <a:ext cx="164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Power</a:t>
            </a:r>
          </a:p>
        </p:txBody>
      </p:sp>
      <p:sp>
        <p:nvSpPr>
          <p:cNvPr id="173103" name="Text Box 47"/>
          <p:cNvSpPr txBox="1">
            <a:spLocks noChangeArrowheads="1"/>
          </p:cNvSpPr>
          <p:nvPr/>
        </p:nvSpPr>
        <p:spPr bwMode="auto">
          <a:xfrm>
            <a:off x="5089525" y="3717925"/>
            <a:ext cx="158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Delay</a:t>
            </a:r>
          </a:p>
        </p:txBody>
      </p:sp>
      <p:sp>
        <p:nvSpPr>
          <p:cNvPr id="173104" name="Text Box 48"/>
          <p:cNvSpPr txBox="1">
            <a:spLocks noChangeArrowheads="1"/>
          </p:cNvSpPr>
          <p:nvPr/>
        </p:nvSpPr>
        <p:spPr bwMode="auto">
          <a:xfrm>
            <a:off x="3870325" y="593725"/>
            <a:ext cx="43465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Average Power Versus Delay</a:t>
            </a:r>
            <a:endParaRPr lang="en-US"/>
          </a:p>
          <a:p>
            <a:r>
              <a:rPr lang="en-US"/>
              <a:t>(Fix a set of transmission rates for</a:t>
            </a:r>
          </a:p>
          <a:p>
            <a:r>
              <a:rPr lang="en-US"/>
              <a:t>  each node)</a:t>
            </a:r>
          </a:p>
        </p:txBody>
      </p:sp>
      <p:sp>
        <p:nvSpPr>
          <p:cNvPr id="173105" name="Text Box 49"/>
          <p:cNvSpPr txBox="1">
            <a:spLocks noChangeArrowheads="1"/>
          </p:cNvSpPr>
          <p:nvPr/>
        </p:nvSpPr>
        <p:spPr bwMode="auto">
          <a:xfrm>
            <a:off x="822325" y="6156325"/>
            <a:ext cx="582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Performance-Delay Tradeoff:  [O(1/V), O(V)]</a:t>
            </a:r>
          </a:p>
        </p:txBody>
      </p:sp>
    </p:spTree>
    <p:extLst>
      <p:ext uri="{BB962C8B-B14F-4D97-AF65-F5344CB8AC3E}">
        <p14:creationId xmlns:p14="http://schemas.microsoft.com/office/powerpoint/2010/main" val="35223552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2" name="Picture 2" descr=" fig3b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4191000" cy="338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083" name="Picture 3" descr=" fig3c.pdf                                                      006E6372HD                             BECF167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67025"/>
            <a:ext cx="4038600" cy="329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4084" name="Group 4"/>
          <p:cNvGrpSpPr>
            <a:grpSpLocks/>
          </p:cNvGrpSpPr>
          <p:nvPr/>
        </p:nvGrpSpPr>
        <p:grpSpPr bwMode="auto">
          <a:xfrm>
            <a:off x="304800" y="381000"/>
            <a:ext cx="2209800" cy="1905000"/>
            <a:chOff x="384" y="1872"/>
            <a:chExt cx="2160" cy="2160"/>
          </a:xfrm>
        </p:grpSpPr>
        <p:sp>
          <p:nvSpPr>
            <p:cNvPr id="174085" name="Rectangle 5"/>
            <p:cNvSpPr>
              <a:spLocks noChangeArrowheads="1"/>
            </p:cNvSpPr>
            <p:nvPr/>
          </p:nvSpPr>
          <p:spPr bwMode="auto">
            <a:xfrm>
              <a:off x="384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86" name="Rectangle 6"/>
            <p:cNvSpPr>
              <a:spLocks noChangeArrowheads="1"/>
            </p:cNvSpPr>
            <p:nvPr/>
          </p:nvSpPr>
          <p:spPr bwMode="auto">
            <a:xfrm>
              <a:off x="816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87" name="Rectangle 7"/>
            <p:cNvSpPr>
              <a:spLocks noChangeArrowheads="1"/>
            </p:cNvSpPr>
            <p:nvPr/>
          </p:nvSpPr>
          <p:spPr bwMode="auto">
            <a:xfrm>
              <a:off x="1248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88" name="Rectangle 8"/>
            <p:cNvSpPr>
              <a:spLocks noChangeArrowheads="1"/>
            </p:cNvSpPr>
            <p:nvPr/>
          </p:nvSpPr>
          <p:spPr bwMode="auto">
            <a:xfrm>
              <a:off x="2112" y="1872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89" name="Rectangle 9"/>
            <p:cNvSpPr>
              <a:spLocks noChangeArrowheads="1"/>
            </p:cNvSpPr>
            <p:nvPr/>
          </p:nvSpPr>
          <p:spPr bwMode="auto">
            <a:xfrm>
              <a:off x="384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0" name="Rectangle 10"/>
            <p:cNvSpPr>
              <a:spLocks noChangeArrowheads="1"/>
            </p:cNvSpPr>
            <p:nvPr/>
          </p:nvSpPr>
          <p:spPr bwMode="auto">
            <a:xfrm>
              <a:off x="816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1" name="Rectangle 11"/>
            <p:cNvSpPr>
              <a:spLocks noChangeArrowheads="1"/>
            </p:cNvSpPr>
            <p:nvPr/>
          </p:nvSpPr>
          <p:spPr bwMode="auto">
            <a:xfrm>
              <a:off x="2112" y="2304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2" name="Rectangle 12"/>
            <p:cNvSpPr>
              <a:spLocks noChangeArrowheads="1"/>
            </p:cNvSpPr>
            <p:nvPr/>
          </p:nvSpPr>
          <p:spPr bwMode="auto">
            <a:xfrm>
              <a:off x="384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3" name="Rectangle 13"/>
            <p:cNvSpPr>
              <a:spLocks noChangeArrowheads="1"/>
            </p:cNvSpPr>
            <p:nvPr/>
          </p:nvSpPr>
          <p:spPr bwMode="auto">
            <a:xfrm>
              <a:off x="816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4" name="Rectangle 14"/>
            <p:cNvSpPr>
              <a:spLocks noChangeArrowheads="1"/>
            </p:cNvSpPr>
            <p:nvPr/>
          </p:nvSpPr>
          <p:spPr bwMode="auto">
            <a:xfrm>
              <a:off x="1248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5" name="Rectangle 15"/>
            <p:cNvSpPr>
              <a:spLocks noChangeArrowheads="1"/>
            </p:cNvSpPr>
            <p:nvPr/>
          </p:nvSpPr>
          <p:spPr bwMode="auto">
            <a:xfrm>
              <a:off x="1680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6" name="Rectangle 16"/>
            <p:cNvSpPr>
              <a:spLocks noChangeArrowheads="1"/>
            </p:cNvSpPr>
            <p:nvPr/>
          </p:nvSpPr>
          <p:spPr bwMode="auto">
            <a:xfrm>
              <a:off x="2112" y="2736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7" name="Rectangle 17"/>
            <p:cNvSpPr>
              <a:spLocks noChangeArrowheads="1"/>
            </p:cNvSpPr>
            <p:nvPr/>
          </p:nvSpPr>
          <p:spPr bwMode="auto">
            <a:xfrm>
              <a:off x="1248" y="3168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8" name="Rectangle 18"/>
            <p:cNvSpPr>
              <a:spLocks noChangeArrowheads="1"/>
            </p:cNvSpPr>
            <p:nvPr/>
          </p:nvSpPr>
          <p:spPr bwMode="auto">
            <a:xfrm>
              <a:off x="1248" y="3600"/>
              <a:ext cx="43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9" name="Rectangle 19"/>
            <p:cNvSpPr>
              <a:spLocks noChangeArrowheads="1"/>
            </p:cNvSpPr>
            <p:nvPr/>
          </p:nvSpPr>
          <p:spPr bwMode="auto">
            <a:xfrm>
              <a:off x="1248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0" name="Rectangle 20"/>
            <p:cNvSpPr>
              <a:spLocks noChangeArrowheads="1"/>
            </p:cNvSpPr>
            <p:nvPr/>
          </p:nvSpPr>
          <p:spPr bwMode="auto">
            <a:xfrm>
              <a:off x="1680" y="2304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1" name="Rectangle 21"/>
            <p:cNvSpPr>
              <a:spLocks noChangeArrowheads="1"/>
            </p:cNvSpPr>
            <p:nvPr/>
          </p:nvSpPr>
          <p:spPr bwMode="auto">
            <a:xfrm>
              <a:off x="1680" y="1872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2" name="Rectangle 22"/>
            <p:cNvSpPr>
              <a:spLocks noChangeArrowheads="1"/>
            </p:cNvSpPr>
            <p:nvPr/>
          </p:nvSpPr>
          <p:spPr bwMode="auto">
            <a:xfrm>
              <a:off x="1680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3" name="Rectangle 23"/>
            <p:cNvSpPr>
              <a:spLocks noChangeArrowheads="1"/>
            </p:cNvSpPr>
            <p:nvPr/>
          </p:nvSpPr>
          <p:spPr bwMode="auto">
            <a:xfrm>
              <a:off x="1680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4" name="Rectangle 24"/>
            <p:cNvSpPr>
              <a:spLocks noChangeArrowheads="1"/>
            </p:cNvSpPr>
            <p:nvPr/>
          </p:nvSpPr>
          <p:spPr bwMode="auto">
            <a:xfrm>
              <a:off x="2112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5" name="Rectangle 25"/>
            <p:cNvSpPr>
              <a:spLocks noChangeArrowheads="1"/>
            </p:cNvSpPr>
            <p:nvPr/>
          </p:nvSpPr>
          <p:spPr bwMode="auto">
            <a:xfrm>
              <a:off x="2112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6" name="Rectangle 26"/>
            <p:cNvSpPr>
              <a:spLocks noChangeArrowheads="1"/>
            </p:cNvSpPr>
            <p:nvPr/>
          </p:nvSpPr>
          <p:spPr bwMode="auto">
            <a:xfrm>
              <a:off x="816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7" name="Rectangle 27"/>
            <p:cNvSpPr>
              <a:spLocks noChangeArrowheads="1"/>
            </p:cNvSpPr>
            <p:nvPr/>
          </p:nvSpPr>
          <p:spPr bwMode="auto">
            <a:xfrm>
              <a:off x="384" y="3168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8" name="Rectangle 28"/>
            <p:cNvSpPr>
              <a:spLocks noChangeArrowheads="1"/>
            </p:cNvSpPr>
            <p:nvPr/>
          </p:nvSpPr>
          <p:spPr bwMode="auto">
            <a:xfrm>
              <a:off x="816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9" name="Rectangle 29"/>
            <p:cNvSpPr>
              <a:spLocks noChangeArrowheads="1"/>
            </p:cNvSpPr>
            <p:nvPr/>
          </p:nvSpPr>
          <p:spPr bwMode="auto">
            <a:xfrm>
              <a:off x="384" y="3600"/>
              <a:ext cx="43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0" name="AutoShape 30"/>
            <p:cNvSpPr>
              <a:spLocks noChangeArrowheads="1"/>
            </p:cNvSpPr>
            <p:nvPr/>
          </p:nvSpPr>
          <p:spPr bwMode="auto">
            <a:xfrm>
              <a:off x="1872" y="2016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1" name="AutoShape 31"/>
            <p:cNvSpPr>
              <a:spLocks noChangeArrowheads="1"/>
            </p:cNvSpPr>
            <p:nvPr/>
          </p:nvSpPr>
          <p:spPr bwMode="auto">
            <a:xfrm>
              <a:off x="2352" y="379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2" name="AutoShape 32"/>
            <p:cNvSpPr>
              <a:spLocks noChangeArrowheads="1"/>
            </p:cNvSpPr>
            <p:nvPr/>
          </p:nvSpPr>
          <p:spPr bwMode="auto">
            <a:xfrm>
              <a:off x="528" y="3744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3" name="Oval 33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4" name="Oval 34"/>
            <p:cNvSpPr>
              <a:spLocks noChangeArrowheads="1"/>
            </p:cNvSpPr>
            <p:nvPr/>
          </p:nvSpPr>
          <p:spPr bwMode="auto">
            <a:xfrm>
              <a:off x="1008" y="24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5" name="Oval 35"/>
            <p:cNvSpPr>
              <a:spLocks noChangeArrowheads="1"/>
            </p:cNvSpPr>
            <p:nvPr/>
          </p:nvSpPr>
          <p:spPr bwMode="auto">
            <a:xfrm>
              <a:off x="2208" y="3648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6" name="Rectangle 36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7" name="Rectangle 37"/>
            <p:cNvSpPr>
              <a:spLocks noChangeArrowheads="1"/>
            </p:cNvSpPr>
            <p:nvPr/>
          </p:nvSpPr>
          <p:spPr bwMode="auto">
            <a:xfrm>
              <a:off x="1488" y="2016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8" name="Rectangle 38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9" name="AutoShape 39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0" name="AutoShape 40"/>
            <p:cNvSpPr>
              <a:spLocks noChangeArrowheads="1"/>
            </p:cNvSpPr>
            <p:nvPr/>
          </p:nvSpPr>
          <p:spPr bwMode="auto">
            <a:xfrm>
              <a:off x="1392" y="2880"/>
              <a:ext cx="144" cy="144"/>
            </a:xfrm>
            <a:prstGeom prst="star5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</p:grpSp>
      <p:sp>
        <p:nvSpPr>
          <p:cNvPr id="174121" name="Freeform 41"/>
          <p:cNvSpPr>
            <a:spLocks/>
          </p:cNvSpPr>
          <p:nvPr/>
        </p:nvSpPr>
        <p:spPr bwMode="auto">
          <a:xfrm>
            <a:off x="704850" y="3414713"/>
            <a:ext cx="3649663" cy="2166937"/>
          </a:xfrm>
          <a:custGeom>
            <a:avLst/>
            <a:gdLst>
              <a:gd name="T0" fmla="*/ 0 w 2299"/>
              <a:gd name="T1" fmla="*/ 0 h 1365"/>
              <a:gd name="T2" fmla="*/ 54 w 2299"/>
              <a:gd name="T3" fmla="*/ 639 h 1365"/>
              <a:gd name="T4" fmla="*/ 114 w 2299"/>
              <a:gd name="T5" fmla="*/ 1022 h 1365"/>
              <a:gd name="T6" fmla="*/ 175 w 2299"/>
              <a:gd name="T7" fmla="*/ 1150 h 1365"/>
              <a:gd name="T8" fmla="*/ 235 w 2299"/>
              <a:gd name="T9" fmla="*/ 1197 h 1365"/>
              <a:gd name="T10" fmla="*/ 275 w 2299"/>
              <a:gd name="T11" fmla="*/ 1230 h 1365"/>
              <a:gd name="T12" fmla="*/ 571 w 2299"/>
              <a:gd name="T13" fmla="*/ 1311 h 1365"/>
              <a:gd name="T14" fmla="*/ 685 w 2299"/>
              <a:gd name="T15" fmla="*/ 1318 h 1365"/>
              <a:gd name="T16" fmla="*/ 800 w 2299"/>
              <a:gd name="T17" fmla="*/ 1331 h 1365"/>
              <a:gd name="T18" fmla="*/ 1170 w 2299"/>
              <a:gd name="T19" fmla="*/ 1338 h 1365"/>
              <a:gd name="T20" fmla="*/ 1734 w 2299"/>
              <a:gd name="T21" fmla="*/ 1365 h 1365"/>
              <a:gd name="T22" fmla="*/ 2299 w 2299"/>
              <a:gd name="T23" fmla="*/ 1365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365">
                <a:moveTo>
                  <a:pt x="0" y="0"/>
                </a:moveTo>
                <a:lnTo>
                  <a:pt x="54" y="639"/>
                </a:lnTo>
                <a:lnTo>
                  <a:pt x="114" y="1022"/>
                </a:lnTo>
                <a:lnTo>
                  <a:pt x="175" y="1150"/>
                </a:lnTo>
                <a:lnTo>
                  <a:pt x="235" y="1197"/>
                </a:lnTo>
                <a:lnTo>
                  <a:pt x="275" y="1230"/>
                </a:lnTo>
                <a:lnTo>
                  <a:pt x="571" y="1311"/>
                </a:lnTo>
                <a:lnTo>
                  <a:pt x="685" y="1318"/>
                </a:lnTo>
                <a:lnTo>
                  <a:pt x="800" y="1331"/>
                </a:lnTo>
                <a:lnTo>
                  <a:pt x="1170" y="1338"/>
                </a:lnTo>
                <a:lnTo>
                  <a:pt x="1734" y="1365"/>
                </a:lnTo>
                <a:lnTo>
                  <a:pt x="2299" y="1365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2" name="Line 42"/>
          <p:cNvSpPr>
            <a:spLocks noChangeShapeType="1"/>
          </p:cNvSpPr>
          <p:nvPr/>
        </p:nvSpPr>
        <p:spPr bwMode="auto">
          <a:xfrm>
            <a:off x="685800" y="5611813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3" name="Freeform 43"/>
          <p:cNvSpPr>
            <a:spLocks/>
          </p:cNvSpPr>
          <p:nvPr/>
        </p:nvSpPr>
        <p:spPr bwMode="auto">
          <a:xfrm>
            <a:off x="4930775" y="3254375"/>
            <a:ext cx="3522663" cy="2508250"/>
          </a:xfrm>
          <a:custGeom>
            <a:avLst/>
            <a:gdLst>
              <a:gd name="T0" fmla="*/ 0 w 2219"/>
              <a:gd name="T1" fmla="*/ 1580 h 1580"/>
              <a:gd name="T2" fmla="*/ 67 w 2219"/>
              <a:gd name="T3" fmla="*/ 1533 h 1580"/>
              <a:gd name="T4" fmla="*/ 2219 w 2219"/>
              <a:gd name="T5" fmla="*/ 0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9" h="1580">
                <a:moveTo>
                  <a:pt x="0" y="1580"/>
                </a:moveTo>
                <a:lnTo>
                  <a:pt x="67" y="1533"/>
                </a:lnTo>
                <a:lnTo>
                  <a:pt x="2219" y="0"/>
                </a:lnTo>
              </a:path>
            </a:pathLst>
          </a:cu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4" name="Oval 44"/>
          <p:cNvSpPr>
            <a:spLocks noChangeArrowheads="1"/>
          </p:cNvSpPr>
          <p:nvPr/>
        </p:nvSpPr>
        <p:spPr bwMode="auto">
          <a:xfrm>
            <a:off x="3276600" y="5486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5" name="Oval 45"/>
          <p:cNvSpPr>
            <a:spLocks noChangeArrowheads="1"/>
          </p:cNvSpPr>
          <p:nvPr/>
        </p:nvSpPr>
        <p:spPr bwMode="auto">
          <a:xfrm>
            <a:off x="7391400" y="3886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6" name="Text Box 46"/>
          <p:cNvSpPr txBox="1">
            <a:spLocks noChangeArrowheads="1"/>
          </p:cNvSpPr>
          <p:nvPr/>
        </p:nvSpPr>
        <p:spPr bwMode="auto">
          <a:xfrm>
            <a:off x="1050925" y="3641725"/>
            <a:ext cx="164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Power</a:t>
            </a:r>
          </a:p>
        </p:txBody>
      </p:sp>
      <p:sp>
        <p:nvSpPr>
          <p:cNvPr id="174127" name="Text Box 47"/>
          <p:cNvSpPr txBox="1">
            <a:spLocks noChangeArrowheads="1"/>
          </p:cNvSpPr>
          <p:nvPr/>
        </p:nvSpPr>
        <p:spPr bwMode="auto">
          <a:xfrm>
            <a:off x="5089525" y="3717925"/>
            <a:ext cx="158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Avg. Delay</a:t>
            </a:r>
          </a:p>
        </p:txBody>
      </p:sp>
      <p:sp>
        <p:nvSpPr>
          <p:cNvPr id="174128" name="Text Box 48"/>
          <p:cNvSpPr txBox="1">
            <a:spLocks noChangeArrowheads="1"/>
          </p:cNvSpPr>
          <p:nvPr/>
        </p:nvSpPr>
        <p:spPr bwMode="auto">
          <a:xfrm>
            <a:off x="3870325" y="593725"/>
            <a:ext cx="43465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Average Power Versus Delay</a:t>
            </a:r>
            <a:endParaRPr lang="en-US"/>
          </a:p>
          <a:p>
            <a:r>
              <a:rPr lang="en-US"/>
              <a:t>(Fix a set of transmission rates for</a:t>
            </a:r>
          </a:p>
          <a:p>
            <a:r>
              <a:rPr lang="en-US"/>
              <a:t>  each node)</a:t>
            </a:r>
          </a:p>
        </p:txBody>
      </p:sp>
      <p:sp>
        <p:nvSpPr>
          <p:cNvPr id="174129" name="Text Box 49"/>
          <p:cNvSpPr txBox="1">
            <a:spLocks noChangeArrowheads="1"/>
          </p:cNvSpPr>
          <p:nvPr/>
        </p:nvSpPr>
        <p:spPr bwMode="auto">
          <a:xfrm>
            <a:off x="822325" y="6156325"/>
            <a:ext cx="582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Performance-Delay Tradeoff:  [O(1/V), O(V)]</a:t>
            </a:r>
          </a:p>
        </p:txBody>
      </p:sp>
    </p:spTree>
    <p:extLst>
      <p:ext uri="{BB962C8B-B14F-4D97-AF65-F5344CB8AC3E}">
        <p14:creationId xmlns:p14="http://schemas.microsoft.com/office/powerpoint/2010/main" val="1323910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 Stability</a:t>
            </a:r>
          </a:p>
          <a:p>
            <a:r>
              <a:rPr lang="en-US" dirty="0" smtClean="0"/>
              <a:t>Randomized </a:t>
            </a:r>
            <a:r>
              <a:rPr lang="en-US" dirty="0" err="1" smtClean="0"/>
              <a:t>Algs</a:t>
            </a:r>
            <a:r>
              <a:rPr lang="en-US" dirty="0" smtClean="0"/>
              <a:t> and Linear Programs for Queue Stability (known statistics)</a:t>
            </a:r>
          </a:p>
          <a:p>
            <a:r>
              <a:rPr lang="en-US" dirty="0" smtClean="0"/>
              <a:t>Dynamic </a:t>
            </a:r>
            <a:r>
              <a:rPr lang="en-US" dirty="0" err="1" smtClean="0"/>
              <a:t>Algs</a:t>
            </a:r>
            <a:r>
              <a:rPr lang="en-US" dirty="0" smtClean="0"/>
              <a:t> and Drift-Plus-Penalty</a:t>
            </a:r>
          </a:p>
          <a:p>
            <a:pPr marL="0" indent="0">
              <a:buNone/>
            </a:pPr>
            <a:r>
              <a:rPr lang="en-US" dirty="0" smtClean="0"/>
              <a:t>    (unknown statistics) </a:t>
            </a:r>
          </a:p>
          <a:p>
            <a:r>
              <a:rPr lang="en-US" dirty="0" smtClean="0"/>
              <a:t>Backpressure Examples (if time)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28600" y="1285640"/>
            <a:ext cx="457200" cy="629120"/>
          </a:xfrm>
          <a:custGeom>
            <a:avLst/>
            <a:gdLst>
              <a:gd name="connsiteX0" fmla="*/ 0 w 820889"/>
              <a:gd name="connsiteY0" fmla="*/ 913883 h 1258241"/>
              <a:gd name="connsiteX1" fmla="*/ 170373 w 820889"/>
              <a:gd name="connsiteY1" fmla="*/ 1208185 h 1258241"/>
              <a:gd name="connsiteX2" fmla="*/ 820889 w 820889"/>
              <a:gd name="connsiteY2" fmla="*/ 0 h 1258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9" h="1258241">
                <a:moveTo>
                  <a:pt x="0" y="913883"/>
                </a:moveTo>
                <a:cubicBezTo>
                  <a:pt x="16779" y="1137191"/>
                  <a:pt x="33558" y="1360499"/>
                  <a:pt x="170373" y="1208185"/>
                </a:cubicBezTo>
                <a:cubicBezTo>
                  <a:pt x="307188" y="1055871"/>
                  <a:pt x="820889" y="0"/>
                  <a:pt x="820889" y="0"/>
                </a:cubicBezTo>
              </a:path>
            </a:pathLst>
          </a:custGeom>
          <a:noFill/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64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Scheduling for Queue Stability 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9432" y="1524000"/>
            <a:ext cx="1126931" cy="10316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r>
              <a:rPr lang="en-US" sz="3200" dirty="0" smtClean="0">
                <a:solidFill>
                  <a:schemeClr val="tx1"/>
                </a:solidFill>
              </a:rPr>
              <a:t>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118583" y="2002757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800364" y="2002757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23806" y="1641205"/>
            <a:ext cx="9252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1666029"/>
            <a:ext cx="24739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Arrival rate </a:t>
            </a:r>
            <a:r>
              <a:rPr lang="el-GR" sz="3200" dirty="0" smtClean="0"/>
              <a:t>λ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endParaRPr lang="en-US" sz="3200" dirty="0"/>
          </a:p>
        </p:txBody>
      </p:sp>
      <p:sp>
        <p:nvSpPr>
          <p:cNvPr id="19" name="Rectangle 18"/>
          <p:cNvSpPr/>
          <p:nvPr/>
        </p:nvSpPr>
        <p:spPr>
          <a:xfrm>
            <a:off x="3959432" y="3235595"/>
            <a:ext cx="1126931" cy="10316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</a:t>
            </a:r>
            <a:r>
              <a:rPr lang="en-US" sz="3200" baseline="-25000" dirty="0" smtClean="0">
                <a:solidFill>
                  <a:schemeClr val="tx1"/>
                </a:solidFill>
              </a:rPr>
              <a:t>K</a:t>
            </a:r>
            <a:r>
              <a:rPr lang="en-US" sz="3200" dirty="0" smtClean="0">
                <a:solidFill>
                  <a:schemeClr val="tx1"/>
                </a:solidFill>
              </a:rPr>
              <a:t>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5118583" y="37143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800364" y="37143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223806" y="3352800"/>
            <a:ext cx="92872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b</a:t>
            </a:r>
            <a:r>
              <a:rPr lang="en-US" sz="3200" baseline="-25000" dirty="0" err="1" smtClean="0"/>
              <a:t>K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3377624"/>
            <a:ext cx="24801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Arrival rate </a:t>
            </a:r>
            <a:r>
              <a:rPr lang="el-GR" sz="3200" dirty="0" smtClean="0"/>
              <a:t>λ</a:t>
            </a:r>
            <a:r>
              <a:rPr lang="en-US" sz="3200" baseline="-25000" dirty="0" smtClean="0"/>
              <a:t>K</a:t>
            </a:r>
            <a:endParaRPr lang="en-US" sz="3200" dirty="0"/>
          </a:p>
        </p:txBody>
      </p:sp>
      <p:cxnSp>
        <p:nvCxnSpPr>
          <p:cNvPr id="24" name="Straight Connector 23"/>
          <p:cNvCxnSpPr>
            <a:endCxn id="19" idx="0"/>
          </p:cNvCxnSpPr>
          <p:nvPr/>
        </p:nvCxnSpPr>
        <p:spPr>
          <a:xfrm>
            <a:off x="4522898" y="2514600"/>
            <a:ext cx="0" cy="7209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7200" y="4572000"/>
            <a:ext cx="8548609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0000FF"/>
                </a:solidFill>
              </a:rPr>
              <a:t>If we make service allocations every slot to ensure</a:t>
            </a:r>
          </a:p>
          <a:p>
            <a:r>
              <a:rPr lang="en-US" sz="2600" dirty="0">
                <a:solidFill>
                  <a:srgbClr val="0000FF"/>
                </a:solidFill>
              </a:rPr>
              <a:t>t</a:t>
            </a:r>
            <a:r>
              <a:rPr lang="en-US" sz="2600" dirty="0" smtClean="0">
                <a:solidFill>
                  <a:srgbClr val="0000FF"/>
                </a:solidFill>
              </a:rPr>
              <a:t>hat each b</a:t>
            </a:r>
            <a:r>
              <a:rPr lang="en-US" sz="2600" baseline="-25000" dirty="0" smtClean="0">
                <a:solidFill>
                  <a:srgbClr val="0000FF"/>
                </a:solidFill>
              </a:rPr>
              <a:t>i</a:t>
            </a:r>
            <a:r>
              <a:rPr lang="en-US" sz="2600" dirty="0" smtClean="0">
                <a:solidFill>
                  <a:srgbClr val="0000FF"/>
                </a:solidFill>
              </a:rPr>
              <a:t>(t) has time average </a:t>
            </a:r>
            <a:r>
              <a:rPr lang="en-US" sz="2600" dirty="0" err="1" smtClean="0">
                <a:solidFill>
                  <a:srgbClr val="0000FF"/>
                </a:solidFill>
              </a:rPr>
              <a:t>b</a:t>
            </a:r>
            <a:r>
              <a:rPr lang="en-US" sz="2600" baseline="-25000" dirty="0" err="1" smtClean="0">
                <a:solidFill>
                  <a:srgbClr val="0000FF"/>
                </a:solidFill>
              </a:rPr>
              <a:t>i,av</a:t>
            </a:r>
            <a:r>
              <a:rPr lang="en-US" sz="2600" baseline="-25000" dirty="0" smtClean="0">
                <a:solidFill>
                  <a:srgbClr val="0000FF"/>
                </a:solidFill>
              </a:rPr>
              <a:t> </a:t>
            </a:r>
            <a:r>
              <a:rPr lang="en-US" sz="2600" dirty="0" smtClean="0">
                <a:solidFill>
                  <a:srgbClr val="0000FF"/>
                </a:solidFill>
              </a:rPr>
              <a:t>, and: </a:t>
            </a:r>
          </a:p>
          <a:p>
            <a:endParaRPr lang="en-US" sz="2600" dirty="0">
              <a:solidFill>
                <a:srgbClr val="0000FF"/>
              </a:solidFill>
            </a:endParaRPr>
          </a:p>
          <a:p>
            <a:endParaRPr lang="en-US" sz="2600" dirty="0" smtClean="0">
              <a:solidFill>
                <a:srgbClr val="0000FF"/>
              </a:solidFill>
            </a:endParaRPr>
          </a:p>
          <a:p>
            <a:r>
              <a:rPr lang="en-US" sz="2600" dirty="0">
                <a:solidFill>
                  <a:srgbClr val="0000FF"/>
                </a:solidFill>
              </a:rPr>
              <a:t>t</a:t>
            </a:r>
            <a:r>
              <a:rPr lang="en-US" sz="2600" dirty="0" smtClean="0">
                <a:solidFill>
                  <a:srgbClr val="0000FF"/>
                </a:solidFill>
              </a:rPr>
              <a:t>hen by the </a:t>
            </a:r>
            <a:r>
              <a:rPr lang="en-US" sz="2600" b="1" i="1" dirty="0" smtClean="0">
                <a:solidFill>
                  <a:srgbClr val="008000"/>
                </a:solidFill>
              </a:rPr>
              <a:t>rate stability theorem</a:t>
            </a:r>
            <a:r>
              <a:rPr lang="en-US" sz="2600" dirty="0" smtClean="0">
                <a:solidFill>
                  <a:srgbClr val="0000FF"/>
                </a:solidFill>
              </a:rPr>
              <a:t>, all queues are rate stable.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19200" y="5562600"/>
            <a:ext cx="6477000" cy="6096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63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Scheduling for Queue Stability 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9432" y="1524000"/>
            <a:ext cx="1126931" cy="10316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r>
              <a:rPr lang="en-US" sz="3200" dirty="0" smtClean="0">
                <a:solidFill>
                  <a:schemeClr val="tx1"/>
                </a:solidFill>
              </a:rPr>
              <a:t>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118583" y="2002757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800364" y="2002757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23806" y="1641205"/>
            <a:ext cx="9252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1666029"/>
            <a:ext cx="24739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Arrival rate </a:t>
            </a:r>
            <a:r>
              <a:rPr lang="el-GR" sz="3200" dirty="0" smtClean="0"/>
              <a:t>λ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endParaRPr lang="en-US" sz="3200" dirty="0"/>
          </a:p>
        </p:txBody>
      </p:sp>
      <p:sp>
        <p:nvSpPr>
          <p:cNvPr id="19" name="Rectangle 18"/>
          <p:cNvSpPr/>
          <p:nvPr/>
        </p:nvSpPr>
        <p:spPr>
          <a:xfrm>
            <a:off x="3959432" y="3235595"/>
            <a:ext cx="1126931" cy="10316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Q</a:t>
            </a:r>
            <a:r>
              <a:rPr lang="en-US" sz="3200" baseline="-25000" dirty="0" smtClean="0">
                <a:solidFill>
                  <a:schemeClr val="tx1"/>
                </a:solidFill>
              </a:rPr>
              <a:t>K</a:t>
            </a:r>
            <a:r>
              <a:rPr lang="en-US" sz="3200" dirty="0" smtClean="0">
                <a:solidFill>
                  <a:schemeClr val="tx1"/>
                </a:solidFill>
              </a:rPr>
              <a:t>(t)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5118583" y="37143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800364" y="3714352"/>
            <a:ext cx="1186981" cy="19448"/>
          </a:xfrm>
          <a:prstGeom prst="line">
            <a:avLst/>
          </a:prstGeom>
          <a:ln w="762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223806" y="3352800"/>
            <a:ext cx="92872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b</a:t>
            </a:r>
            <a:r>
              <a:rPr lang="en-US" sz="3200" baseline="-25000" dirty="0" err="1" smtClean="0"/>
              <a:t>K</a:t>
            </a:r>
            <a:r>
              <a:rPr lang="en-US" sz="3200" dirty="0" smtClean="0"/>
              <a:t>(t)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3377624"/>
            <a:ext cx="24801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Arrival rate </a:t>
            </a:r>
            <a:r>
              <a:rPr lang="el-GR" sz="3200" dirty="0" smtClean="0"/>
              <a:t>λ</a:t>
            </a:r>
            <a:r>
              <a:rPr lang="en-US" sz="3200" baseline="-25000" dirty="0" smtClean="0"/>
              <a:t>K</a:t>
            </a:r>
            <a:endParaRPr lang="en-US" sz="3200" dirty="0"/>
          </a:p>
        </p:txBody>
      </p:sp>
      <p:cxnSp>
        <p:nvCxnSpPr>
          <p:cNvPr id="24" name="Straight Connector 23"/>
          <p:cNvCxnSpPr>
            <a:endCxn id="19" idx="0"/>
          </p:cNvCxnSpPr>
          <p:nvPr/>
        </p:nvCxnSpPr>
        <p:spPr>
          <a:xfrm>
            <a:off x="4522898" y="2514600"/>
            <a:ext cx="0" cy="7209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7200" y="4572000"/>
            <a:ext cx="8548609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0000FF"/>
                </a:solidFill>
              </a:rPr>
              <a:t>If we make service allocations every slot to ensure</a:t>
            </a:r>
          </a:p>
          <a:p>
            <a:r>
              <a:rPr lang="en-US" sz="2600" dirty="0">
                <a:solidFill>
                  <a:srgbClr val="0000FF"/>
                </a:solidFill>
              </a:rPr>
              <a:t>t</a:t>
            </a:r>
            <a:r>
              <a:rPr lang="en-US" sz="2600" dirty="0" smtClean="0">
                <a:solidFill>
                  <a:srgbClr val="0000FF"/>
                </a:solidFill>
              </a:rPr>
              <a:t>hat each b</a:t>
            </a:r>
            <a:r>
              <a:rPr lang="en-US" sz="2600" baseline="-25000" dirty="0" smtClean="0">
                <a:solidFill>
                  <a:srgbClr val="0000FF"/>
                </a:solidFill>
              </a:rPr>
              <a:t>i</a:t>
            </a:r>
            <a:r>
              <a:rPr lang="en-US" sz="2600" dirty="0" smtClean="0">
                <a:solidFill>
                  <a:srgbClr val="0000FF"/>
                </a:solidFill>
              </a:rPr>
              <a:t>(t) has time average </a:t>
            </a:r>
            <a:r>
              <a:rPr lang="en-US" sz="2600" dirty="0" err="1" smtClean="0">
                <a:solidFill>
                  <a:srgbClr val="0000FF"/>
                </a:solidFill>
              </a:rPr>
              <a:t>b</a:t>
            </a:r>
            <a:r>
              <a:rPr lang="en-US" sz="2600" baseline="-25000" dirty="0" err="1" smtClean="0">
                <a:solidFill>
                  <a:srgbClr val="0000FF"/>
                </a:solidFill>
              </a:rPr>
              <a:t>i,av</a:t>
            </a:r>
            <a:r>
              <a:rPr lang="en-US" sz="2600" baseline="-25000" dirty="0" smtClean="0">
                <a:solidFill>
                  <a:srgbClr val="0000FF"/>
                </a:solidFill>
              </a:rPr>
              <a:t> </a:t>
            </a:r>
            <a:r>
              <a:rPr lang="en-US" sz="2600" dirty="0" smtClean="0">
                <a:solidFill>
                  <a:srgbClr val="0000FF"/>
                </a:solidFill>
              </a:rPr>
              <a:t>, and: </a:t>
            </a:r>
          </a:p>
          <a:p>
            <a:endParaRPr lang="en-US" sz="2600" dirty="0">
              <a:solidFill>
                <a:srgbClr val="0000FF"/>
              </a:solidFill>
            </a:endParaRPr>
          </a:p>
          <a:p>
            <a:endParaRPr lang="en-US" sz="2600" dirty="0" smtClean="0">
              <a:solidFill>
                <a:srgbClr val="0000FF"/>
              </a:solidFill>
            </a:endParaRPr>
          </a:p>
          <a:p>
            <a:r>
              <a:rPr lang="en-US" sz="2600" dirty="0">
                <a:solidFill>
                  <a:srgbClr val="0000FF"/>
                </a:solidFill>
              </a:rPr>
              <a:t>t</a:t>
            </a:r>
            <a:r>
              <a:rPr lang="en-US" sz="2600" dirty="0" smtClean="0">
                <a:solidFill>
                  <a:srgbClr val="0000FF"/>
                </a:solidFill>
              </a:rPr>
              <a:t>hen by the </a:t>
            </a:r>
            <a:r>
              <a:rPr lang="en-US" sz="2600" b="1" i="1" dirty="0" smtClean="0">
                <a:solidFill>
                  <a:srgbClr val="008000"/>
                </a:solidFill>
              </a:rPr>
              <a:t>rate stability theorem</a:t>
            </a:r>
            <a:r>
              <a:rPr lang="en-US" sz="2600" dirty="0" smtClean="0">
                <a:solidFill>
                  <a:srgbClr val="0000FF"/>
                </a:solidFill>
              </a:rPr>
              <a:t>, all queues are rate stable.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19200" y="5562600"/>
            <a:ext cx="6477000" cy="6096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0412" y="5562600"/>
            <a:ext cx="50449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b</a:t>
            </a:r>
            <a:r>
              <a:rPr lang="en-US" sz="3200" baseline="-25000" dirty="0" err="1" smtClean="0"/>
              <a:t>i,av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 ≥ </a:t>
            </a:r>
            <a:r>
              <a:rPr lang="el-GR" sz="3200" dirty="0" smtClean="0"/>
              <a:t> λ</a:t>
            </a:r>
            <a:r>
              <a:rPr lang="en-US" sz="3200" baseline="-25000" dirty="0" err="1" smtClean="0"/>
              <a:t>i</a:t>
            </a:r>
            <a:r>
              <a:rPr lang="en-US" sz="3200" dirty="0" smtClean="0"/>
              <a:t>     for all </a:t>
            </a:r>
            <a:r>
              <a:rPr lang="en-US" sz="3200" dirty="0" err="1"/>
              <a:t>i</a:t>
            </a:r>
            <a:r>
              <a:rPr lang="en-US" sz="3200" dirty="0" smtClean="0"/>
              <a:t> in {1, …, K} 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2126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4709</Words>
  <Application>Microsoft Macintosh PowerPoint</Application>
  <PresentationFormat>On-screen Show (4:3)</PresentationFormat>
  <Paragraphs>594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Stochastic Network Optimization (tutorial)  M. J. Neely University of Southern California</vt:lpstr>
      <vt:lpstr>Outline</vt:lpstr>
      <vt:lpstr>Queue Dynamics</vt:lpstr>
      <vt:lpstr>Rate Stability</vt:lpstr>
      <vt:lpstr>Rate Stability Theorem</vt:lpstr>
      <vt:lpstr>Example Arrival Processes a(t) with  Time Average Rate λ</vt:lpstr>
      <vt:lpstr>Outline</vt:lpstr>
      <vt:lpstr>Scheduling for Queue Stability </vt:lpstr>
      <vt:lpstr>Scheduling for Queue Stability </vt:lpstr>
      <vt:lpstr>A 3-Queue, 2-Server System:</vt:lpstr>
      <vt:lpstr>Exercise (apply what we just learned):</vt:lpstr>
      <vt:lpstr>LP Approach to part (e):</vt:lpstr>
      <vt:lpstr>General Problem (no channel state variation)</vt:lpstr>
      <vt:lpstr>General Problem (no channel state variation)</vt:lpstr>
      <vt:lpstr>General Problem (with channel state variation)</vt:lpstr>
      <vt:lpstr>LP Solution for known π(ω) = Pr[ω(t)=ω] </vt:lpstr>
      <vt:lpstr>LP Solution for known π(ω) = Pr[ω(t)=ω] </vt:lpstr>
      <vt:lpstr>Properties of the LP</vt:lpstr>
      <vt:lpstr>Disadvantages of this LP Approach?</vt:lpstr>
      <vt:lpstr>Disadvantages of this LP Approach</vt:lpstr>
      <vt:lpstr>Outline</vt:lpstr>
      <vt:lpstr>Dynamic Approach</vt:lpstr>
      <vt:lpstr>Virtual Queue Stability Theorem:</vt:lpstr>
      <vt:lpstr>Problem Becomes</vt:lpstr>
      <vt:lpstr>Drift-Plus-Penalty Algorithm</vt:lpstr>
      <vt:lpstr>Drift-Plus-Penalty Bound</vt:lpstr>
      <vt:lpstr>PowerPoint Presentation</vt:lpstr>
      <vt:lpstr>Performance Tradeoff Theorem:</vt:lpstr>
      <vt:lpstr>Performance Tradeoff Theorem:</vt:lpstr>
      <vt:lpstr>Performance Tradeoff Theorem:</vt:lpstr>
      <vt:lpstr>Performance Tradeoff Theorem:</vt:lpstr>
      <vt:lpstr>Performance Tradeoff Theorem:</vt:lpstr>
      <vt:lpstr>Performance Tradeoff Theorem:</vt:lpstr>
      <vt:lpstr>Performance Tradeoff Theorem:</vt:lpstr>
      <vt:lpstr>Performance Tradeoff Theorem:</vt:lpstr>
      <vt:lpstr>Outline</vt:lpstr>
      <vt:lpstr>Backpressure and Power Optimization for Multi-Hop Networks (An Application of “Drift-Plus-Penalty”)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USC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Network Optimization (tutorial)</dc:title>
  <dc:subject/>
  <dc:creator>michael j. neely</dc:creator>
  <cp:keywords/>
  <dc:description/>
  <cp:lastModifiedBy>michael j. neely</cp:lastModifiedBy>
  <cp:revision>90</cp:revision>
  <dcterms:created xsi:type="dcterms:W3CDTF">2011-06-15T16:11:24Z</dcterms:created>
  <dcterms:modified xsi:type="dcterms:W3CDTF">2011-06-16T05:48:28Z</dcterms:modified>
  <cp:category/>
</cp:coreProperties>
</file>