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62" r:id="rId5"/>
    <p:sldId id="260" r:id="rId6"/>
    <p:sldId id="264" r:id="rId7"/>
    <p:sldId id="263" r:id="rId8"/>
    <p:sldId id="265" r:id="rId9"/>
    <p:sldId id="270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9" d="100"/>
          <a:sy n="99" d="100"/>
        </p:scale>
        <p:origin x="-1352" y="-168"/>
      </p:cViewPr>
      <p:guideLst>
        <p:guide orient="horz" pos="240"/>
        <p:guide pos="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8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7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4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3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3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1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5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88FA-088C-E846-836F-661C4692F181}" type="datetimeFigureOut">
              <a:rPr lang="en-US" smtClean="0"/>
              <a:t>10/5/13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A28C-A314-344D-9074-66D81A8F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-bcf.usc.edu/~mjneely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32519" y="4089980"/>
            <a:ext cx="1270575" cy="40015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852328" y="1821529"/>
            <a:ext cx="1270575" cy="40015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415623" y="2737289"/>
            <a:ext cx="1270575" cy="40015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482694" y="3794936"/>
            <a:ext cx="1270575" cy="40015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6672" y="2362791"/>
            <a:ext cx="1270575" cy="40015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3117492" y="2578357"/>
            <a:ext cx="2604324" cy="1602940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87218" y="212347"/>
            <a:ext cx="79155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A </a:t>
            </a:r>
            <a:r>
              <a:rPr lang="en-US" sz="4200" dirty="0" err="1" smtClean="0">
                <a:solidFill>
                  <a:srgbClr val="0000FF"/>
                </a:solidFill>
                <a:latin typeface="+mj-lt"/>
              </a:rPr>
              <a:t>Lyapunov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 Optimization Approach </a:t>
            </a:r>
          </a:p>
          <a:p>
            <a:r>
              <a:rPr lang="en-US" sz="420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   to Repeated Stochastic Games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8659" y="4867293"/>
            <a:ext cx="483978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0000FF"/>
                </a:solidFill>
                <a:latin typeface="+mj-lt"/>
              </a:rPr>
              <a:t>Michael J. Neely</a:t>
            </a:r>
          </a:p>
          <a:p>
            <a:pPr algn="ctr"/>
            <a:r>
              <a:rPr lang="en-US" sz="2600" dirty="0" smtClean="0">
                <a:solidFill>
                  <a:srgbClr val="0000FF"/>
                </a:solidFill>
                <a:latin typeface="+mj-lt"/>
              </a:rPr>
              <a:t>University of Southern California</a:t>
            </a:r>
          </a:p>
          <a:p>
            <a:pPr algn="ctr"/>
            <a:r>
              <a:rPr lang="en-US" sz="2600" dirty="0" smtClean="0">
                <a:solidFill>
                  <a:srgbClr val="0000FF"/>
                </a:solidFill>
                <a:latin typeface="+mj-lt"/>
                <a:hlinkClick r:id="rId2"/>
              </a:rPr>
              <a:t>http://www-bcf.usc.edu/~mjneely</a:t>
            </a:r>
            <a:endParaRPr lang="en-US" sz="2600" dirty="0" smtClean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6488" y="6247084"/>
            <a:ext cx="78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Proc. </a:t>
            </a:r>
            <a:r>
              <a:rPr lang="en-US" dirty="0" err="1" smtClean="0"/>
              <a:t>Allerton</a:t>
            </a:r>
            <a:r>
              <a:rPr lang="en-US" dirty="0" smtClean="0"/>
              <a:t> Conference on Communication, Control, and Computing, Oct. 2013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6488" y="1693255"/>
            <a:ext cx="8096328" cy="307864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09927" y="2937541"/>
            <a:ext cx="2262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Game manager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526672" y="2270502"/>
            <a:ext cx="127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Player 1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1232519" y="4048038"/>
            <a:ext cx="127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Player 2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8732" y="1729240"/>
            <a:ext cx="127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Player 3</a:t>
            </a:r>
            <a:endParaRPr 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11490" y="2711633"/>
            <a:ext cx="12747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Player 4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6480628" y="3752994"/>
            <a:ext cx="127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Player 5</a:t>
            </a:r>
            <a:endParaRPr lang="en-US" sz="26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35734" y="2609009"/>
            <a:ext cx="576825" cy="25156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3"/>
          </p:cNvCxnSpPr>
          <p:nvPr/>
        </p:nvCxnSpPr>
        <p:spPr>
          <a:xfrm flipV="1">
            <a:off x="2503094" y="3724044"/>
            <a:ext cx="678543" cy="566013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21477" y="2221683"/>
            <a:ext cx="250413" cy="42581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649284" y="2926861"/>
            <a:ext cx="736548" cy="11330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5683329" y="3540440"/>
            <a:ext cx="758812" cy="458776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2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3341" y="263659"/>
            <a:ext cx="43065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200" dirty="0" smtClean="0">
                <a:solidFill>
                  <a:srgbClr val="0000FF"/>
                </a:solidFill>
                <a:latin typeface="+mj-lt"/>
              </a:rPr>
              <a:t>ΝΕ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 for Static Game 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060" y="1295593"/>
            <a:ext cx="8231271" cy="53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Consider special case with no </a:t>
            </a:r>
            <a:r>
              <a:rPr lang="el-GR" sz="2800" b="1" i="1" dirty="0" smtClean="0"/>
              <a:t>ω</a:t>
            </a:r>
            <a:r>
              <a:rPr lang="en-US" sz="2800" dirty="0" smtClean="0"/>
              <a:t>(t) process.</a:t>
            </a:r>
          </a:p>
          <a:p>
            <a:pPr marL="457200" indent="-457200">
              <a:buFont typeface="Arial"/>
              <a:buChar char="•"/>
            </a:pPr>
            <a:endParaRPr lang="el-GR" sz="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Nash equilibrium (NE): </a:t>
            </a:r>
          </a:p>
          <a:p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 </a:t>
            </a:r>
            <a:r>
              <a:rPr lang="en-US" sz="2800" dirty="0" smtClean="0"/>
              <a:t>Players actions are independent: </a:t>
            </a:r>
          </a:p>
          <a:p>
            <a:r>
              <a:rPr lang="en-US" sz="2800" dirty="0" smtClean="0"/>
              <a:t>              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b="1" i="1" dirty="0" smtClean="0"/>
              <a:t>α</a:t>
            </a:r>
            <a:r>
              <a:rPr lang="en-US" sz="2800" dirty="0" smtClean="0"/>
              <a:t>] =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]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]…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dirty="0" err="1"/>
              <a:t>α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] </a:t>
            </a:r>
          </a:p>
          <a:p>
            <a:endParaRPr lang="en-US" sz="800" dirty="0" smtClean="0"/>
          </a:p>
          <a:p>
            <a:r>
              <a:rPr lang="en-US" sz="2800" dirty="0" smtClean="0">
                <a:sym typeface="Wingdings"/>
              </a:rPr>
              <a:t>        Game manager not needed. </a:t>
            </a:r>
            <a:endParaRPr lang="en-US" sz="2800" dirty="0" smtClean="0"/>
          </a:p>
          <a:p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800000"/>
                </a:solidFill>
              </a:rPr>
              <a:t>D</a:t>
            </a:r>
            <a:r>
              <a:rPr lang="en-US" sz="2800" dirty="0" smtClean="0">
                <a:solidFill>
                  <a:srgbClr val="800000"/>
                </a:solidFill>
              </a:rPr>
              <a:t>efinition: </a:t>
            </a:r>
          </a:p>
          <a:p>
            <a:r>
              <a:rPr lang="en-US" sz="2800" dirty="0" smtClean="0"/>
              <a:t>        Distribution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b="1" i="1" dirty="0" smtClean="0"/>
              <a:t>α</a:t>
            </a:r>
            <a:r>
              <a:rPr lang="en-US" sz="2800" dirty="0" smtClean="0"/>
              <a:t>] is a </a:t>
            </a:r>
            <a:r>
              <a:rPr lang="en-US" sz="2800" b="1" i="1" dirty="0" smtClean="0">
                <a:solidFill>
                  <a:srgbClr val="FF0000"/>
                </a:solidFill>
              </a:rPr>
              <a:t>Nash equilibrium (NE)</a:t>
            </a:r>
            <a:endParaRPr lang="en-US" sz="2800" dirty="0" smtClean="0"/>
          </a:p>
          <a:p>
            <a:r>
              <a:rPr lang="en-US" sz="2800" dirty="0" smtClean="0"/>
              <a:t>        if no player can benefit by unilaterally changing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its action probabilities.</a:t>
            </a:r>
          </a:p>
          <a:p>
            <a:endParaRPr lang="en-US" sz="2800" dirty="0"/>
          </a:p>
          <a:p>
            <a:r>
              <a:rPr lang="en-US" sz="2600" dirty="0" smtClean="0">
                <a:solidFill>
                  <a:srgbClr val="660066"/>
                </a:solidFill>
              </a:rPr>
              <a:t>Finding a NE in a general game is a </a:t>
            </a:r>
            <a:r>
              <a:rPr lang="en-US" sz="2600" dirty="0" err="1" smtClean="0">
                <a:solidFill>
                  <a:srgbClr val="660066"/>
                </a:solidFill>
              </a:rPr>
              <a:t>nonconvex</a:t>
            </a:r>
            <a:r>
              <a:rPr lang="en-US" sz="2600" dirty="0" smtClean="0">
                <a:solidFill>
                  <a:srgbClr val="660066"/>
                </a:solidFill>
              </a:rPr>
              <a:t> problem!</a:t>
            </a:r>
            <a:endParaRPr lang="en-US" sz="2600" dirty="0">
              <a:solidFill>
                <a:srgbClr val="66006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4419600"/>
            <a:ext cx="7086600" cy="14478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7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3341" y="263659"/>
            <a:ext cx="42460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rgbClr val="0000FF"/>
                </a:solidFill>
                <a:latin typeface="+mj-lt"/>
              </a:rPr>
              <a:t>C</a:t>
            </a:r>
            <a:r>
              <a:rPr lang="el-GR" sz="4200" dirty="0" smtClean="0">
                <a:solidFill>
                  <a:srgbClr val="0000FF"/>
                </a:solidFill>
                <a:latin typeface="+mj-lt"/>
              </a:rPr>
              <a:t>Ε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 for Static Game 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060" y="987721"/>
            <a:ext cx="823127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anager suggests actions </a:t>
            </a:r>
            <a:r>
              <a:rPr lang="el-GR" sz="2800" b="1" i="1" dirty="0" smtClean="0"/>
              <a:t>α</a:t>
            </a:r>
            <a:r>
              <a:rPr lang="en-US" sz="2800" dirty="0" smtClean="0"/>
              <a:t>(t)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 </a:t>
            </a:r>
            <a:r>
              <a:rPr lang="en-US" sz="2800" dirty="0" err="1"/>
              <a:t>i.i.d</a:t>
            </a:r>
            <a:r>
              <a:rPr lang="en-US" sz="2800" dirty="0"/>
              <a:t>. </a:t>
            </a:r>
            <a:r>
              <a:rPr lang="en-US" sz="2800" dirty="0" err="1"/>
              <a:t>Pr</a:t>
            </a:r>
            <a:r>
              <a:rPr lang="en-US" sz="2800" dirty="0"/>
              <a:t>[</a:t>
            </a:r>
            <a:r>
              <a:rPr lang="el-GR" sz="2800" b="1" i="1" dirty="0"/>
              <a:t>α</a:t>
            </a:r>
            <a:r>
              <a:rPr lang="en-US" sz="2800" dirty="0"/>
              <a:t>]. 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800" dirty="0" smtClean="0"/>
          </a:p>
          <a:p>
            <a:pPr marL="457200" indent="-457200">
              <a:buFont typeface="Arial"/>
              <a:buChar char="•"/>
            </a:pPr>
            <a:endParaRPr lang="en-US" sz="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Suppose all players participate.</a:t>
            </a:r>
          </a:p>
          <a:p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800" dirty="0"/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800000"/>
                </a:solidFill>
              </a:rPr>
              <a:t>D</a:t>
            </a:r>
            <a:r>
              <a:rPr lang="en-US" sz="2800" dirty="0" smtClean="0">
                <a:solidFill>
                  <a:srgbClr val="800000"/>
                </a:solidFill>
              </a:rPr>
              <a:t>efinition: </a:t>
            </a:r>
            <a:r>
              <a:rPr lang="en-US" sz="2600" dirty="0" smtClean="0"/>
              <a:t>[</a:t>
            </a:r>
            <a:r>
              <a:rPr lang="en-US" sz="2600" dirty="0" err="1" smtClean="0"/>
              <a:t>Aumann</a:t>
            </a:r>
            <a:r>
              <a:rPr lang="en-US" sz="2600" dirty="0" smtClean="0"/>
              <a:t> 1974, 1987]</a:t>
            </a:r>
          </a:p>
          <a:p>
            <a:r>
              <a:rPr lang="en-US" sz="2800" dirty="0" smtClean="0"/>
              <a:t>      Distribution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b="1" i="1" dirty="0" smtClean="0"/>
              <a:t>α</a:t>
            </a:r>
            <a:r>
              <a:rPr lang="en-US" sz="2800" dirty="0" smtClean="0"/>
              <a:t>] is a </a:t>
            </a:r>
            <a:r>
              <a:rPr lang="en-US" sz="2800" b="1" i="1" dirty="0">
                <a:solidFill>
                  <a:srgbClr val="FF0000"/>
                </a:solidFill>
              </a:rPr>
              <a:t>C</a:t>
            </a:r>
            <a:r>
              <a:rPr lang="en-US" sz="2800" b="1" i="1" dirty="0" smtClean="0">
                <a:solidFill>
                  <a:srgbClr val="FF0000"/>
                </a:solidFill>
              </a:rPr>
              <a:t>orrelated </a:t>
            </a:r>
            <a:r>
              <a:rPr lang="en-US" sz="2800" b="1" i="1" dirty="0">
                <a:solidFill>
                  <a:srgbClr val="FF0000"/>
                </a:solidFill>
              </a:rPr>
              <a:t>E</a:t>
            </a:r>
            <a:r>
              <a:rPr lang="en-US" sz="2800" b="1" i="1" dirty="0" smtClean="0">
                <a:solidFill>
                  <a:srgbClr val="FF0000"/>
                </a:solidFill>
              </a:rPr>
              <a:t>quilibrium (CE) </a:t>
            </a:r>
            <a:r>
              <a:rPr lang="en-US" sz="2800" dirty="0" smtClean="0"/>
              <a:t>if: </a:t>
            </a:r>
          </a:p>
          <a:p>
            <a:endParaRPr lang="en-US" sz="800" dirty="0"/>
          </a:p>
          <a:p>
            <a:pPr lvl="1"/>
            <a:r>
              <a:rPr lang="en-US" sz="3200" dirty="0" smtClean="0"/>
              <a:t>    E[ </a:t>
            </a:r>
            <a:r>
              <a:rPr lang="en-US" sz="3200" dirty="0" err="1" smtClean="0"/>
              <a:t>U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(t)| </a:t>
            </a:r>
            <a:r>
              <a:rPr lang="el-GR" sz="3200" dirty="0" err="1"/>
              <a:t>α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(t)=</a:t>
            </a:r>
            <a:r>
              <a:rPr lang="el-GR" sz="3200" dirty="0" smtClean="0"/>
              <a:t>α</a:t>
            </a:r>
            <a:r>
              <a:rPr lang="en-US" sz="3200" dirty="0" smtClean="0"/>
              <a:t> ] ≥ E[ </a:t>
            </a:r>
            <a:r>
              <a:rPr lang="en-US" sz="3200" dirty="0" err="1" smtClean="0"/>
              <a:t>u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(</a:t>
            </a:r>
            <a:r>
              <a:rPr lang="el-GR" sz="3200" dirty="0" smtClean="0"/>
              <a:t>β</a:t>
            </a:r>
            <a:r>
              <a:rPr lang="en-US" sz="3200" dirty="0" smtClean="0"/>
              <a:t>, </a:t>
            </a:r>
            <a:r>
              <a:rPr lang="el-GR" sz="3200" b="1" i="1" dirty="0"/>
              <a:t>α</a:t>
            </a:r>
            <a:r>
              <a:rPr lang="en-US" sz="3200" dirty="0" smtClean="0"/>
              <a:t>{-</a:t>
            </a:r>
            <a:r>
              <a:rPr lang="en-US" sz="3200" dirty="0" err="1" smtClean="0"/>
              <a:t>i</a:t>
            </a:r>
            <a:r>
              <a:rPr lang="en-US" sz="3200" dirty="0" smtClean="0"/>
              <a:t>}) | </a:t>
            </a:r>
            <a:r>
              <a:rPr lang="el-GR" sz="3200" dirty="0" err="1"/>
              <a:t>α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(t)=</a:t>
            </a:r>
            <a:r>
              <a:rPr lang="el-GR" sz="3200" dirty="0" smtClean="0"/>
              <a:t>α</a:t>
            </a:r>
            <a:r>
              <a:rPr lang="en-US" sz="3200" dirty="0" smtClean="0"/>
              <a:t>] </a:t>
            </a:r>
          </a:p>
          <a:p>
            <a:pPr lvl="1"/>
            <a:endParaRPr lang="el-GR" sz="800" dirty="0" smtClean="0"/>
          </a:p>
          <a:p>
            <a:pPr lvl="1"/>
            <a:r>
              <a:rPr lang="en-US" sz="2800" dirty="0" smtClean="0"/>
              <a:t>     for all </a:t>
            </a:r>
            <a:r>
              <a:rPr lang="en-US" sz="2800" dirty="0" err="1" smtClean="0"/>
              <a:t>i</a:t>
            </a:r>
            <a:r>
              <a:rPr lang="en-US" sz="2800" dirty="0" smtClean="0"/>
              <a:t> in {1, …, N}, all pairs </a:t>
            </a:r>
            <a:r>
              <a:rPr lang="el-GR" sz="2800" dirty="0" smtClean="0"/>
              <a:t>α</a:t>
            </a:r>
            <a:r>
              <a:rPr lang="en-US" sz="2800" dirty="0" smtClean="0"/>
              <a:t>, </a:t>
            </a:r>
            <a:r>
              <a:rPr lang="el-GR" sz="2800" dirty="0"/>
              <a:t>β</a:t>
            </a:r>
            <a:r>
              <a:rPr lang="en-US" sz="2800" dirty="0" smtClean="0"/>
              <a:t> in </a:t>
            </a:r>
            <a:r>
              <a:rPr lang="en-US" sz="2800" dirty="0" smtClean="0">
                <a:latin typeface="Apple Chancery"/>
              </a:rPr>
              <a:t>A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7845" y="5567206"/>
            <a:ext cx="650562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660066"/>
                </a:solidFill>
              </a:rPr>
              <a:t>LP with |</a:t>
            </a:r>
            <a:r>
              <a:rPr lang="en-US" sz="2600" dirty="0" smtClean="0">
                <a:solidFill>
                  <a:srgbClr val="660066"/>
                </a:solidFill>
                <a:latin typeface="Apple Chancery"/>
              </a:rPr>
              <a:t>A</a:t>
            </a:r>
            <a:r>
              <a:rPr lang="en-US" sz="2600" baseline="-25000" dirty="0" smtClean="0">
                <a:solidFill>
                  <a:srgbClr val="660066"/>
                </a:solidFill>
              </a:rPr>
              <a:t>1</a:t>
            </a:r>
            <a:r>
              <a:rPr lang="en-US" sz="2600" dirty="0" smtClean="0">
                <a:solidFill>
                  <a:srgbClr val="660066"/>
                </a:solidFill>
              </a:rPr>
              <a:t>|</a:t>
            </a:r>
            <a:r>
              <a:rPr lang="en-US" sz="2600" baseline="30000" dirty="0" smtClean="0">
                <a:solidFill>
                  <a:srgbClr val="660066"/>
                </a:solidFill>
              </a:rPr>
              <a:t>2</a:t>
            </a:r>
            <a:r>
              <a:rPr lang="en-US" sz="2600" dirty="0" smtClean="0">
                <a:solidFill>
                  <a:srgbClr val="660066"/>
                </a:solidFill>
              </a:rPr>
              <a:t> + |</a:t>
            </a:r>
            <a:r>
              <a:rPr lang="en-US" sz="2600" dirty="0" smtClean="0">
                <a:solidFill>
                  <a:srgbClr val="660066"/>
                </a:solidFill>
                <a:latin typeface="Apple Chancery"/>
              </a:rPr>
              <a:t>A</a:t>
            </a:r>
            <a:r>
              <a:rPr lang="en-US" sz="2600" baseline="-25000" dirty="0">
                <a:solidFill>
                  <a:srgbClr val="660066"/>
                </a:solidFill>
              </a:rPr>
              <a:t>2</a:t>
            </a:r>
            <a:r>
              <a:rPr lang="en-US" sz="2600" dirty="0" smtClean="0">
                <a:solidFill>
                  <a:srgbClr val="660066"/>
                </a:solidFill>
              </a:rPr>
              <a:t>|</a:t>
            </a:r>
            <a:r>
              <a:rPr lang="en-US" sz="2600" baseline="30000" dirty="0" smtClean="0">
                <a:solidFill>
                  <a:srgbClr val="660066"/>
                </a:solidFill>
              </a:rPr>
              <a:t>2</a:t>
            </a:r>
            <a:r>
              <a:rPr lang="en-US" sz="2600" dirty="0" smtClean="0">
                <a:solidFill>
                  <a:srgbClr val="660066"/>
                </a:solidFill>
              </a:rPr>
              <a:t>  + … + |</a:t>
            </a:r>
            <a:r>
              <a:rPr lang="en-US" sz="2600" dirty="0" smtClean="0">
                <a:solidFill>
                  <a:srgbClr val="660066"/>
                </a:solidFill>
                <a:latin typeface="Apple Chancery"/>
              </a:rPr>
              <a:t>A</a:t>
            </a:r>
            <a:r>
              <a:rPr lang="en-US" sz="2600" baseline="-25000" dirty="0">
                <a:solidFill>
                  <a:srgbClr val="660066"/>
                </a:solidFill>
              </a:rPr>
              <a:t>N</a:t>
            </a:r>
            <a:r>
              <a:rPr lang="en-US" sz="2600" dirty="0" smtClean="0">
                <a:solidFill>
                  <a:srgbClr val="660066"/>
                </a:solidFill>
              </a:rPr>
              <a:t>|</a:t>
            </a:r>
            <a:r>
              <a:rPr lang="en-US" sz="2600" baseline="30000" dirty="0" smtClean="0">
                <a:solidFill>
                  <a:srgbClr val="660066"/>
                </a:solidFill>
              </a:rPr>
              <a:t>2</a:t>
            </a:r>
            <a:r>
              <a:rPr lang="en-US" sz="2600" dirty="0" smtClean="0">
                <a:solidFill>
                  <a:srgbClr val="660066"/>
                </a:solidFill>
              </a:rPr>
              <a:t>  constraints</a:t>
            </a:r>
            <a:endParaRPr lang="en-US" sz="2600" dirty="0">
              <a:solidFill>
                <a:srgbClr val="66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599" y="3657599"/>
            <a:ext cx="7771731" cy="1669771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3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2159" y="263659"/>
            <a:ext cx="33176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Criticism of CE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060" y="1000549"/>
            <a:ext cx="82312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anager gives suggestions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(t)</a:t>
            </a:r>
            <a:r>
              <a:rPr lang="en-US" sz="2800" dirty="0"/>
              <a:t> </a:t>
            </a:r>
            <a:r>
              <a:rPr lang="en-US" sz="2800" dirty="0" smtClean="0"/>
              <a:t>to players </a:t>
            </a:r>
            <a:r>
              <a:rPr lang="en-US" sz="2800" b="1" i="1" dirty="0" smtClean="0">
                <a:solidFill>
                  <a:srgbClr val="FF0000"/>
                </a:solidFill>
              </a:rPr>
              <a:t>even if they do not participate</a:t>
            </a:r>
            <a:r>
              <a:rPr lang="en-US" sz="2800" dirty="0" smtClean="0"/>
              <a:t>.</a:t>
            </a:r>
          </a:p>
          <a:p>
            <a:endParaRPr lang="en-US" sz="1200" dirty="0" smtClean="0"/>
          </a:p>
          <a:p>
            <a:endParaRPr lang="en-US" sz="12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Without knowing message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(t) = </a:t>
            </a:r>
            <a:r>
              <a:rPr lang="el-GR" sz="2800" dirty="0" smtClean="0"/>
              <a:t>α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: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Player </a:t>
            </a:r>
            <a:r>
              <a:rPr lang="en-US" sz="2800" dirty="0" err="1" smtClean="0"/>
              <a:t>i</a:t>
            </a:r>
            <a:r>
              <a:rPr lang="en-US" sz="2800" dirty="0" smtClean="0"/>
              <a:t> only knows </a:t>
            </a:r>
            <a:r>
              <a:rPr lang="en-US" sz="2800" b="1" i="1" dirty="0" smtClean="0">
                <a:solidFill>
                  <a:srgbClr val="008000"/>
                </a:solidFill>
              </a:rPr>
              <a:t>a-priori likelihood </a:t>
            </a:r>
            <a:r>
              <a:rPr lang="en-US" sz="2800" dirty="0" smtClean="0"/>
              <a:t>of other </a:t>
            </a:r>
          </a:p>
          <a:p>
            <a:r>
              <a:rPr lang="en-US" sz="2800" dirty="0" smtClean="0"/>
              <a:t>       player actions via joint distribution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b="1" i="1" dirty="0" smtClean="0"/>
              <a:t>α</a:t>
            </a:r>
            <a:r>
              <a:rPr lang="en-US" sz="2800" dirty="0" smtClean="0"/>
              <a:t>]. </a:t>
            </a:r>
          </a:p>
          <a:p>
            <a:endParaRPr lang="en-US" sz="1200" dirty="0" smtClean="0"/>
          </a:p>
          <a:p>
            <a:endParaRPr lang="en-US" sz="12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 Knowing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(t) = </a:t>
            </a:r>
            <a:r>
              <a:rPr lang="el-GR" sz="2800" dirty="0" smtClean="0"/>
              <a:t>α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       Player </a:t>
            </a:r>
            <a:r>
              <a:rPr lang="en-US" sz="2800" dirty="0" err="1" smtClean="0"/>
              <a:t>i</a:t>
            </a:r>
            <a:r>
              <a:rPr lang="en-US" sz="2800" dirty="0" smtClean="0"/>
              <a:t> knows </a:t>
            </a:r>
            <a:r>
              <a:rPr lang="en-US" sz="2800" b="1" i="1" dirty="0" smtClean="0">
                <a:solidFill>
                  <a:srgbClr val="008000"/>
                </a:solidFill>
              </a:rPr>
              <a:t>a-posteriori likelihood </a:t>
            </a:r>
            <a:r>
              <a:rPr lang="en-US" sz="2800" dirty="0" smtClean="0"/>
              <a:t>of other</a:t>
            </a:r>
          </a:p>
          <a:p>
            <a:r>
              <a:rPr lang="en-US" sz="2800" dirty="0" smtClean="0"/>
              <a:t>       player actions via conditional distribution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b="1" i="1" dirty="0" smtClean="0"/>
              <a:t>α</a:t>
            </a:r>
            <a:r>
              <a:rPr lang="en-US" sz="2800" dirty="0"/>
              <a:t> </a:t>
            </a:r>
            <a:r>
              <a:rPr lang="en-US" sz="2800" dirty="0" smtClean="0"/>
              <a:t>| </a:t>
            </a:r>
            <a:r>
              <a:rPr lang="el-GR" sz="2800" dirty="0" smtClean="0"/>
              <a:t>α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]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9606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3341" y="263659"/>
            <a:ext cx="45332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>
                <a:solidFill>
                  <a:srgbClr val="0000FF"/>
                </a:solidFill>
                <a:latin typeface="+mj-lt"/>
              </a:rPr>
              <a:t>C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C</a:t>
            </a:r>
            <a:r>
              <a:rPr lang="el-GR" sz="4200" dirty="0" smtClean="0">
                <a:solidFill>
                  <a:srgbClr val="0000FF"/>
                </a:solidFill>
                <a:latin typeface="+mj-lt"/>
              </a:rPr>
              <a:t>Ε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 for Static Game 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1060" y="1000549"/>
            <a:ext cx="82312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anager suggests  </a:t>
            </a:r>
            <a:r>
              <a:rPr lang="el-GR" sz="2800" b="1" i="1" dirty="0" smtClean="0"/>
              <a:t>α</a:t>
            </a:r>
            <a:r>
              <a:rPr lang="en-US" sz="2800" dirty="0" smtClean="0"/>
              <a:t>(t) 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 </a:t>
            </a:r>
            <a:r>
              <a:rPr lang="en-US" sz="2800" dirty="0" err="1" smtClean="0"/>
              <a:t>i.i.d</a:t>
            </a:r>
            <a:r>
              <a:rPr lang="en-US" sz="2800" dirty="0" smtClean="0"/>
              <a:t>.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b="1" i="1" dirty="0" smtClean="0"/>
              <a:t>α</a:t>
            </a:r>
            <a:r>
              <a:rPr lang="en-US" sz="2800" dirty="0" smtClean="0"/>
              <a:t>]. 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Gives suggestions </a:t>
            </a:r>
            <a:r>
              <a:rPr lang="en-US" sz="2800" b="1" i="1" dirty="0" smtClean="0">
                <a:solidFill>
                  <a:srgbClr val="FF0000"/>
                </a:solidFill>
              </a:rPr>
              <a:t>only to participating players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Suppose all players participate.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800000"/>
                </a:solidFill>
              </a:rPr>
              <a:t>Definition: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600" dirty="0" smtClean="0"/>
              <a:t>[Moulin and Vial, 1978] </a:t>
            </a:r>
          </a:p>
          <a:p>
            <a:r>
              <a:rPr lang="en-US" sz="2800" dirty="0" smtClean="0"/>
              <a:t>      Distribution </a:t>
            </a:r>
            <a:r>
              <a:rPr lang="en-US" sz="2800" dirty="0" err="1" smtClean="0"/>
              <a:t>Pr</a:t>
            </a:r>
            <a:r>
              <a:rPr lang="en-US" sz="2800" dirty="0" smtClean="0"/>
              <a:t>[</a:t>
            </a:r>
            <a:r>
              <a:rPr lang="el-GR" sz="2800" b="1" i="1" dirty="0" smtClean="0"/>
              <a:t>α</a:t>
            </a:r>
            <a:r>
              <a:rPr lang="en-US" sz="2800" dirty="0" smtClean="0"/>
              <a:t>] is a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Coarse Corr</a:t>
            </a:r>
            <a:r>
              <a:rPr lang="en-US" sz="2800" b="1" i="1" dirty="0">
                <a:solidFill>
                  <a:srgbClr val="FF0000"/>
                </a:solidFill>
              </a:rPr>
              <a:t>.</a:t>
            </a:r>
            <a:r>
              <a:rPr lang="en-US" sz="2800" b="1" i="1" dirty="0" smtClean="0">
                <a:solidFill>
                  <a:srgbClr val="FF0000"/>
                </a:solidFill>
              </a:rPr>
              <a:t> Eq. (CCE)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if: </a:t>
            </a:r>
          </a:p>
          <a:p>
            <a:endParaRPr lang="en-US" sz="800" dirty="0"/>
          </a:p>
          <a:p>
            <a:pPr lvl="1"/>
            <a:r>
              <a:rPr lang="en-US" sz="3200" dirty="0" smtClean="0"/>
              <a:t>    E[ </a:t>
            </a:r>
            <a:r>
              <a:rPr lang="en-US" sz="3200" dirty="0" err="1" smtClean="0"/>
              <a:t>U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(t) ] ≥ E[ </a:t>
            </a:r>
            <a:r>
              <a:rPr lang="en-US" sz="3200" dirty="0" err="1" smtClean="0"/>
              <a:t>u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(</a:t>
            </a:r>
            <a:r>
              <a:rPr lang="el-GR" sz="3200" dirty="0" smtClean="0"/>
              <a:t>β</a:t>
            </a:r>
            <a:r>
              <a:rPr lang="en-US" sz="3200" dirty="0" smtClean="0"/>
              <a:t>, </a:t>
            </a:r>
            <a:r>
              <a:rPr lang="el-GR" sz="3200" b="1" i="1" dirty="0"/>
              <a:t>α</a:t>
            </a:r>
            <a:r>
              <a:rPr lang="en-US" sz="3200" dirty="0" smtClean="0"/>
              <a:t>{-</a:t>
            </a:r>
            <a:r>
              <a:rPr lang="en-US" sz="3200" dirty="0" err="1" smtClean="0"/>
              <a:t>i</a:t>
            </a:r>
            <a:r>
              <a:rPr lang="en-US" sz="3200" dirty="0" smtClean="0"/>
              <a:t>}) ] </a:t>
            </a:r>
          </a:p>
          <a:p>
            <a:pPr lvl="1"/>
            <a:endParaRPr lang="el-GR" sz="800" dirty="0" smtClean="0"/>
          </a:p>
          <a:p>
            <a:pPr lvl="1"/>
            <a:r>
              <a:rPr lang="en-US" sz="2800" dirty="0" smtClean="0"/>
              <a:t>     for all </a:t>
            </a:r>
            <a:r>
              <a:rPr lang="en-US" sz="2800" dirty="0" err="1" smtClean="0"/>
              <a:t>i</a:t>
            </a:r>
            <a:r>
              <a:rPr lang="en-US" sz="2800" dirty="0" smtClean="0"/>
              <a:t> in {1, …, N}, all pairs </a:t>
            </a:r>
            <a:r>
              <a:rPr lang="el-GR" sz="2800" dirty="0" smtClean="0"/>
              <a:t>β</a:t>
            </a:r>
            <a:r>
              <a:rPr lang="en-US" sz="2800" dirty="0" smtClean="0"/>
              <a:t> in </a:t>
            </a:r>
            <a:r>
              <a:rPr lang="en-US" sz="2800" dirty="0" smtClean="0">
                <a:latin typeface="Apple Chancery"/>
              </a:rPr>
              <a:t>A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7845" y="5438926"/>
            <a:ext cx="62518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660066"/>
                </a:solidFill>
              </a:rPr>
              <a:t>LP with |</a:t>
            </a:r>
            <a:r>
              <a:rPr lang="en-US" sz="2600" dirty="0" smtClean="0">
                <a:solidFill>
                  <a:srgbClr val="660066"/>
                </a:solidFill>
                <a:latin typeface="Apple Chancery"/>
              </a:rPr>
              <a:t>A</a:t>
            </a:r>
            <a:r>
              <a:rPr lang="en-US" sz="2600" baseline="-25000" dirty="0" smtClean="0">
                <a:solidFill>
                  <a:srgbClr val="660066"/>
                </a:solidFill>
              </a:rPr>
              <a:t>1</a:t>
            </a:r>
            <a:r>
              <a:rPr lang="en-US" sz="2600" dirty="0" smtClean="0">
                <a:solidFill>
                  <a:srgbClr val="660066"/>
                </a:solidFill>
              </a:rPr>
              <a:t>| + |</a:t>
            </a:r>
            <a:r>
              <a:rPr lang="en-US" sz="2600" dirty="0" smtClean="0">
                <a:solidFill>
                  <a:srgbClr val="660066"/>
                </a:solidFill>
                <a:latin typeface="Apple Chancery"/>
              </a:rPr>
              <a:t>A</a:t>
            </a:r>
            <a:r>
              <a:rPr lang="en-US" sz="2600" baseline="-25000" dirty="0">
                <a:solidFill>
                  <a:srgbClr val="660066"/>
                </a:solidFill>
              </a:rPr>
              <a:t>2</a:t>
            </a:r>
            <a:r>
              <a:rPr lang="en-US" sz="2600" dirty="0" smtClean="0">
                <a:solidFill>
                  <a:srgbClr val="660066"/>
                </a:solidFill>
              </a:rPr>
              <a:t>|  + … + |</a:t>
            </a:r>
            <a:r>
              <a:rPr lang="en-US" sz="2600" dirty="0" smtClean="0">
                <a:solidFill>
                  <a:srgbClr val="660066"/>
                </a:solidFill>
                <a:latin typeface="Apple Chancery"/>
              </a:rPr>
              <a:t>A</a:t>
            </a:r>
            <a:r>
              <a:rPr lang="en-US" sz="2600" baseline="-25000" dirty="0">
                <a:solidFill>
                  <a:srgbClr val="660066"/>
                </a:solidFill>
              </a:rPr>
              <a:t>N</a:t>
            </a:r>
            <a:r>
              <a:rPr lang="en-US" sz="2600" dirty="0" smtClean="0">
                <a:solidFill>
                  <a:srgbClr val="660066"/>
                </a:solidFill>
              </a:rPr>
              <a:t>|  constraints.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2600" dirty="0">
                <a:solidFill>
                  <a:srgbClr val="660066"/>
                </a:solidFill>
              </a:rPr>
              <a:t>(</a:t>
            </a:r>
            <a:r>
              <a:rPr lang="en-US" sz="2600" dirty="0" smtClean="0">
                <a:solidFill>
                  <a:srgbClr val="660066"/>
                </a:solidFill>
              </a:rPr>
              <a:t> significantly less complex! 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799" y="3429000"/>
            <a:ext cx="6797489" cy="16342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3869" y="263659"/>
            <a:ext cx="42181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Superset Theorem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3701" y="1500839"/>
            <a:ext cx="742809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NE, CE</a:t>
            </a:r>
            <a:r>
              <a:rPr lang="en-US" sz="2800" smtClean="0"/>
              <a:t>, </a:t>
            </a:r>
            <a:r>
              <a:rPr lang="en-US" sz="2800" smtClean="0"/>
              <a:t>CCE </a:t>
            </a:r>
            <a:r>
              <a:rPr lang="en-US" sz="2800" dirty="0" smtClean="0"/>
              <a:t>definitions extend easily to the </a:t>
            </a:r>
            <a:r>
              <a:rPr lang="en-US" sz="2800" b="1" i="1" dirty="0" smtClean="0">
                <a:solidFill>
                  <a:srgbClr val="FF0000"/>
                </a:solidFill>
              </a:rPr>
              <a:t>stochastic game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r>
              <a:rPr lang="en-US" sz="2800" b="1" dirty="0" smtClean="0">
                <a:solidFill>
                  <a:srgbClr val="008000"/>
                </a:solidFill>
              </a:rPr>
              <a:t>Theorem: </a:t>
            </a:r>
          </a:p>
          <a:p>
            <a:endParaRPr lang="en-US" sz="2800" dirty="0"/>
          </a:p>
          <a:p>
            <a:r>
              <a:rPr lang="en-US" sz="3600" dirty="0" smtClean="0"/>
              <a:t>    {all NE}          {all CE}          {all CCE} 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053264" y="3720027"/>
            <a:ext cx="526077" cy="295037"/>
            <a:chOff x="3604960" y="4961159"/>
            <a:chExt cx="590183" cy="631711"/>
          </a:xfrm>
        </p:grpSpPr>
        <p:sp>
          <p:nvSpPr>
            <p:cNvPr id="6" name="Freeform 5"/>
            <p:cNvSpPr/>
            <p:nvPr/>
          </p:nvSpPr>
          <p:spPr>
            <a:xfrm>
              <a:off x="3604960" y="4961159"/>
              <a:ext cx="590183" cy="427892"/>
            </a:xfrm>
            <a:custGeom>
              <a:avLst/>
              <a:gdLst>
                <a:gd name="connsiteX0" fmla="*/ 590183 w 590183"/>
                <a:gd name="connsiteY0" fmla="*/ 28810 h 427892"/>
                <a:gd name="connsiteX1" fmla="*/ 192478 w 590183"/>
                <a:gd name="connsiteY1" fmla="*/ 15982 h 427892"/>
                <a:gd name="connsiteX2" fmla="*/ 40 w 590183"/>
                <a:gd name="connsiteY2" fmla="*/ 221225 h 427892"/>
                <a:gd name="connsiteX3" fmla="*/ 179649 w 590183"/>
                <a:gd name="connsiteY3" fmla="*/ 413640 h 427892"/>
                <a:gd name="connsiteX4" fmla="*/ 590183 w 590183"/>
                <a:gd name="connsiteY4" fmla="*/ 413640 h 42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0183" h="427892">
                  <a:moveTo>
                    <a:pt x="590183" y="28810"/>
                  </a:moveTo>
                  <a:cubicBezTo>
                    <a:pt x="440509" y="6361"/>
                    <a:pt x="290835" y="-16087"/>
                    <a:pt x="192478" y="15982"/>
                  </a:cubicBezTo>
                  <a:cubicBezTo>
                    <a:pt x="94121" y="48051"/>
                    <a:pt x="2178" y="154949"/>
                    <a:pt x="40" y="221225"/>
                  </a:cubicBezTo>
                  <a:cubicBezTo>
                    <a:pt x="-2098" y="287501"/>
                    <a:pt x="81292" y="381571"/>
                    <a:pt x="179649" y="413640"/>
                  </a:cubicBezTo>
                  <a:cubicBezTo>
                    <a:pt x="278006" y="445709"/>
                    <a:pt x="590183" y="413640"/>
                    <a:pt x="590183" y="413640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604960" y="5592870"/>
              <a:ext cx="590183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373796" y="3705666"/>
            <a:ext cx="526077" cy="295037"/>
            <a:chOff x="3604960" y="4961159"/>
            <a:chExt cx="590183" cy="631711"/>
          </a:xfrm>
        </p:grpSpPr>
        <p:sp>
          <p:nvSpPr>
            <p:cNvPr id="11" name="Freeform 10"/>
            <p:cNvSpPr/>
            <p:nvPr/>
          </p:nvSpPr>
          <p:spPr>
            <a:xfrm>
              <a:off x="3604960" y="4961159"/>
              <a:ext cx="590183" cy="427892"/>
            </a:xfrm>
            <a:custGeom>
              <a:avLst/>
              <a:gdLst>
                <a:gd name="connsiteX0" fmla="*/ 590183 w 590183"/>
                <a:gd name="connsiteY0" fmla="*/ 28810 h 427892"/>
                <a:gd name="connsiteX1" fmla="*/ 192478 w 590183"/>
                <a:gd name="connsiteY1" fmla="*/ 15982 h 427892"/>
                <a:gd name="connsiteX2" fmla="*/ 40 w 590183"/>
                <a:gd name="connsiteY2" fmla="*/ 221225 h 427892"/>
                <a:gd name="connsiteX3" fmla="*/ 179649 w 590183"/>
                <a:gd name="connsiteY3" fmla="*/ 413640 h 427892"/>
                <a:gd name="connsiteX4" fmla="*/ 590183 w 590183"/>
                <a:gd name="connsiteY4" fmla="*/ 413640 h 427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0183" h="427892">
                  <a:moveTo>
                    <a:pt x="590183" y="28810"/>
                  </a:moveTo>
                  <a:cubicBezTo>
                    <a:pt x="440509" y="6361"/>
                    <a:pt x="290835" y="-16087"/>
                    <a:pt x="192478" y="15982"/>
                  </a:cubicBezTo>
                  <a:cubicBezTo>
                    <a:pt x="94121" y="48051"/>
                    <a:pt x="2178" y="154949"/>
                    <a:pt x="40" y="221225"/>
                  </a:cubicBezTo>
                  <a:cubicBezTo>
                    <a:pt x="-2098" y="287501"/>
                    <a:pt x="81292" y="381571"/>
                    <a:pt x="179649" y="413640"/>
                  </a:cubicBezTo>
                  <a:cubicBezTo>
                    <a:pt x="278006" y="445709"/>
                    <a:pt x="590183" y="413640"/>
                    <a:pt x="590183" y="413640"/>
                  </a:cubicBezTo>
                </a:path>
              </a:pathLst>
            </a:cu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604960" y="5592870"/>
              <a:ext cx="590183" cy="0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1231602" y="3360853"/>
            <a:ext cx="6594199" cy="1063863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7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3144" y="263659"/>
            <a:ext cx="50005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Example (static game)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85800" y="990600"/>
            <a:ext cx="3388544" cy="2286000"/>
            <a:chOff x="609600" y="1143000"/>
            <a:chExt cx="3388544" cy="2286000"/>
          </a:xfrm>
        </p:grpSpPr>
        <p:sp>
          <p:nvSpPr>
            <p:cNvPr id="18" name="Rectangle 17"/>
            <p:cNvSpPr/>
            <p:nvPr/>
          </p:nvSpPr>
          <p:spPr>
            <a:xfrm>
              <a:off x="1143000" y="2057400"/>
              <a:ext cx="950144" cy="457200"/>
            </a:xfrm>
            <a:prstGeom prst="rect">
              <a:avLst/>
            </a:prstGeom>
            <a:solidFill>
              <a:srgbClr val="FF0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43000" y="2514600"/>
              <a:ext cx="950144" cy="457200"/>
            </a:xfrm>
            <a:prstGeom prst="rect">
              <a:avLst/>
            </a:prstGeom>
            <a:solidFill>
              <a:srgbClr val="008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3000" y="2971800"/>
              <a:ext cx="950144" cy="457200"/>
            </a:xfrm>
            <a:prstGeom prst="rect">
              <a:avLst/>
            </a:prstGeom>
            <a:solidFill>
              <a:srgbClr val="0000FF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97856" y="1600200"/>
              <a:ext cx="950144" cy="457200"/>
            </a:xfrm>
            <a:prstGeom prst="rect">
              <a:avLst/>
            </a:prstGeom>
            <a:solidFill>
              <a:srgbClr val="FF0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97856" y="20574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97856" y="25146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97856" y="29718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600200"/>
              <a:ext cx="950144" cy="457200"/>
            </a:xfrm>
            <a:prstGeom prst="rect">
              <a:avLst/>
            </a:prstGeom>
            <a:solidFill>
              <a:srgbClr val="008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0" y="20574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48000" y="25146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048000" y="29718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273288" y="2546112"/>
              <a:ext cx="11035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Player 1</a:t>
              </a:r>
              <a:endParaRPr lang="en-US" sz="2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77888" y="1143000"/>
              <a:ext cx="11035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Player 2</a:t>
              </a:r>
              <a:endParaRPr lang="en-US" sz="2200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447800" y="3241357"/>
            <a:ext cx="24496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Utility function 1</a:t>
            </a:r>
            <a:endParaRPr lang="en-US" sz="2600" dirty="0"/>
          </a:p>
        </p:txBody>
      </p:sp>
      <p:sp>
        <p:nvSpPr>
          <p:cNvPr id="50" name="TextBox 49"/>
          <p:cNvSpPr txBox="1"/>
          <p:nvPr/>
        </p:nvSpPr>
        <p:spPr>
          <a:xfrm>
            <a:off x="5562600" y="3241357"/>
            <a:ext cx="24496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Utility function 2</a:t>
            </a:r>
            <a:endParaRPr lang="en-US" sz="2600" dirty="0"/>
          </a:p>
        </p:txBody>
      </p:sp>
      <p:sp>
        <p:nvSpPr>
          <p:cNvPr id="51" name="TextBox 50"/>
          <p:cNvSpPr txBox="1"/>
          <p:nvPr/>
        </p:nvSpPr>
        <p:spPr>
          <a:xfrm>
            <a:off x="2514600" y="18697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52" name="TextBox 51"/>
          <p:cNvSpPr txBox="1"/>
          <p:nvPr/>
        </p:nvSpPr>
        <p:spPr>
          <a:xfrm>
            <a:off x="3380142" y="18697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80142" y="23269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54" name="TextBox 53"/>
          <p:cNvSpPr txBox="1"/>
          <p:nvPr/>
        </p:nvSpPr>
        <p:spPr>
          <a:xfrm>
            <a:off x="3429000" y="27841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14600" y="27841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14600" y="2286000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4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841056" y="990600"/>
            <a:ext cx="3388544" cy="2286000"/>
            <a:chOff x="609600" y="1143000"/>
            <a:chExt cx="3388544" cy="2286000"/>
          </a:xfrm>
        </p:grpSpPr>
        <p:sp>
          <p:nvSpPr>
            <p:cNvPr id="58" name="Rectangle 57"/>
            <p:cNvSpPr/>
            <p:nvPr/>
          </p:nvSpPr>
          <p:spPr>
            <a:xfrm>
              <a:off x="1143000" y="2057400"/>
              <a:ext cx="950144" cy="457200"/>
            </a:xfrm>
            <a:prstGeom prst="rect">
              <a:avLst/>
            </a:prstGeom>
            <a:solidFill>
              <a:srgbClr val="FF0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143000" y="2514600"/>
              <a:ext cx="950144" cy="457200"/>
            </a:xfrm>
            <a:prstGeom prst="rect">
              <a:avLst/>
            </a:prstGeom>
            <a:solidFill>
              <a:srgbClr val="008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143000" y="2971800"/>
              <a:ext cx="950144" cy="457200"/>
            </a:xfrm>
            <a:prstGeom prst="rect">
              <a:avLst/>
            </a:prstGeom>
            <a:solidFill>
              <a:srgbClr val="0000FF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097856" y="1600200"/>
              <a:ext cx="950144" cy="457200"/>
            </a:xfrm>
            <a:prstGeom prst="rect">
              <a:avLst/>
            </a:prstGeom>
            <a:solidFill>
              <a:srgbClr val="FF0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097856" y="20574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097856" y="25146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097856" y="29718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048000" y="1600200"/>
              <a:ext cx="950144" cy="457200"/>
            </a:xfrm>
            <a:prstGeom prst="rect">
              <a:avLst/>
            </a:prstGeom>
            <a:solidFill>
              <a:srgbClr val="008000"/>
            </a:solidFill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048000" y="20574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048000" y="25146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048000" y="2971800"/>
              <a:ext cx="950144" cy="4572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 rot="16200000">
              <a:off x="273288" y="2546112"/>
              <a:ext cx="11035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Player 1</a:t>
              </a:r>
              <a:endParaRPr lang="en-US" sz="22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477888" y="1143000"/>
              <a:ext cx="110351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Player 2</a:t>
              </a:r>
              <a:endParaRPr lang="en-US" sz="2200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6669856" y="1869757"/>
            <a:ext cx="5226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50</a:t>
            </a:r>
            <a:endParaRPr lang="en-US" sz="2600" dirty="0"/>
          </a:p>
        </p:txBody>
      </p:sp>
      <p:sp>
        <p:nvSpPr>
          <p:cNvPr id="72" name="TextBox 71"/>
          <p:cNvSpPr txBox="1"/>
          <p:nvPr/>
        </p:nvSpPr>
        <p:spPr>
          <a:xfrm>
            <a:off x="7535398" y="18697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73" name="TextBox 72"/>
          <p:cNvSpPr txBox="1"/>
          <p:nvPr/>
        </p:nvSpPr>
        <p:spPr>
          <a:xfrm>
            <a:off x="7535398" y="23269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84256" y="27841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75" name="TextBox 74"/>
          <p:cNvSpPr txBox="1"/>
          <p:nvPr/>
        </p:nvSpPr>
        <p:spPr>
          <a:xfrm>
            <a:off x="6669856" y="2784157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69856" y="2286000"/>
            <a:ext cx="3536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78" name="Rectangle 77"/>
          <p:cNvSpPr/>
          <p:nvPr/>
        </p:nvSpPr>
        <p:spPr>
          <a:xfrm>
            <a:off x="685800" y="1078523"/>
            <a:ext cx="7696200" cy="2655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 rot="16200000">
            <a:off x="-104800" y="4959636"/>
            <a:ext cx="1639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Avg. Utility 2</a:t>
            </a:r>
            <a:endParaRPr lang="en-US" sz="2200" dirty="0"/>
          </a:p>
        </p:txBody>
      </p:sp>
      <p:sp>
        <p:nvSpPr>
          <p:cNvPr id="79" name="Freeform 78"/>
          <p:cNvSpPr/>
          <p:nvPr/>
        </p:nvSpPr>
        <p:spPr>
          <a:xfrm>
            <a:off x="2031786" y="4117686"/>
            <a:ext cx="2437545" cy="2155051"/>
          </a:xfrm>
          <a:custGeom>
            <a:avLst/>
            <a:gdLst>
              <a:gd name="connsiteX0" fmla="*/ 12829 w 2437545"/>
              <a:gd name="connsiteY0" fmla="*/ 2155051 h 2155051"/>
              <a:gd name="connsiteX1" fmla="*/ 0 w 2437545"/>
              <a:gd name="connsiteY1" fmla="*/ 0 h 2155051"/>
              <a:gd name="connsiteX2" fmla="*/ 2437545 w 2437545"/>
              <a:gd name="connsiteY2" fmla="*/ 1731737 h 2155051"/>
              <a:gd name="connsiteX3" fmla="*/ 12829 w 2437545"/>
              <a:gd name="connsiteY3" fmla="*/ 2155051 h 2155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7545" h="2155051">
                <a:moveTo>
                  <a:pt x="12829" y="2155051"/>
                </a:moveTo>
                <a:cubicBezTo>
                  <a:pt x="8553" y="1436701"/>
                  <a:pt x="4276" y="718350"/>
                  <a:pt x="0" y="0"/>
                </a:cubicBezTo>
                <a:lnTo>
                  <a:pt x="2437545" y="1731737"/>
                </a:lnTo>
                <a:lnTo>
                  <a:pt x="12829" y="2155051"/>
                </a:lnTo>
                <a:close/>
              </a:path>
            </a:pathLst>
          </a:cu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942936" y="6400800"/>
            <a:ext cx="3832674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942936" y="3962400"/>
            <a:ext cx="0" cy="2435514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90458" y="6350913"/>
            <a:ext cx="1639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Avg. Utility 1</a:t>
            </a:r>
            <a:endParaRPr lang="en-US" sz="2200" dirty="0"/>
          </a:p>
        </p:txBody>
      </p:sp>
      <p:sp>
        <p:nvSpPr>
          <p:cNvPr id="90" name="TextBox 89"/>
          <p:cNvSpPr txBox="1"/>
          <p:nvPr/>
        </p:nvSpPr>
        <p:spPr>
          <a:xfrm>
            <a:off x="1628736" y="3733800"/>
            <a:ext cx="101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(3.5, 2.4)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990677" y="5638800"/>
            <a:ext cx="101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(3.5, 9.3)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852458" y="5879068"/>
            <a:ext cx="125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(3.87, 3.79)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1975814" y="4057360"/>
            <a:ext cx="111944" cy="1524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1975814" y="6165413"/>
            <a:ext cx="111944" cy="1524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412392" y="5715000"/>
            <a:ext cx="111944" cy="1524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793380" y="5952436"/>
            <a:ext cx="476811" cy="521623"/>
          </a:xfrm>
          <a:prstGeom prst="ellipse">
            <a:avLst/>
          </a:prstGeom>
          <a:noFill/>
          <a:ln w="571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>
            <a:endCxn id="96" idx="6"/>
          </p:cNvCxnSpPr>
          <p:nvPr/>
        </p:nvCxnSpPr>
        <p:spPr>
          <a:xfrm flipH="1">
            <a:off x="2087758" y="5867400"/>
            <a:ext cx="390387" cy="37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133073" y="5540473"/>
            <a:ext cx="168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 and CE point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562600" y="4209760"/>
            <a:ext cx="304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All players benefit if non-participants are denied access to the suggestions of the game manager.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336176" y="4499890"/>
            <a:ext cx="1195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CCE region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3038613" y="4775515"/>
            <a:ext cx="390387" cy="37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93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63659"/>
            <a:ext cx="806866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Pure strategies for stochastic games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143000"/>
            <a:ext cx="7620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Player </a:t>
            </a:r>
            <a:r>
              <a:rPr lang="en-US" sz="2800" dirty="0" err="1"/>
              <a:t>i</a:t>
            </a:r>
            <a:r>
              <a:rPr lang="en-US" sz="2800" dirty="0" smtClean="0"/>
              <a:t> observes:  </a:t>
            </a:r>
            <a:r>
              <a:rPr lang="el-GR" sz="2800" dirty="0" smtClean="0"/>
              <a:t>ω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(t)</a:t>
            </a:r>
            <a:r>
              <a:rPr lang="el-GR" sz="2800" dirty="0" smtClean="0"/>
              <a:t> </a:t>
            </a:r>
            <a:r>
              <a:rPr lang="en-US" sz="2800" dirty="0" smtClean="0"/>
              <a:t>in</a:t>
            </a:r>
            <a:r>
              <a:rPr lang="el-GR" sz="2800" dirty="0" smtClean="0"/>
              <a:t>  Ω</a:t>
            </a:r>
            <a:r>
              <a:rPr lang="en-US" sz="2800" baseline="-25000" dirty="0" err="1"/>
              <a:t>i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12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Player </a:t>
            </a:r>
            <a:r>
              <a:rPr lang="en-US" sz="2800" dirty="0" err="1"/>
              <a:t>i</a:t>
            </a:r>
            <a:r>
              <a:rPr lang="en-US" sz="2800" dirty="0" smtClean="0"/>
              <a:t> chooses:    </a:t>
            </a:r>
            <a:r>
              <a:rPr lang="el-GR" sz="2800" dirty="0" smtClean="0"/>
              <a:t>α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(t) in </a:t>
            </a:r>
            <a:r>
              <a:rPr lang="en-US" sz="2800" dirty="0" smtClean="0">
                <a:latin typeface="Apple Chancery"/>
              </a:rPr>
              <a:t>A</a:t>
            </a:r>
            <a:r>
              <a:rPr lang="en-US" sz="2800" baseline="-25000" dirty="0"/>
              <a:t>i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12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Definition:  A </a:t>
            </a:r>
            <a:r>
              <a:rPr lang="en-US" sz="2800" b="1" i="1" dirty="0" smtClean="0">
                <a:solidFill>
                  <a:srgbClr val="FF0000"/>
                </a:solidFill>
              </a:rPr>
              <a:t>pure strategy </a:t>
            </a:r>
            <a:r>
              <a:rPr lang="en-US" sz="2800" dirty="0" smtClean="0"/>
              <a:t>for player </a:t>
            </a:r>
            <a:r>
              <a:rPr lang="en-US" sz="2800" dirty="0" err="1" smtClean="0"/>
              <a:t>i</a:t>
            </a:r>
            <a:r>
              <a:rPr lang="en-US" sz="2800" dirty="0" smtClean="0"/>
              <a:t> is a function b</a:t>
            </a:r>
            <a:r>
              <a:rPr lang="en-US" sz="2800" baseline="-25000" dirty="0" smtClean="0"/>
              <a:t>i</a:t>
            </a:r>
            <a:r>
              <a:rPr lang="en-US" sz="2800" dirty="0"/>
              <a:t> </a:t>
            </a:r>
            <a:r>
              <a:rPr lang="en-US" sz="2800" dirty="0" smtClean="0"/>
              <a:t>: </a:t>
            </a:r>
            <a:r>
              <a:rPr lang="el-GR" sz="2800" dirty="0" smtClean="0"/>
              <a:t>Ω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smtClean="0">
                <a:latin typeface="Apple Chancery"/>
              </a:rPr>
              <a:t>A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. 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1200" dirty="0" smtClean="0"/>
          </a:p>
          <a:p>
            <a:pPr marL="457200" indent="-457200">
              <a:buFont typeface="Arial"/>
              <a:buChar char="•"/>
            </a:pPr>
            <a:endParaRPr lang="en-US" sz="12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There are |</a:t>
            </a:r>
            <a:r>
              <a:rPr lang="en-US" sz="2800" dirty="0" smtClean="0">
                <a:latin typeface="Apple Chancery"/>
              </a:rPr>
              <a:t>A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|</a:t>
            </a:r>
            <a:r>
              <a:rPr lang="en-US" sz="2800" baseline="30000" dirty="0" smtClean="0"/>
              <a:t>|</a:t>
            </a:r>
            <a:r>
              <a:rPr lang="el-GR" sz="2800" baseline="30000" dirty="0"/>
              <a:t>Ω</a:t>
            </a:r>
            <a:r>
              <a:rPr lang="en-US" sz="2800" baseline="30000" dirty="0" err="1"/>
              <a:t>i</a:t>
            </a:r>
            <a:r>
              <a:rPr lang="en-US" sz="2800" baseline="30000" dirty="0" smtClean="0"/>
              <a:t>| </a:t>
            </a:r>
            <a:r>
              <a:rPr lang="en-US" sz="2800" dirty="0" smtClean="0"/>
              <a:t>pure strategies for player </a:t>
            </a:r>
            <a:r>
              <a:rPr lang="en-US" sz="2800" dirty="0" err="1" smtClean="0"/>
              <a:t>i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Define </a:t>
            </a:r>
            <a:r>
              <a:rPr lang="en-US" sz="2800" dirty="0" smtClean="0">
                <a:latin typeface="Apple Chancery"/>
              </a:rPr>
              <a:t>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as this set of pure strategies. </a:t>
            </a:r>
            <a:endParaRPr lang="en-US" sz="2800" dirty="0"/>
          </a:p>
        </p:txBody>
      </p:sp>
      <p:sp>
        <p:nvSpPr>
          <p:cNvPr id="3" name="Freeform 2"/>
          <p:cNvSpPr/>
          <p:nvPr/>
        </p:nvSpPr>
        <p:spPr>
          <a:xfrm>
            <a:off x="1500920" y="3586340"/>
            <a:ext cx="1904813" cy="1128691"/>
          </a:xfrm>
          <a:custGeom>
            <a:avLst/>
            <a:gdLst>
              <a:gd name="connsiteX0" fmla="*/ 449116 w 1904813"/>
              <a:gd name="connsiteY0" fmla="*/ 18239 h 1128691"/>
              <a:gd name="connsiteX1" fmla="*/ 94 w 1904813"/>
              <a:gd name="connsiteY1" fmla="*/ 480035 h 1128691"/>
              <a:gd name="connsiteX2" fmla="*/ 474774 w 1904813"/>
              <a:gd name="connsiteY2" fmla="*/ 800728 h 1128691"/>
              <a:gd name="connsiteX3" fmla="*/ 1372817 w 1904813"/>
              <a:gd name="connsiteY3" fmla="*/ 1108592 h 1128691"/>
              <a:gd name="connsiteX4" fmla="*/ 1873155 w 1904813"/>
              <a:gd name="connsiteY4" fmla="*/ 197826 h 1128691"/>
              <a:gd name="connsiteX5" fmla="*/ 449116 w 1904813"/>
              <a:gd name="connsiteY5" fmla="*/ 18239 h 112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4813" h="1128691">
                <a:moveTo>
                  <a:pt x="449116" y="18239"/>
                </a:moveTo>
                <a:cubicBezTo>
                  <a:pt x="136939" y="65274"/>
                  <a:pt x="-4182" y="349620"/>
                  <a:pt x="94" y="480035"/>
                </a:cubicBezTo>
                <a:cubicBezTo>
                  <a:pt x="4370" y="610450"/>
                  <a:pt x="245987" y="695969"/>
                  <a:pt x="474774" y="800728"/>
                </a:cubicBezTo>
                <a:cubicBezTo>
                  <a:pt x="703561" y="905487"/>
                  <a:pt x="1139754" y="1209076"/>
                  <a:pt x="1372817" y="1108592"/>
                </a:cubicBezTo>
                <a:cubicBezTo>
                  <a:pt x="1605881" y="1008108"/>
                  <a:pt x="2022829" y="385965"/>
                  <a:pt x="1873155" y="197826"/>
                </a:cubicBezTo>
                <a:cubicBezTo>
                  <a:pt x="1723481" y="9687"/>
                  <a:pt x="761293" y="-28796"/>
                  <a:pt x="449116" y="18239"/>
                </a:cubicBezTo>
                <a:close/>
              </a:path>
            </a:pathLst>
          </a:cu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258335" y="3553268"/>
            <a:ext cx="1996117" cy="1077526"/>
          </a:xfrm>
          <a:custGeom>
            <a:avLst/>
            <a:gdLst>
              <a:gd name="connsiteX0" fmla="*/ 168409 w 1996117"/>
              <a:gd name="connsiteY0" fmla="*/ 769661 h 1077526"/>
              <a:gd name="connsiteX1" fmla="*/ 245384 w 1996117"/>
              <a:gd name="connsiteY1" fmla="*/ 436141 h 1077526"/>
              <a:gd name="connsiteX2" fmla="*/ 14459 w 1996117"/>
              <a:gd name="connsiteY2" fmla="*/ 128277 h 1077526"/>
              <a:gd name="connsiteX3" fmla="*/ 732893 w 1996117"/>
              <a:gd name="connsiteY3" fmla="*/ 0 h 1077526"/>
              <a:gd name="connsiteX4" fmla="*/ 1695082 w 1996117"/>
              <a:gd name="connsiteY4" fmla="*/ 128277 h 1077526"/>
              <a:gd name="connsiteX5" fmla="*/ 1977324 w 1996117"/>
              <a:gd name="connsiteY5" fmla="*/ 756833 h 1077526"/>
              <a:gd name="connsiteX6" fmla="*/ 1258890 w 1996117"/>
              <a:gd name="connsiteY6" fmla="*/ 1077526 h 1077526"/>
              <a:gd name="connsiteX7" fmla="*/ 168409 w 1996117"/>
              <a:gd name="connsiteY7" fmla="*/ 769661 h 107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6117" h="1077526">
                <a:moveTo>
                  <a:pt x="168409" y="769661"/>
                </a:moveTo>
                <a:cubicBezTo>
                  <a:pt x="-509" y="662763"/>
                  <a:pt x="271042" y="543038"/>
                  <a:pt x="245384" y="436141"/>
                </a:cubicBezTo>
                <a:cubicBezTo>
                  <a:pt x="219726" y="329244"/>
                  <a:pt x="-66793" y="200967"/>
                  <a:pt x="14459" y="128277"/>
                </a:cubicBezTo>
                <a:cubicBezTo>
                  <a:pt x="95711" y="55587"/>
                  <a:pt x="452789" y="0"/>
                  <a:pt x="732893" y="0"/>
                </a:cubicBezTo>
                <a:cubicBezTo>
                  <a:pt x="1012997" y="0"/>
                  <a:pt x="1487677" y="2138"/>
                  <a:pt x="1695082" y="128277"/>
                </a:cubicBezTo>
                <a:cubicBezTo>
                  <a:pt x="1902487" y="254416"/>
                  <a:pt x="2050023" y="598625"/>
                  <a:pt x="1977324" y="756833"/>
                </a:cubicBezTo>
                <a:cubicBezTo>
                  <a:pt x="1904625" y="915041"/>
                  <a:pt x="1564652" y="1077526"/>
                  <a:pt x="1258890" y="1077526"/>
                </a:cubicBezTo>
                <a:cubicBezTo>
                  <a:pt x="953128" y="1077526"/>
                  <a:pt x="337327" y="876559"/>
                  <a:pt x="168409" y="769661"/>
                </a:cubicBezTo>
                <a:close/>
              </a:path>
            </a:pathLst>
          </a:cu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9800" y="3810000"/>
            <a:ext cx="5199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/>
              <a:t>Ω</a:t>
            </a:r>
            <a:r>
              <a:rPr lang="en-US" sz="3200" baseline="-25000" dirty="0" err="1"/>
              <a:t>i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810000"/>
            <a:ext cx="6001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pple Chancery"/>
              </a:rPr>
              <a:t>A</a:t>
            </a:r>
            <a:r>
              <a:rPr lang="en-US" sz="3200" baseline="-25000" dirty="0"/>
              <a:t>i</a:t>
            </a:r>
            <a:endParaRPr lang="en-US" sz="3200" dirty="0"/>
          </a:p>
        </p:txBody>
      </p:sp>
      <p:sp>
        <p:nvSpPr>
          <p:cNvPr id="9" name="Freeform 8"/>
          <p:cNvSpPr/>
          <p:nvPr/>
        </p:nvSpPr>
        <p:spPr>
          <a:xfrm>
            <a:off x="3048000" y="3752305"/>
            <a:ext cx="2743200" cy="429520"/>
          </a:xfrm>
          <a:custGeom>
            <a:avLst/>
            <a:gdLst>
              <a:gd name="connsiteX0" fmla="*/ 0 w 2078328"/>
              <a:gd name="connsiteY0" fmla="*/ 429520 h 429520"/>
              <a:gd name="connsiteX1" fmla="*/ 500338 w 2078328"/>
              <a:gd name="connsiteY1" fmla="*/ 108828 h 429520"/>
              <a:gd name="connsiteX2" fmla="*/ 1565161 w 2078328"/>
              <a:gd name="connsiteY2" fmla="*/ 6206 h 429520"/>
              <a:gd name="connsiteX3" fmla="*/ 2078328 w 2078328"/>
              <a:gd name="connsiteY3" fmla="*/ 262760 h 42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8328" h="429520">
                <a:moveTo>
                  <a:pt x="0" y="429520"/>
                </a:moveTo>
                <a:cubicBezTo>
                  <a:pt x="119739" y="304450"/>
                  <a:pt x="239478" y="179380"/>
                  <a:pt x="500338" y="108828"/>
                </a:cubicBezTo>
                <a:cubicBezTo>
                  <a:pt x="761198" y="38276"/>
                  <a:pt x="1302163" y="-19449"/>
                  <a:pt x="1565161" y="6206"/>
                </a:cubicBezTo>
                <a:cubicBezTo>
                  <a:pt x="1828159" y="31861"/>
                  <a:pt x="2078328" y="262760"/>
                  <a:pt x="2078328" y="262760"/>
                </a:cubicBezTo>
              </a:path>
            </a:pathLst>
          </a:custGeom>
          <a:ln w="571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38600" y="3811909"/>
            <a:ext cx="8962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b</a:t>
            </a:r>
            <a:r>
              <a:rPr lang="en-US" sz="2600" baseline="-25000" dirty="0" smtClean="0"/>
              <a:t>i</a:t>
            </a:r>
            <a:r>
              <a:rPr lang="en-US" sz="2600" dirty="0" smtClean="0"/>
              <a:t>(</a:t>
            </a:r>
            <a:r>
              <a:rPr lang="el-GR" sz="2600" dirty="0"/>
              <a:t>ω</a:t>
            </a:r>
            <a:r>
              <a:rPr lang="en-US" sz="2600" baseline="-25000" dirty="0" err="1" smtClean="0"/>
              <a:t>i</a:t>
            </a:r>
            <a:r>
              <a:rPr lang="en-US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869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0057" y="263659"/>
            <a:ext cx="72657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Stochastic </a:t>
            </a:r>
            <a:r>
              <a:rPr lang="en-US" sz="4200" dirty="0">
                <a:solidFill>
                  <a:srgbClr val="0000FF"/>
                </a:solidFill>
                <a:latin typeface="+mj-lt"/>
              </a:rPr>
              <a:t>o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ptimization problem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3674" y="2514216"/>
            <a:ext cx="17505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Subject to: 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945165" y="3148013"/>
            <a:ext cx="4660250" cy="954107"/>
            <a:chOff x="1734395" y="3714873"/>
            <a:chExt cx="4660250" cy="954107"/>
          </a:xfrm>
        </p:grpSpPr>
        <p:sp>
          <p:nvSpPr>
            <p:cNvPr id="17" name="TextBox 16"/>
            <p:cNvSpPr txBox="1"/>
            <p:nvPr/>
          </p:nvSpPr>
          <p:spPr>
            <a:xfrm>
              <a:off x="1734395" y="3714873"/>
              <a:ext cx="466025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U</a:t>
              </a:r>
              <a:r>
                <a:rPr lang="en-US" sz="2800" baseline="-25000" dirty="0" err="1" smtClean="0"/>
                <a:t>i</a:t>
              </a:r>
              <a:r>
                <a:rPr lang="en-US" sz="2800" dirty="0" smtClean="0"/>
                <a:t>   </a:t>
              </a:r>
              <a:r>
                <a:rPr lang="en-US" sz="2800" dirty="0"/>
                <a:t>≥</a:t>
              </a:r>
              <a:r>
                <a:rPr lang="en-US" sz="2800" dirty="0" smtClean="0"/>
                <a:t>  </a:t>
              </a:r>
              <a:r>
                <a:rPr lang="en-US" sz="2800" dirty="0" err="1" smtClean="0"/>
                <a:t>U</a:t>
              </a:r>
              <a:r>
                <a:rPr lang="en-US" sz="2800" baseline="-25000" dirty="0" err="1"/>
                <a:t>i</a:t>
              </a:r>
              <a:r>
                <a:rPr lang="en-US" sz="2800" baseline="30000" dirty="0" smtClean="0"/>
                <a:t>(s)</a:t>
              </a:r>
              <a:r>
                <a:rPr lang="en-US" sz="2800" dirty="0" smtClean="0"/>
                <a:t>     for all </a:t>
              </a:r>
              <a:r>
                <a:rPr lang="en-US" sz="2800" dirty="0" err="1" smtClean="0"/>
                <a:t>i</a:t>
              </a:r>
              <a:r>
                <a:rPr lang="en-US" sz="2800" dirty="0"/>
                <a:t> </a:t>
              </a:r>
              <a:r>
                <a:rPr lang="en-US" sz="2800" dirty="0" smtClean="0"/>
                <a:t>in {1, …, N}</a:t>
              </a:r>
            </a:p>
            <a:p>
              <a:r>
                <a:rPr lang="en-US" sz="2800" dirty="0"/>
                <a:t> </a:t>
              </a:r>
              <a:r>
                <a:rPr lang="en-US" sz="2800" dirty="0" smtClean="0"/>
                <a:t>                     for all  s in </a:t>
              </a:r>
              <a:r>
                <a:rPr lang="en-US" sz="2800" dirty="0" smtClean="0">
                  <a:latin typeface="Apple Chancery"/>
                </a:rPr>
                <a:t>S</a:t>
              </a:r>
              <a:r>
                <a:rPr lang="en-US" sz="2800" baseline="-25000" dirty="0" smtClean="0"/>
                <a:t>i</a:t>
              </a:r>
              <a:r>
                <a:rPr lang="en-US" sz="2800" dirty="0" smtClean="0"/>
                <a:t>     </a:t>
              </a:r>
              <a:endParaRPr lang="en-US" sz="28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830778" y="3839294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693982" y="3828959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932336" y="1683219"/>
            <a:ext cx="2793742" cy="830997"/>
            <a:chOff x="838200" y="1143000"/>
            <a:chExt cx="2793742" cy="830997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1143000"/>
              <a:ext cx="27937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/>
                <a:t>φ</a:t>
              </a:r>
              <a:r>
                <a:rPr lang="en-US" sz="3600" dirty="0" smtClean="0"/>
                <a:t>(</a:t>
              </a:r>
              <a:r>
                <a:rPr lang="en-US" sz="2800" dirty="0" smtClean="0"/>
                <a:t> U</a:t>
              </a:r>
              <a:r>
                <a:rPr lang="en-US" sz="2800" baseline="-25000" dirty="0" smtClean="0"/>
                <a:t>1</a:t>
              </a:r>
              <a:r>
                <a:rPr lang="en-US" sz="2800" dirty="0" smtClean="0"/>
                <a:t>, U</a:t>
              </a:r>
              <a:r>
                <a:rPr lang="en-US" sz="2800" baseline="-25000" dirty="0" smtClean="0"/>
                <a:t>2</a:t>
              </a:r>
              <a:r>
                <a:rPr lang="en-US" sz="2800" dirty="0" smtClean="0"/>
                <a:t>, …, U</a:t>
              </a:r>
              <a:r>
                <a:rPr lang="en-US" sz="2800" baseline="-25000" dirty="0" smtClean="0"/>
                <a:t>N</a:t>
              </a:r>
              <a:r>
                <a:rPr lang="el-GR" sz="2800" dirty="0" smtClean="0"/>
                <a:t> </a:t>
              </a:r>
              <a:r>
                <a:rPr lang="el-GR" sz="3600" dirty="0" smtClean="0"/>
                <a:t>)</a:t>
              </a:r>
              <a:endParaRPr lang="en-US" sz="3600" dirty="0" smtClean="0"/>
            </a:p>
            <a:p>
              <a:pPr marL="457200" indent="-457200">
                <a:buFont typeface="Arial"/>
                <a:buChar char="•"/>
              </a:pPr>
              <a:endParaRPr lang="en-US" sz="1200" dirty="0" smtClean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806571" y="1381358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81319" y="1381358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405089" y="1381358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731269" y="1167313"/>
            <a:ext cx="1687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Maximize: 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1918204" y="4535941"/>
            <a:ext cx="6789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i="1" dirty="0" smtClean="0"/>
              <a:t>α</a:t>
            </a:r>
            <a:r>
              <a:rPr lang="en-US" sz="2800" dirty="0" smtClean="0"/>
              <a:t>(t) in </a:t>
            </a:r>
            <a:r>
              <a:rPr lang="en-US" sz="2800" dirty="0" smtClean="0">
                <a:latin typeface="Apple Chancery"/>
              </a:rPr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x </a:t>
            </a:r>
            <a:r>
              <a:rPr lang="en-US" sz="2800" dirty="0">
                <a:latin typeface="Apple Chancery"/>
              </a:rPr>
              <a:t>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x … x </a:t>
            </a:r>
            <a:r>
              <a:rPr lang="en-US" sz="2800" dirty="0">
                <a:latin typeface="Apple Chancery"/>
              </a:rPr>
              <a:t>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  for all t in {0, 1, 2, …}  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079253" y="3140341"/>
            <a:ext cx="475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1) 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115951" y="4551112"/>
            <a:ext cx="475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dirty="0" smtClean="0"/>
              <a:t>) 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039622" y="1462356"/>
            <a:ext cx="31315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660066"/>
                </a:solidFill>
              </a:rPr>
              <a:t>Concave fairness function</a:t>
            </a:r>
            <a:endParaRPr lang="en-US" sz="2200" dirty="0">
              <a:solidFill>
                <a:srgbClr val="660066"/>
              </a:solidFill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flipH="1">
            <a:off x="4490214" y="1677800"/>
            <a:ext cx="549408" cy="374629"/>
          </a:xfrm>
          <a:prstGeom prst="straightConnector1">
            <a:avLst/>
          </a:prstGeom>
          <a:ln w="38100" cmpd="sng">
            <a:solidFill>
              <a:srgbClr val="66006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39622" y="2345952"/>
            <a:ext cx="31813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660066"/>
                </a:solidFill>
              </a:rPr>
              <a:t>C</a:t>
            </a:r>
            <a:r>
              <a:rPr lang="en-US" sz="2200" dirty="0" smtClean="0">
                <a:solidFill>
                  <a:srgbClr val="660066"/>
                </a:solidFill>
              </a:rPr>
              <a:t>CE Constraints</a:t>
            </a:r>
            <a:endParaRPr lang="en-US" sz="2200" dirty="0">
              <a:solidFill>
                <a:srgbClr val="660066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361246" y="2589524"/>
            <a:ext cx="1678376" cy="558489"/>
          </a:xfrm>
          <a:prstGeom prst="straightConnector1">
            <a:avLst/>
          </a:prstGeom>
          <a:ln w="38100" cmpd="sng">
            <a:solidFill>
              <a:srgbClr val="66006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90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0057" y="263659"/>
            <a:ext cx="73559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 smtClean="0">
                <a:solidFill>
                  <a:srgbClr val="0000FF"/>
                </a:solidFill>
                <a:latin typeface="+mj-lt"/>
              </a:rPr>
              <a:t>Lyapunov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 optimization approach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01074" y="1955039"/>
            <a:ext cx="7053814" cy="523220"/>
            <a:chOff x="1734394" y="3714873"/>
            <a:chExt cx="7053814" cy="523220"/>
          </a:xfrm>
        </p:grpSpPr>
        <p:sp>
          <p:nvSpPr>
            <p:cNvPr id="17" name="TextBox 16"/>
            <p:cNvSpPr txBox="1"/>
            <p:nvPr/>
          </p:nvSpPr>
          <p:spPr>
            <a:xfrm>
              <a:off x="1734394" y="3714873"/>
              <a:ext cx="70538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U</a:t>
              </a:r>
              <a:r>
                <a:rPr lang="en-US" sz="2800" baseline="-25000" dirty="0" err="1" smtClean="0"/>
                <a:t>i</a:t>
              </a:r>
              <a:r>
                <a:rPr lang="en-US" sz="2800" dirty="0" smtClean="0"/>
                <a:t>   ≥  </a:t>
              </a:r>
              <a:r>
                <a:rPr lang="en-US" sz="2800" dirty="0" err="1" smtClean="0"/>
                <a:t>U</a:t>
              </a:r>
              <a:r>
                <a:rPr lang="en-US" sz="2800" baseline="-25000" dirty="0" err="1"/>
                <a:t>i</a:t>
              </a:r>
              <a:r>
                <a:rPr lang="en-US" sz="2800" baseline="30000" dirty="0" smtClean="0"/>
                <a:t>(s)</a:t>
              </a:r>
              <a:r>
                <a:rPr lang="en-US" sz="2800" dirty="0" smtClean="0"/>
                <a:t>   for all  </a:t>
              </a:r>
              <a:r>
                <a:rPr lang="en-US" sz="2800" dirty="0" err="1" smtClean="0"/>
                <a:t>i</a:t>
              </a:r>
              <a:r>
                <a:rPr lang="en-US" sz="2800" dirty="0" smtClean="0"/>
                <a:t> in {1, …, N},   for all  s in </a:t>
              </a:r>
              <a:r>
                <a:rPr lang="en-US" sz="2800" dirty="0" smtClean="0">
                  <a:latin typeface="Apple Chancery"/>
                </a:rPr>
                <a:t>S</a:t>
              </a:r>
              <a:r>
                <a:rPr lang="en-US" sz="2800" baseline="-25000" dirty="0" smtClean="0"/>
                <a:t>i</a:t>
              </a:r>
              <a:r>
                <a:rPr lang="en-US" sz="2800" dirty="0" smtClean="0"/>
                <a:t>     </a:t>
              </a:r>
              <a:endParaRPr lang="en-US" sz="28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830778" y="3839294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693982" y="3828959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731269" y="1167313"/>
            <a:ext cx="1939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Constraints: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039166" y="1795876"/>
            <a:ext cx="7215722" cy="949248"/>
          </a:xfrm>
          <a:prstGeom prst="rect">
            <a:avLst/>
          </a:prstGeom>
          <a:noFill/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55379" y="2936041"/>
            <a:ext cx="2259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Virtual queue: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87607" y="3989408"/>
            <a:ext cx="1770053" cy="1218630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8159" y="4258790"/>
            <a:ext cx="13075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3600" baseline="-25000" dirty="0" smtClean="0"/>
              <a:t>i</a:t>
            </a:r>
            <a:r>
              <a:rPr lang="en-US" sz="3600" baseline="30000" dirty="0" smtClean="0"/>
              <a:t>(s)</a:t>
            </a:r>
            <a:r>
              <a:rPr lang="en-US" sz="3600" dirty="0" smtClean="0"/>
              <a:t>(t)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14943" y="3897140"/>
            <a:ext cx="2467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u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(</a:t>
            </a:r>
            <a:r>
              <a:rPr lang="el-GR" sz="3600" b="1" i="1" dirty="0" smtClean="0"/>
              <a:t>α</a:t>
            </a:r>
            <a:r>
              <a:rPr lang="en-US" sz="3600" dirty="0" smtClean="0"/>
              <a:t>(t), </a:t>
            </a:r>
            <a:r>
              <a:rPr lang="el-GR" sz="3600" b="1" i="1" dirty="0" smtClean="0"/>
              <a:t>ω</a:t>
            </a:r>
            <a:r>
              <a:rPr lang="en-US" sz="3600" dirty="0" smtClean="0"/>
              <a:t>(t))</a:t>
            </a:r>
            <a:endParaRPr lang="en-US" sz="3600" dirty="0"/>
          </a:p>
        </p:txBody>
      </p:sp>
      <p:cxnSp>
        <p:nvCxnSpPr>
          <p:cNvPr id="9" name="Straight Arrow Connector 8"/>
          <p:cNvCxnSpPr>
            <a:endCxn id="5" idx="1"/>
          </p:cNvCxnSpPr>
          <p:nvPr/>
        </p:nvCxnSpPr>
        <p:spPr>
          <a:xfrm>
            <a:off x="2116809" y="4598723"/>
            <a:ext cx="1770798" cy="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57660" y="4598723"/>
            <a:ext cx="1770798" cy="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26753" y="3897140"/>
            <a:ext cx="2774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u</a:t>
            </a:r>
            <a:r>
              <a:rPr lang="en-US" sz="3600" baseline="-25000" dirty="0" err="1" smtClean="0"/>
              <a:t>i</a:t>
            </a:r>
            <a:r>
              <a:rPr lang="en-US" sz="3600" baseline="30000" dirty="0" smtClean="0"/>
              <a:t>(s)</a:t>
            </a:r>
            <a:r>
              <a:rPr lang="en-US" sz="3600" dirty="0" smtClean="0"/>
              <a:t>(</a:t>
            </a:r>
            <a:r>
              <a:rPr lang="el-GR" sz="3600" b="1" i="1" dirty="0" smtClean="0"/>
              <a:t>α</a:t>
            </a:r>
            <a:r>
              <a:rPr lang="en-US" sz="3600" dirty="0" smtClean="0"/>
              <a:t>(t), </a:t>
            </a:r>
            <a:r>
              <a:rPr lang="el-GR" sz="3600" b="1" i="1" dirty="0" smtClean="0"/>
              <a:t>ω</a:t>
            </a:r>
            <a:r>
              <a:rPr lang="en-US" sz="3600" dirty="0" smtClean="0"/>
              <a:t>(t))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926753" y="5554387"/>
            <a:ext cx="75560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66"/>
                </a:solidFill>
              </a:rPr>
              <a:t>Formally:</a:t>
            </a:r>
          </a:p>
          <a:p>
            <a:r>
              <a:rPr lang="en-US" sz="2400" dirty="0" err="1">
                <a:solidFill>
                  <a:srgbClr val="660066"/>
                </a:solidFill>
              </a:rPr>
              <a:t>u</a:t>
            </a:r>
            <a:r>
              <a:rPr lang="en-US" sz="2400" baseline="-25000" dirty="0" err="1">
                <a:solidFill>
                  <a:srgbClr val="660066"/>
                </a:solidFill>
              </a:rPr>
              <a:t>i</a:t>
            </a:r>
            <a:r>
              <a:rPr lang="en-US" sz="2400" baseline="30000" dirty="0">
                <a:solidFill>
                  <a:srgbClr val="660066"/>
                </a:solidFill>
              </a:rPr>
              <a:t>(s)</a:t>
            </a:r>
            <a:r>
              <a:rPr lang="en-US" sz="2400" dirty="0">
                <a:solidFill>
                  <a:srgbClr val="660066"/>
                </a:solidFill>
              </a:rPr>
              <a:t>(</a:t>
            </a:r>
            <a:r>
              <a:rPr lang="el-GR" sz="2400" b="1" i="1" dirty="0">
                <a:solidFill>
                  <a:srgbClr val="660066"/>
                </a:solidFill>
              </a:rPr>
              <a:t>α</a:t>
            </a:r>
            <a:r>
              <a:rPr lang="en-US" sz="2400" dirty="0">
                <a:solidFill>
                  <a:srgbClr val="660066"/>
                </a:solidFill>
              </a:rPr>
              <a:t>(t), </a:t>
            </a:r>
            <a:r>
              <a:rPr lang="el-GR" sz="2400" b="1" i="1" dirty="0">
                <a:solidFill>
                  <a:srgbClr val="660066"/>
                </a:solidFill>
              </a:rPr>
              <a:t>ω</a:t>
            </a:r>
            <a:r>
              <a:rPr lang="en-US" sz="2400" dirty="0">
                <a:solidFill>
                  <a:srgbClr val="660066"/>
                </a:solidFill>
              </a:rPr>
              <a:t>(t)</a:t>
            </a:r>
            <a:r>
              <a:rPr lang="en-US" sz="2400" dirty="0" smtClean="0">
                <a:solidFill>
                  <a:srgbClr val="660066"/>
                </a:solidFill>
              </a:rPr>
              <a:t>) = </a:t>
            </a:r>
            <a:r>
              <a:rPr lang="en-US" sz="2400" dirty="0" err="1" smtClean="0">
                <a:solidFill>
                  <a:srgbClr val="660066"/>
                </a:solidFill>
              </a:rPr>
              <a:t>u</a:t>
            </a:r>
            <a:r>
              <a:rPr lang="en-US" sz="2400" baseline="-25000" dirty="0" err="1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(</a:t>
            </a:r>
            <a:r>
              <a:rPr lang="en-US" sz="2400" dirty="0" smtClean="0">
                <a:solidFill>
                  <a:srgbClr val="660066"/>
                </a:solidFill>
              </a:rPr>
              <a:t>(b</a:t>
            </a:r>
            <a:r>
              <a:rPr lang="en-US" sz="2400" baseline="-25000" dirty="0" smtClean="0">
                <a:solidFill>
                  <a:srgbClr val="660066"/>
                </a:solidFill>
              </a:rPr>
              <a:t>i</a:t>
            </a:r>
            <a:r>
              <a:rPr lang="en-US" sz="2400" baseline="30000" dirty="0" smtClean="0">
                <a:solidFill>
                  <a:srgbClr val="660066"/>
                </a:solidFill>
              </a:rPr>
              <a:t>(s)</a:t>
            </a:r>
            <a:r>
              <a:rPr lang="en-US" sz="2400" dirty="0" smtClean="0">
                <a:solidFill>
                  <a:srgbClr val="660066"/>
                </a:solidFill>
              </a:rPr>
              <a:t>(</a:t>
            </a:r>
            <a:r>
              <a:rPr lang="el-GR" sz="2400" dirty="0" err="1">
                <a:solidFill>
                  <a:srgbClr val="660066"/>
                </a:solidFill>
              </a:rPr>
              <a:t>ω</a:t>
            </a:r>
            <a:r>
              <a:rPr lang="en-US" sz="2400" baseline="-25000" dirty="0" err="1" smtClean="0">
                <a:solidFill>
                  <a:srgbClr val="660066"/>
                </a:solidFill>
              </a:rPr>
              <a:t>i</a:t>
            </a:r>
            <a:r>
              <a:rPr lang="en-US" sz="2400" dirty="0" smtClean="0">
                <a:solidFill>
                  <a:srgbClr val="660066"/>
                </a:solidFill>
              </a:rPr>
              <a:t>(t)), </a:t>
            </a:r>
            <a:r>
              <a:rPr lang="el-GR" sz="2400" b="1" i="1" dirty="0" smtClean="0">
                <a:solidFill>
                  <a:srgbClr val="660066"/>
                </a:solidFill>
              </a:rPr>
              <a:t>α</a:t>
            </a:r>
            <a:r>
              <a:rPr lang="en-US" sz="2400" b="1" i="1" dirty="0" smtClean="0">
                <a:solidFill>
                  <a:srgbClr val="660066"/>
                </a:solidFill>
              </a:rPr>
              <a:t>{-</a:t>
            </a:r>
            <a:r>
              <a:rPr lang="en-US" sz="2400" b="1" i="1" dirty="0" err="1" smtClean="0">
                <a:solidFill>
                  <a:srgbClr val="660066"/>
                </a:solidFill>
              </a:rPr>
              <a:t>i</a:t>
            </a:r>
            <a:r>
              <a:rPr lang="en-US" sz="2400" b="1" i="1" dirty="0" smtClean="0">
                <a:solidFill>
                  <a:srgbClr val="660066"/>
                </a:solidFill>
              </a:rPr>
              <a:t>}</a:t>
            </a:r>
            <a:r>
              <a:rPr lang="en-US" sz="2400" dirty="0" smtClean="0">
                <a:solidFill>
                  <a:srgbClr val="660066"/>
                </a:solidFill>
              </a:rPr>
              <a:t>(</a:t>
            </a:r>
            <a:r>
              <a:rPr lang="en-US" sz="2400" dirty="0">
                <a:solidFill>
                  <a:srgbClr val="660066"/>
                </a:solidFill>
              </a:rPr>
              <a:t>t</a:t>
            </a:r>
            <a:r>
              <a:rPr lang="en-US" sz="2400" dirty="0" smtClean="0">
                <a:solidFill>
                  <a:srgbClr val="660066"/>
                </a:solidFill>
              </a:rPr>
              <a:t>)), </a:t>
            </a:r>
            <a:r>
              <a:rPr lang="el-GR" sz="2400" b="1" i="1" dirty="0">
                <a:solidFill>
                  <a:srgbClr val="660066"/>
                </a:solidFill>
              </a:rPr>
              <a:t>ω</a:t>
            </a:r>
            <a:r>
              <a:rPr lang="en-US" sz="2400" dirty="0">
                <a:solidFill>
                  <a:srgbClr val="660066"/>
                </a:solidFill>
              </a:rPr>
              <a:t>(t)</a:t>
            </a:r>
            <a:r>
              <a:rPr lang="en-US" sz="3200" dirty="0">
                <a:solidFill>
                  <a:srgbClr val="660066"/>
                </a:solidFill>
              </a:rPr>
              <a:t>)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64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0057" y="263659"/>
            <a:ext cx="65866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Online algorithm (main part):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1269" y="1167313"/>
            <a:ext cx="7981931" cy="5447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slot t: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Game manager observes queues and </a:t>
            </a:r>
            <a:r>
              <a:rPr lang="el-GR" sz="2800" b="1" i="1" dirty="0" smtClean="0"/>
              <a:t>ω</a:t>
            </a:r>
            <a:r>
              <a:rPr lang="en-US" sz="2800" dirty="0" smtClean="0"/>
              <a:t>(t).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Chooses </a:t>
            </a:r>
            <a:r>
              <a:rPr lang="el-GR" sz="2800" b="1" i="1" dirty="0"/>
              <a:t>α</a:t>
            </a:r>
            <a:r>
              <a:rPr lang="en-US" sz="2800" dirty="0"/>
              <a:t>(t) in </a:t>
            </a:r>
            <a:r>
              <a:rPr lang="en-US" sz="2800" dirty="0">
                <a:latin typeface="Apple Chancery"/>
              </a:rPr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x </a:t>
            </a:r>
            <a:r>
              <a:rPr lang="en-US" sz="2800" dirty="0">
                <a:latin typeface="Apple Chancery"/>
              </a:rPr>
              <a:t>A</a:t>
            </a:r>
            <a:r>
              <a:rPr lang="en-US" sz="2800" baseline="-25000" dirty="0"/>
              <a:t>2</a:t>
            </a:r>
            <a:r>
              <a:rPr lang="en-US" sz="2800" dirty="0"/>
              <a:t> x … x </a:t>
            </a:r>
            <a:r>
              <a:rPr lang="en-US" sz="2800" dirty="0">
                <a:latin typeface="Apple Chancery"/>
              </a:rPr>
              <a:t>A</a:t>
            </a:r>
            <a:r>
              <a:rPr lang="en-US" sz="2800" baseline="-25000" dirty="0"/>
              <a:t>N</a:t>
            </a:r>
            <a:r>
              <a:rPr lang="en-US" sz="2800" dirty="0"/>
              <a:t> </a:t>
            </a:r>
            <a:r>
              <a:rPr lang="en-US" sz="2800" dirty="0" smtClean="0"/>
              <a:t>to minimize: 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Do an </a:t>
            </a:r>
            <a:r>
              <a:rPr lang="en-US" sz="2800" b="1" i="1" dirty="0" smtClean="0">
                <a:solidFill>
                  <a:srgbClr val="008000"/>
                </a:solidFill>
              </a:rPr>
              <a:t>auxiliary variable </a:t>
            </a:r>
            <a:r>
              <a:rPr lang="en-US" sz="2800" dirty="0" smtClean="0"/>
              <a:t>selection (omitted here).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Update virtual queues. 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2800" dirty="0" smtClean="0">
                <a:solidFill>
                  <a:srgbClr val="660066"/>
                </a:solidFill>
              </a:rPr>
              <a:t>Knowledge of </a:t>
            </a:r>
            <a:r>
              <a:rPr lang="en-US" sz="2800" dirty="0" err="1">
                <a:solidFill>
                  <a:srgbClr val="660066"/>
                </a:solidFill>
              </a:rPr>
              <a:t>Pr</a:t>
            </a:r>
            <a:r>
              <a:rPr lang="en-US" sz="2800" dirty="0">
                <a:solidFill>
                  <a:srgbClr val="660066"/>
                </a:solidFill>
              </a:rPr>
              <a:t>[</a:t>
            </a:r>
            <a:r>
              <a:rPr lang="el-GR" sz="2800" b="1" i="1" dirty="0">
                <a:solidFill>
                  <a:srgbClr val="660066"/>
                </a:solidFill>
              </a:rPr>
              <a:t>ω</a:t>
            </a:r>
            <a:r>
              <a:rPr lang="en-US" sz="2800" dirty="0">
                <a:solidFill>
                  <a:srgbClr val="660066"/>
                </a:solidFill>
              </a:rPr>
              <a:t>(t) = (</a:t>
            </a:r>
            <a:r>
              <a:rPr lang="el-GR" sz="2800" dirty="0">
                <a:solidFill>
                  <a:srgbClr val="660066"/>
                </a:solidFill>
              </a:rPr>
              <a:t>ω</a:t>
            </a:r>
            <a:r>
              <a:rPr lang="en-US" sz="2800" baseline="-25000" dirty="0">
                <a:solidFill>
                  <a:srgbClr val="660066"/>
                </a:solidFill>
              </a:rPr>
              <a:t>0</a:t>
            </a:r>
            <a:r>
              <a:rPr lang="en-US" sz="2800" dirty="0">
                <a:solidFill>
                  <a:srgbClr val="660066"/>
                </a:solidFill>
              </a:rPr>
              <a:t>, </a:t>
            </a:r>
            <a:r>
              <a:rPr lang="el-GR" sz="2800" dirty="0">
                <a:solidFill>
                  <a:srgbClr val="660066"/>
                </a:solidFill>
              </a:rPr>
              <a:t>ω</a:t>
            </a:r>
            <a:r>
              <a:rPr lang="en-US" sz="2800" baseline="-25000" dirty="0">
                <a:solidFill>
                  <a:srgbClr val="660066"/>
                </a:solidFill>
              </a:rPr>
              <a:t>1</a:t>
            </a:r>
            <a:r>
              <a:rPr lang="en-US" sz="2800" dirty="0">
                <a:solidFill>
                  <a:srgbClr val="660066"/>
                </a:solidFill>
              </a:rPr>
              <a:t>, …., </a:t>
            </a:r>
            <a:r>
              <a:rPr lang="el-GR" sz="2800" dirty="0">
                <a:solidFill>
                  <a:srgbClr val="660066"/>
                </a:solidFill>
              </a:rPr>
              <a:t>ω</a:t>
            </a:r>
            <a:r>
              <a:rPr lang="en-US" sz="2800" baseline="-25000" dirty="0">
                <a:solidFill>
                  <a:srgbClr val="660066"/>
                </a:solidFill>
              </a:rPr>
              <a:t>N</a:t>
            </a:r>
            <a:r>
              <a:rPr lang="en-US" sz="2800" dirty="0">
                <a:solidFill>
                  <a:srgbClr val="660066"/>
                </a:solidFill>
              </a:rPr>
              <a:t>)] </a:t>
            </a:r>
            <a:r>
              <a:rPr lang="en-US" sz="2800" dirty="0" smtClean="0">
                <a:solidFill>
                  <a:srgbClr val="660066"/>
                </a:solidFill>
              </a:rPr>
              <a:t>not required!</a:t>
            </a:r>
            <a:endParaRPr lang="en-US" sz="2800" dirty="0">
              <a:solidFill>
                <a:srgbClr val="660066"/>
              </a:solidFill>
            </a:endParaRPr>
          </a:p>
        </p:txBody>
      </p:sp>
      <p:pic>
        <p:nvPicPr>
          <p:cNvPr id="2" name="Picture 1" descr="texshop_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382" y="2616851"/>
            <a:ext cx="7271741" cy="22112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44431" y="2514227"/>
            <a:ext cx="7412863" cy="250139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65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62884" y="263659"/>
            <a:ext cx="36111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Game structure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6530" y="1213143"/>
            <a:ext cx="7877119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Slotted time t in {0, 1, 2, …}.  </a:t>
            </a:r>
          </a:p>
          <a:p>
            <a:endParaRPr lang="en-US" sz="12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 players, 1 game manager.</a:t>
            </a:r>
          </a:p>
          <a:p>
            <a:pPr marL="457200" indent="-457200">
              <a:buFont typeface="Arial"/>
              <a:buChar char="•"/>
            </a:pPr>
            <a:endParaRPr lang="en-US" sz="12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Slot t utility for each player depends on:</a:t>
            </a:r>
          </a:p>
          <a:p>
            <a:pPr lvl="1"/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</a:t>
            </a:r>
            <a:r>
              <a:rPr lang="en-US" sz="2800" b="1" i="1" dirty="0" smtClean="0">
                <a:solidFill>
                  <a:srgbClr val="FF0000"/>
                </a:solidFill>
              </a:rPr>
              <a:t>  Random events  </a:t>
            </a:r>
            <a:r>
              <a:rPr lang="el-GR" sz="2800" b="1" i="1" dirty="0" smtClean="0"/>
              <a:t>ω</a:t>
            </a:r>
            <a:r>
              <a:rPr lang="en-US" sz="2800" dirty="0" smtClean="0"/>
              <a:t>(t) = (</a:t>
            </a:r>
            <a:r>
              <a:rPr lang="el-GR" sz="2800" dirty="0" smtClean="0"/>
              <a:t>ω</a:t>
            </a:r>
            <a:r>
              <a:rPr lang="en-US" sz="2800" baseline="-25000" dirty="0"/>
              <a:t>0</a:t>
            </a:r>
            <a:r>
              <a:rPr lang="en-US" sz="2800" dirty="0" smtClean="0"/>
              <a:t>(t), </a:t>
            </a:r>
            <a:r>
              <a:rPr lang="el-GR" sz="2800" dirty="0" smtClean="0"/>
              <a:t>ω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(t),…,</a:t>
            </a:r>
            <a:r>
              <a:rPr lang="el-GR" sz="2800" dirty="0" smtClean="0"/>
              <a:t>ω</a:t>
            </a:r>
            <a:r>
              <a:rPr lang="en-US" sz="2800" baseline="-25000" dirty="0"/>
              <a:t>N</a:t>
            </a:r>
            <a:r>
              <a:rPr lang="en-US" sz="2800" dirty="0" smtClean="0"/>
              <a:t>(t))</a:t>
            </a:r>
          </a:p>
          <a:p>
            <a:pPr lvl="1"/>
            <a:r>
              <a:rPr lang="en-US" sz="2800" dirty="0" smtClean="0"/>
              <a:t>(ii) </a:t>
            </a:r>
            <a:r>
              <a:rPr lang="en-US" sz="2800" b="1" i="1" dirty="0" smtClean="0">
                <a:solidFill>
                  <a:srgbClr val="FF0000"/>
                </a:solidFill>
              </a:rPr>
              <a:t>Control actions   </a:t>
            </a:r>
            <a:r>
              <a:rPr lang="el-GR" sz="2800" b="1" i="1" dirty="0" smtClean="0"/>
              <a:t>α</a:t>
            </a:r>
            <a:r>
              <a:rPr lang="en-US" sz="2800" dirty="0" smtClean="0"/>
              <a:t>(t) =  (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(t), … , </a:t>
            </a:r>
            <a:r>
              <a:rPr lang="el-GR" sz="2800" dirty="0" smtClean="0"/>
              <a:t>α</a:t>
            </a:r>
            <a:r>
              <a:rPr lang="en-US" sz="2800" baseline="-25000" dirty="0"/>
              <a:t>N</a:t>
            </a:r>
            <a:r>
              <a:rPr lang="en-US" sz="2800" dirty="0" smtClean="0"/>
              <a:t>(t)) </a:t>
            </a:r>
          </a:p>
          <a:p>
            <a:pPr lvl="1"/>
            <a:endParaRPr lang="en-US" sz="12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Players  </a:t>
            </a:r>
            <a:r>
              <a:rPr lang="en-US" sz="2800" dirty="0" smtClean="0">
                <a:sym typeface="Wingdings"/>
              </a:rPr>
              <a:t>  Maximize time average utility.</a:t>
            </a:r>
          </a:p>
          <a:p>
            <a:pPr marL="457200" indent="-457200">
              <a:buFont typeface="Arial"/>
              <a:buChar char="•"/>
            </a:pPr>
            <a:endParaRPr lang="en-US" sz="14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Game manager </a:t>
            </a:r>
          </a:p>
          <a:p>
            <a:r>
              <a:rPr lang="en-US" sz="2800" dirty="0" smtClean="0">
                <a:sym typeface="Wingdings"/>
              </a:rPr>
              <a:t>            Provides suggestions. </a:t>
            </a:r>
          </a:p>
          <a:p>
            <a:r>
              <a:rPr lang="en-US" sz="2800" dirty="0" smtClean="0">
                <a:sym typeface="Wingdings"/>
              </a:rPr>
              <a:t>            Maintains fairness of utilities </a:t>
            </a:r>
          </a:p>
          <a:p>
            <a:r>
              <a:rPr lang="en-US" sz="2800" dirty="0" smtClean="0">
                <a:sym typeface="Wingdings"/>
              </a:rPr>
              <a:t>                subject to </a:t>
            </a:r>
            <a:r>
              <a:rPr lang="en-US" sz="2800" b="1" i="1" dirty="0" smtClean="0">
                <a:solidFill>
                  <a:srgbClr val="008000"/>
                </a:solidFill>
                <a:sym typeface="Wingdings"/>
              </a:rPr>
              <a:t>equilibrium constraints.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0216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0057" y="263659"/>
            <a:ext cx="29292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Conclusions: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726" y="1128829"/>
            <a:ext cx="7748826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CE constraints are simpler and lead to improved utilities.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Online algorithm for the stochastic game. 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 knowledge of </a:t>
            </a:r>
            <a:r>
              <a:rPr lang="en-US" sz="2800" dirty="0" err="1"/>
              <a:t>Pr</a:t>
            </a:r>
            <a:r>
              <a:rPr lang="en-US" sz="2800" dirty="0"/>
              <a:t>[</a:t>
            </a:r>
            <a:r>
              <a:rPr lang="el-GR" sz="2800" b="1" i="1" dirty="0"/>
              <a:t>ω</a:t>
            </a:r>
            <a:r>
              <a:rPr lang="en-US" sz="2800" dirty="0"/>
              <a:t>(t) = </a:t>
            </a:r>
            <a:r>
              <a:rPr lang="en-US" sz="2800" dirty="0" smtClean="0"/>
              <a:t>(</a:t>
            </a:r>
            <a:r>
              <a:rPr lang="el-GR" sz="2800" dirty="0" smtClean="0"/>
              <a:t>ω</a:t>
            </a:r>
            <a:r>
              <a:rPr lang="en-US" sz="2800" baseline="-25000" dirty="0"/>
              <a:t>0</a:t>
            </a:r>
            <a:r>
              <a:rPr lang="en-US" sz="2800" dirty="0" smtClean="0"/>
              <a:t>, </a:t>
            </a:r>
            <a:r>
              <a:rPr lang="el-GR" sz="2800" dirty="0" smtClean="0"/>
              <a:t>ω</a:t>
            </a:r>
            <a:r>
              <a:rPr lang="en-US" sz="2800" baseline="-25000" dirty="0" smtClean="0"/>
              <a:t>1</a:t>
            </a:r>
            <a:r>
              <a:rPr lang="en-US" sz="2800" dirty="0"/>
              <a:t>, …., </a:t>
            </a:r>
            <a:r>
              <a:rPr lang="el-GR" sz="2800" dirty="0"/>
              <a:t>ω</a:t>
            </a:r>
            <a:r>
              <a:rPr lang="en-US" sz="2800" baseline="-25000" dirty="0"/>
              <a:t>N</a:t>
            </a:r>
            <a:r>
              <a:rPr lang="en-US" sz="2800" dirty="0"/>
              <a:t>)] </a:t>
            </a:r>
            <a:r>
              <a:rPr lang="en-US" sz="2800" dirty="0" smtClean="0"/>
              <a:t>required!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Complexity and convergence time is independent of size of </a:t>
            </a:r>
            <a:r>
              <a:rPr lang="el-GR" sz="2800" dirty="0" smtClean="0"/>
              <a:t>Ω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. 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Scales gracefully with large N. 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5447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0057" y="263659"/>
            <a:ext cx="47007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Aux variable update: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726" y="1128829"/>
            <a:ext cx="7748826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/>
              <a:t>Choose x</a:t>
            </a:r>
            <a:r>
              <a:rPr lang="en-US" sz="3600" baseline="-25000" dirty="0"/>
              <a:t>i</a:t>
            </a:r>
            <a:r>
              <a:rPr lang="en-US" sz="3600" dirty="0" smtClean="0"/>
              <a:t>(t) in [0, 1] to maximize: </a:t>
            </a:r>
          </a:p>
          <a:p>
            <a:pPr marL="457200" indent="-457200">
              <a:buFont typeface="Arial"/>
              <a:buChar char="•"/>
            </a:pPr>
            <a:endParaRPr lang="en-US" sz="3600" dirty="0"/>
          </a:p>
          <a:p>
            <a:r>
              <a:rPr lang="en-US" sz="3600" dirty="0" smtClean="0"/>
              <a:t>         V</a:t>
            </a:r>
            <a:r>
              <a:rPr lang="el-GR" sz="3600" dirty="0" smtClean="0"/>
              <a:t>φ</a:t>
            </a:r>
            <a:r>
              <a:rPr lang="en-US" sz="3600" dirty="0" smtClean="0"/>
              <a:t>(x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(t), …, </a:t>
            </a:r>
            <a:r>
              <a:rPr lang="en-US" sz="3600" dirty="0" err="1" smtClean="0"/>
              <a:t>x</a:t>
            </a:r>
            <a:r>
              <a:rPr lang="en-US" sz="3600" baseline="-25000" dirty="0" err="1"/>
              <a:t>N</a:t>
            </a:r>
            <a:r>
              <a:rPr lang="en-US" sz="3600" dirty="0" smtClean="0"/>
              <a:t>(t)) –</a:t>
            </a:r>
            <a:r>
              <a:rPr lang="el-GR" sz="3600" dirty="0" smtClean="0"/>
              <a:t> </a:t>
            </a:r>
            <a:r>
              <a:rPr lang="en-US" sz="4200" dirty="0"/>
              <a:t>∑</a:t>
            </a:r>
            <a:r>
              <a:rPr lang="en-US" sz="3600" dirty="0" smtClean="0"/>
              <a:t> </a:t>
            </a:r>
            <a:r>
              <a:rPr lang="en-US" sz="3600" dirty="0" err="1" smtClean="0"/>
              <a:t>Z</a:t>
            </a:r>
            <a:r>
              <a:rPr lang="en-US" sz="3600" baseline="-25000" dirty="0" err="1"/>
              <a:t>i</a:t>
            </a:r>
            <a:r>
              <a:rPr lang="en-US" sz="3600" dirty="0" smtClean="0"/>
              <a:t>(t)x</a:t>
            </a:r>
            <a:r>
              <a:rPr lang="en-US" sz="3600" baseline="-25000" dirty="0"/>
              <a:t>i</a:t>
            </a:r>
            <a:r>
              <a:rPr lang="en-US" sz="3600" dirty="0" smtClean="0"/>
              <a:t>(t)</a:t>
            </a:r>
          </a:p>
          <a:p>
            <a:endParaRPr lang="en-US" sz="3600" dirty="0"/>
          </a:p>
          <a:p>
            <a:r>
              <a:rPr lang="en-US" sz="3600" dirty="0"/>
              <a:t>Where </a:t>
            </a:r>
            <a:r>
              <a:rPr lang="en-US" sz="3600" dirty="0" err="1"/>
              <a:t>Z</a:t>
            </a:r>
            <a:r>
              <a:rPr lang="en-US" sz="3600" baseline="-25000" dirty="0" err="1"/>
              <a:t>i</a:t>
            </a:r>
            <a:r>
              <a:rPr lang="en-US" sz="3600" dirty="0"/>
              <a:t>(t</a:t>
            </a:r>
            <a:r>
              <a:rPr lang="en-US" sz="3600" dirty="0" smtClean="0"/>
              <a:t>) is another virtual queue, one for each player </a:t>
            </a:r>
            <a:r>
              <a:rPr lang="en-US" sz="3600" dirty="0" err="1"/>
              <a:t>i</a:t>
            </a:r>
            <a:r>
              <a:rPr lang="en-US" sz="3600" dirty="0" smtClean="0"/>
              <a:t> in {1, …, N}. See paper for details: </a:t>
            </a:r>
          </a:p>
          <a:p>
            <a:r>
              <a:rPr lang="en-US" dirty="0"/>
              <a:t>http://</a:t>
            </a:r>
            <a:r>
              <a:rPr lang="en-US" dirty="0" err="1"/>
              <a:t>ee.usc.edu</a:t>
            </a:r>
            <a:r>
              <a:rPr lang="en-US" dirty="0"/>
              <a:t>/stochastic-nets/docs/repeated-games-</a:t>
            </a:r>
            <a:r>
              <a:rPr lang="en-US" dirty="0" err="1"/>
              <a:t>maxweight.pdf</a:t>
            </a:r>
            <a:endParaRPr lang="en-US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5933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0843" y="263659"/>
            <a:ext cx="47536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smtClean="0">
                <a:solidFill>
                  <a:srgbClr val="0000FF"/>
                </a:solidFill>
                <a:latin typeface="+mj-lt"/>
              </a:rPr>
              <a:t>Random events </a:t>
            </a:r>
            <a:r>
              <a:rPr lang="el-GR" sz="4200" b="1" i="1" dirty="0" smtClean="0">
                <a:solidFill>
                  <a:srgbClr val="0000FF"/>
                </a:solidFill>
                <a:latin typeface="+mj-lt"/>
              </a:rPr>
              <a:t>ω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(t)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0085" y="4291791"/>
            <a:ext cx="70973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en-US" sz="14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Player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 sees 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Manager sees:  </a:t>
            </a:r>
            <a:r>
              <a:rPr lang="el-GR" sz="2800" b="1" i="1" dirty="0" smtClean="0">
                <a:sym typeface="Wingdings"/>
              </a:rPr>
              <a:t>ω</a:t>
            </a:r>
            <a:r>
              <a:rPr lang="en-US" sz="2800" dirty="0" smtClean="0">
                <a:sym typeface="Wingdings"/>
              </a:rPr>
              <a:t>(t) = (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0</a:t>
            </a:r>
            <a:r>
              <a:rPr lang="en-US" sz="2800" dirty="0" smtClean="0">
                <a:sym typeface="Wingdings"/>
              </a:rPr>
              <a:t>(t), 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1</a:t>
            </a:r>
            <a:r>
              <a:rPr lang="en-US" sz="2800" dirty="0" smtClean="0">
                <a:sym typeface="Wingdings"/>
              </a:rPr>
              <a:t>(t), … , </a:t>
            </a:r>
            <a:r>
              <a:rPr lang="el-GR" sz="2800" dirty="0" err="1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N</a:t>
            </a:r>
            <a:r>
              <a:rPr lang="en-US" sz="2800" dirty="0" smtClean="0">
                <a:sym typeface="Wingdings"/>
              </a:rPr>
              <a:t>(t))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>
              <a:sym typeface="Wingding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82583" y="1364885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>
            <a:off x="3027687" y="1454680"/>
            <a:ext cx="3630660" cy="2496245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4484" y="1154479"/>
            <a:ext cx="8238332" cy="307864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33243" y="1762361"/>
            <a:ext cx="2262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Game manager</a:t>
            </a:r>
            <a:endParaRPr lang="en-US" sz="2600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1077" y="1334058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1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ω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cxnSp>
        <p:nvCxnSpPr>
          <p:cNvPr id="42" name="Straight Arrow Connector 41"/>
          <p:cNvCxnSpPr>
            <a:stCxn id="33" idx="3"/>
          </p:cNvCxnSpPr>
          <p:nvPr/>
        </p:nvCxnSpPr>
        <p:spPr>
          <a:xfrm>
            <a:off x="2053158" y="1834256"/>
            <a:ext cx="1269599" cy="39235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8" idx="3"/>
          </p:cNvCxnSpPr>
          <p:nvPr/>
        </p:nvCxnSpPr>
        <p:spPr>
          <a:xfrm flipV="1">
            <a:off x="2179907" y="2950368"/>
            <a:ext cx="950415" cy="23951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870838" y="2774429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09332" y="2743602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2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ω</a:t>
            </a:r>
            <a:r>
              <a:rPr lang="en-US" sz="2600" baseline="-25000" dirty="0"/>
              <a:t>2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sp>
        <p:nvSpPr>
          <p:cNvPr id="49" name="Rounded Rectangle 48"/>
          <p:cNvSpPr/>
          <p:nvPr/>
        </p:nvSpPr>
        <p:spPr>
          <a:xfrm>
            <a:off x="7354516" y="1402988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379110" y="1395330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3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ω</a:t>
            </a:r>
            <a:r>
              <a:rPr lang="en-US" sz="2600" baseline="-25000" dirty="0"/>
              <a:t>3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cxnSp>
        <p:nvCxnSpPr>
          <p:cNvPr id="54" name="Straight Arrow Connector 53"/>
          <p:cNvCxnSpPr>
            <a:endCxn id="49" idx="1"/>
          </p:cNvCxnSpPr>
          <p:nvPr/>
        </p:nvCxnSpPr>
        <p:spPr>
          <a:xfrm flipV="1">
            <a:off x="6578755" y="1872359"/>
            <a:ext cx="775761" cy="192835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22757" y="2188536"/>
            <a:ext cx="30997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(</a:t>
            </a:r>
            <a:r>
              <a:rPr lang="el-GR" sz="2600" dirty="0" smtClean="0"/>
              <a:t>ω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(t), </a:t>
            </a:r>
            <a:r>
              <a:rPr lang="el-GR" sz="2600" dirty="0" smtClean="0"/>
              <a:t>ω</a:t>
            </a:r>
            <a:r>
              <a:rPr lang="el-GR" sz="2600" baseline="-25000" dirty="0"/>
              <a:t>1</a:t>
            </a:r>
            <a:r>
              <a:rPr lang="en-US" sz="2600" dirty="0" smtClean="0"/>
              <a:t>(t), …, </a:t>
            </a:r>
            <a:r>
              <a:rPr lang="el-GR" sz="2600" dirty="0" smtClean="0"/>
              <a:t>ω</a:t>
            </a:r>
            <a:r>
              <a:rPr lang="el-GR" sz="2600" baseline="-25000" dirty="0"/>
              <a:t>Ν</a:t>
            </a:r>
            <a:r>
              <a:rPr lang="en-US" sz="2600" dirty="0" smtClean="0"/>
              <a:t>(t))</a:t>
            </a:r>
            <a:endParaRPr lang="en-US" sz="26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913559" y="5558702"/>
            <a:ext cx="396640" cy="367679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97758" y="5810925"/>
            <a:ext cx="35464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660066"/>
                </a:solidFill>
              </a:rPr>
              <a:t>Only known to manager!</a:t>
            </a:r>
            <a:endParaRPr lang="en-US" sz="26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2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0843" y="263659"/>
            <a:ext cx="47536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smtClean="0">
                <a:solidFill>
                  <a:srgbClr val="0000FF"/>
                </a:solidFill>
                <a:latin typeface="+mj-lt"/>
              </a:rPr>
              <a:t>Random events </a:t>
            </a:r>
            <a:r>
              <a:rPr lang="el-GR" sz="4200" b="1" i="1" dirty="0" smtClean="0">
                <a:solidFill>
                  <a:srgbClr val="0000FF"/>
                </a:solidFill>
                <a:latin typeface="+mj-lt"/>
              </a:rPr>
              <a:t>ω</a:t>
            </a:r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(t)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0085" y="4291791"/>
            <a:ext cx="709736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en-US" sz="14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Player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 sees 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Manager sees:  </a:t>
            </a:r>
            <a:r>
              <a:rPr lang="el-GR" sz="2800" b="1" i="1" dirty="0" smtClean="0">
                <a:sym typeface="Wingdings"/>
              </a:rPr>
              <a:t>ω</a:t>
            </a:r>
            <a:r>
              <a:rPr lang="en-US" sz="2800" dirty="0" smtClean="0">
                <a:sym typeface="Wingdings"/>
              </a:rPr>
              <a:t>(t) = (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0</a:t>
            </a:r>
            <a:r>
              <a:rPr lang="en-US" sz="2800" dirty="0" smtClean="0">
                <a:sym typeface="Wingdings"/>
              </a:rPr>
              <a:t>(t), 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1</a:t>
            </a:r>
            <a:r>
              <a:rPr lang="en-US" sz="2800" dirty="0" smtClean="0">
                <a:sym typeface="Wingdings"/>
              </a:rPr>
              <a:t>(t), … , </a:t>
            </a:r>
            <a:r>
              <a:rPr lang="el-GR" sz="2800" dirty="0" err="1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N</a:t>
            </a:r>
            <a:r>
              <a:rPr lang="en-US" sz="2800" dirty="0" smtClean="0">
                <a:sym typeface="Wingdings"/>
              </a:rPr>
              <a:t>(t))</a:t>
            </a:r>
          </a:p>
          <a:p>
            <a:pPr marL="457200" indent="-457200">
              <a:buFont typeface="Arial"/>
              <a:buChar char="•"/>
            </a:pPr>
            <a:endParaRPr lang="en-US" sz="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Vector </a:t>
            </a:r>
            <a:r>
              <a:rPr lang="el-GR" sz="2800" b="1" i="1" dirty="0" smtClean="0">
                <a:sym typeface="Wingdings"/>
              </a:rPr>
              <a:t>ω</a:t>
            </a:r>
            <a:r>
              <a:rPr lang="en-US" sz="2800" dirty="0" smtClean="0">
                <a:sym typeface="Wingdings"/>
              </a:rPr>
              <a:t>(t) is </a:t>
            </a:r>
            <a:r>
              <a:rPr lang="en-US" sz="2800" dirty="0" err="1" smtClean="0">
                <a:sym typeface="Wingdings"/>
              </a:rPr>
              <a:t>i.i.d</a:t>
            </a:r>
            <a:r>
              <a:rPr lang="en-US" sz="2800" dirty="0" smtClean="0">
                <a:sym typeface="Wingdings"/>
              </a:rPr>
              <a:t>. over slots</a:t>
            </a:r>
          </a:p>
          <a:p>
            <a:r>
              <a:rPr lang="en-US" sz="2800" dirty="0" smtClean="0">
                <a:sym typeface="Wingdings"/>
              </a:rPr>
              <a:t>      (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components are possibly correlated</a:t>
            </a:r>
            <a:r>
              <a:rPr lang="en-US" sz="2800" dirty="0" smtClean="0">
                <a:sym typeface="Wingdings"/>
              </a:rPr>
              <a:t>) </a:t>
            </a:r>
            <a:endParaRPr lang="en-US" sz="2800" dirty="0" smtClean="0"/>
          </a:p>
        </p:txBody>
      </p:sp>
      <p:sp>
        <p:nvSpPr>
          <p:cNvPr id="33" name="Rounded Rectangle 32"/>
          <p:cNvSpPr/>
          <p:nvPr/>
        </p:nvSpPr>
        <p:spPr>
          <a:xfrm>
            <a:off x="782583" y="1364885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>
            <a:off x="3027687" y="1454680"/>
            <a:ext cx="3630660" cy="2496245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4484" y="1154479"/>
            <a:ext cx="8238332" cy="307864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33243" y="1762361"/>
            <a:ext cx="2262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Game manager</a:t>
            </a:r>
            <a:endParaRPr lang="en-US" sz="2600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1077" y="1334058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1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ω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cxnSp>
        <p:nvCxnSpPr>
          <p:cNvPr id="42" name="Straight Arrow Connector 41"/>
          <p:cNvCxnSpPr>
            <a:stCxn id="33" idx="3"/>
          </p:cNvCxnSpPr>
          <p:nvPr/>
        </p:nvCxnSpPr>
        <p:spPr>
          <a:xfrm>
            <a:off x="2053158" y="1834256"/>
            <a:ext cx="1269599" cy="39235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8" idx="3"/>
          </p:cNvCxnSpPr>
          <p:nvPr/>
        </p:nvCxnSpPr>
        <p:spPr>
          <a:xfrm flipV="1">
            <a:off x="2179907" y="2950368"/>
            <a:ext cx="950415" cy="23951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870838" y="2774429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09332" y="2743602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2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ω</a:t>
            </a:r>
            <a:r>
              <a:rPr lang="en-US" sz="2600" baseline="-25000" dirty="0"/>
              <a:t>2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sp>
        <p:nvSpPr>
          <p:cNvPr id="49" name="Rounded Rectangle 48"/>
          <p:cNvSpPr/>
          <p:nvPr/>
        </p:nvSpPr>
        <p:spPr>
          <a:xfrm>
            <a:off x="7354516" y="1402988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379110" y="1395330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3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ω</a:t>
            </a:r>
            <a:r>
              <a:rPr lang="en-US" sz="2600" baseline="-25000" dirty="0"/>
              <a:t>3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cxnSp>
        <p:nvCxnSpPr>
          <p:cNvPr id="54" name="Straight Arrow Connector 53"/>
          <p:cNvCxnSpPr>
            <a:endCxn id="49" idx="1"/>
          </p:cNvCxnSpPr>
          <p:nvPr/>
        </p:nvCxnSpPr>
        <p:spPr>
          <a:xfrm flipV="1">
            <a:off x="6578755" y="1872359"/>
            <a:ext cx="775761" cy="192835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22757" y="2188536"/>
            <a:ext cx="30997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(</a:t>
            </a:r>
            <a:r>
              <a:rPr lang="el-GR" sz="2600" dirty="0" smtClean="0"/>
              <a:t>ω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(t), </a:t>
            </a:r>
            <a:r>
              <a:rPr lang="el-GR" sz="2600" dirty="0" smtClean="0"/>
              <a:t>ω</a:t>
            </a:r>
            <a:r>
              <a:rPr lang="el-GR" sz="2600" baseline="-25000" dirty="0"/>
              <a:t>1</a:t>
            </a:r>
            <a:r>
              <a:rPr lang="en-US" sz="2600" dirty="0" smtClean="0"/>
              <a:t>(t), …, </a:t>
            </a:r>
            <a:r>
              <a:rPr lang="el-GR" sz="2600" dirty="0" smtClean="0"/>
              <a:t>ω</a:t>
            </a:r>
            <a:r>
              <a:rPr lang="el-GR" sz="2600" baseline="-25000" dirty="0"/>
              <a:t>Ν</a:t>
            </a:r>
            <a:r>
              <a:rPr lang="en-US" sz="2600" dirty="0" smtClean="0"/>
              <a:t>(t))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1138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0843" y="263659"/>
            <a:ext cx="44782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Actions and utilities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1402" y="4291791"/>
            <a:ext cx="704322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en-US" sz="14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Manager sends </a:t>
            </a:r>
            <a:r>
              <a:rPr lang="en-US" sz="2800" b="1" i="1" dirty="0" smtClean="0">
                <a:solidFill>
                  <a:srgbClr val="FF0000"/>
                </a:solidFill>
                <a:sym typeface="Wingdings"/>
              </a:rPr>
              <a:t>suggested actions </a:t>
            </a:r>
            <a:r>
              <a:rPr lang="en-US" sz="2800" dirty="0" err="1" smtClean="0">
                <a:sym typeface="Wingdings"/>
              </a:rPr>
              <a:t>M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</a:t>
            </a:r>
            <a:endParaRPr lang="el-GR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n-US" sz="12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Players take actions </a:t>
            </a:r>
            <a:r>
              <a:rPr lang="el-GR" sz="2800" dirty="0" err="1">
                <a:sym typeface="Wingdings"/>
              </a:rPr>
              <a:t>α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in </a:t>
            </a:r>
            <a:r>
              <a:rPr lang="en-US" sz="2800" dirty="0" smtClean="0">
                <a:latin typeface="Apple Chancery"/>
                <a:sym typeface="Wingdings"/>
              </a:rPr>
              <a:t>A</a:t>
            </a:r>
            <a:r>
              <a:rPr lang="en-US" sz="2800" baseline="-25000" dirty="0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.</a:t>
            </a:r>
            <a:endParaRPr lang="el-GR" sz="2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l-GR" sz="12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 smtClean="0">
                <a:sym typeface="Wingdings"/>
              </a:rPr>
              <a:t>U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= </a:t>
            </a:r>
            <a:r>
              <a:rPr lang="en-US" sz="2800" dirty="0" err="1" smtClean="0">
                <a:sym typeface="Wingdings"/>
              </a:rPr>
              <a:t>u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 </a:t>
            </a:r>
            <a:r>
              <a:rPr lang="el-GR" sz="2800" b="1" i="1" dirty="0" smtClean="0">
                <a:sym typeface="Wingdings"/>
              </a:rPr>
              <a:t>α</a:t>
            </a:r>
            <a:r>
              <a:rPr lang="en-US" sz="2800" dirty="0" smtClean="0">
                <a:sym typeface="Wingdings"/>
              </a:rPr>
              <a:t>(t), </a:t>
            </a:r>
            <a:r>
              <a:rPr lang="el-GR" sz="2800" b="1" i="1" dirty="0" smtClean="0">
                <a:sym typeface="Wingdings"/>
              </a:rPr>
              <a:t>ω</a:t>
            </a:r>
            <a:r>
              <a:rPr lang="en-US" sz="2800" dirty="0" smtClean="0">
                <a:sym typeface="Wingdings"/>
              </a:rPr>
              <a:t>(t) )</a:t>
            </a:r>
            <a:r>
              <a:rPr lang="el-GR" sz="2800" dirty="0">
                <a:sym typeface="Wingdings"/>
              </a:rPr>
              <a:t>.</a:t>
            </a:r>
            <a:endParaRPr lang="en-US" sz="2800" dirty="0" smtClean="0">
              <a:sym typeface="Wingding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82583" y="1364885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loud 33"/>
          <p:cNvSpPr/>
          <p:nvPr/>
        </p:nvSpPr>
        <p:spPr>
          <a:xfrm>
            <a:off x="3027687" y="1454680"/>
            <a:ext cx="3630660" cy="2496245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4484" y="1154479"/>
            <a:ext cx="8238332" cy="307864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33243" y="1762361"/>
            <a:ext cx="2262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Game manager</a:t>
            </a:r>
            <a:endParaRPr lang="en-US" sz="2600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1077" y="1334058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1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α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cxnSp>
        <p:nvCxnSpPr>
          <p:cNvPr id="42" name="Straight Arrow Connector 41"/>
          <p:cNvCxnSpPr>
            <a:stCxn id="33" idx="3"/>
          </p:cNvCxnSpPr>
          <p:nvPr/>
        </p:nvCxnSpPr>
        <p:spPr>
          <a:xfrm>
            <a:off x="2053158" y="1834256"/>
            <a:ext cx="1269599" cy="392354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8" idx="3"/>
          </p:cNvCxnSpPr>
          <p:nvPr/>
        </p:nvCxnSpPr>
        <p:spPr>
          <a:xfrm flipV="1">
            <a:off x="2179907" y="2950369"/>
            <a:ext cx="950415" cy="239509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870838" y="2774429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09332" y="2743602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2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α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sp>
        <p:nvSpPr>
          <p:cNvPr id="49" name="Rounded Rectangle 48"/>
          <p:cNvSpPr/>
          <p:nvPr/>
        </p:nvSpPr>
        <p:spPr>
          <a:xfrm>
            <a:off x="7354516" y="1402988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379110" y="1395330"/>
            <a:ext cx="127057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3</a:t>
            </a:r>
            <a:endParaRPr lang="el-GR" sz="2600" dirty="0" smtClean="0">
              <a:solidFill>
                <a:srgbClr val="800000"/>
              </a:solidFill>
            </a:endParaRPr>
          </a:p>
          <a:p>
            <a:r>
              <a:rPr lang="el-GR" sz="2600" dirty="0"/>
              <a:t> </a:t>
            </a:r>
            <a:r>
              <a:rPr lang="el-GR" sz="2600" dirty="0" smtClean="0"/>
              <a:t>  α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cxnSp>
        <p:nvCxnSpPr>
          <p:cNvPr id="54" name="Straight Arrow Connector 53"/>
          <p:cNvCxnSpPr>
            <a:endCxn id="49" idx="1"/>
          </p:cNvCxnSpPr>
          <p:nvPr/>
        </p:nvCxnSpPr>
        <p:spPr>
          <a:xfrm flipV="1">
            <a:off x="6578755" y="1872359"/>
            <a:ext cx="775761" cy="192835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22757" y="2188536"/>
            <a:ext cx="30997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(</a:t>
            </a:r>
            <a:r>
              <a:rPr lang="el-GR" sz="2600" dirty="0" smtClean="0"/>
              <a:t>ω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(t), </a:t>
            </a:r>
            <a:r>
              <a:rPr lang="el-GR" sz="2600" dirty="0" smtClean="0"/>
              <a:t>ω</a:t>
            </a:r>
            <a:r>
              <a:rPr lang="el-GR" sz="2600" baseline="-25000" dirty="0"/>
              <a:t>1</a:t>
            </a:r>
            <a:r>
              <a:rPr lang="en-US" sz="2600" dirty="0" smtClean="0"/>
              <a:t>(t), …, </a:t>
            </a:r>
            <a:r>
              <a:rPr lang="el-GR" sz="2600" dirty="0" smtClean="0"/>
              <a:t>ω</a:t>
            </a:r>
            <a:r>
              <a:rPr lang="el-GR" sz="2600" baseline="-25000" dirty="0"/>
              <a:t>Ν</a:t>
            </a:r>
            <a:r>
              <a:rPr lang="en-US" sz="2600" dirty="0" smtClean="0"/>
              <a:t>(t))</a:t>
            </a:r>
            <a:endParaRPr lang="en-US" sz="2600" dirty="0"/>
          </a:p>
        </p:txBody>
      </p:sp>
      <p:sp>
        <p:nvSpPr>
          <p:cNvPr id="19" name="TextBox 18"/>
          <p:cNvSpPr txBox="1"/>
          <p:nvPr/>
        </p:nvSpPr>
        <p:spPr>
          <a:xfrm>
            <a:off x="2489741" y="1547094"/>
            <a:ext cx="896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2308587" y="3097746"/>
            <a:ext cx="896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M</a:t>
            </a:r>
            <a:r>
              <a:rPr lang="el-GR" sz="2600" baseline="-25000" dirty="0"/>
              <a:t>2</a:t>
            </a:r>
            <a:r>
              <a:rPr lang="en-US" sz="2600" dirty="0" smtClean="0"/>
              <a:t>(t)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6463293" y="1444150"/>
            <a:ext cx="896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M</a:t>
            </a:r>
            <a:r>
              <a:rPr lang="el-GR" sz="2600" baseline="-25000" dirty="0"/>
              <a:t>3</a:t>
            </a:r>
            <a:r>
              <a:rPr lang="en-US" sz="2600" dirty="0" smtClean="0"/>
              <a:t>(t)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51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9062" y="263659"/>
            <a:ext cx="66937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Example: Wireless MAC game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5019" y="4291791"/>
            <a:ext cx="78225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en-US" sz="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Manager knows </a:t>
            </a:r>
            <a:r>
              <a:rPr lang="en-US" sz="2800" b="1" i="1" dirty="0" smtClean="0">
                <a:solidFill>
                  <a:srgbClr val="FF0000"/>
                </a:solidFill>
                <a:sym typeface="Wingdings"/>
              </a:rPr>
              <a:t>current channel conditions</a:t>
            </a:r>
            <a:r>
              <a:rPr lang="en-US" sz="2800" dirty="0" smtClean="0">
                <a:sym typeface="Wingdings"/>
              </a:rPr>
              <a:t>:</a:t>
            </a:r>
          </a:p>
          <a:p>
            <a:r>
              <a:rPr lang="el-GR" sz="2800" dirty="0" smtClean="0">
                <a:sym typeface="Wingdings"/>
              </a:rPr>
              <a:t>      </a:t>
            </a:r>
            <a:r>
              <a:rPr lang="en-US" sz="2800" dirty="0" smtClean="0">
                <a:sym typeface="Wingdings"/>
              </a:rPr>
              <a:t>  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0</a:t>
            </a:r>
            <a:r>
              <a:rPr lang="en-US" sz="2800" dirty="0" smtClean="0">
                <a:sym typeface="Wingdings"/>
              </a:rPr>
              <a:t>(t) = (C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 smtClean="0">
                <a:sym typeface="Wingdings"/>
              </a:rPr>
              <a:t>(t), C</a:t>
            </a:r>
            <a:r>
              <a:rPr lang="en-US" sz="2800" baseline="-25000" dirty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(t), … , C</a:t>
            </a:r>
            <a:r>
              <a:rPr lang="en-US" sz="2800" baseline="-25000" dirty="0">
                <a:sym typeface="Wingdings"/>
              </a:rPr>
              <a:t>N</a:t>
            </a:r>
            <a:r>
              <a:rPr lang="en-US" sz="2800" dirty="0" smtClean="0">
                <a:sym typeface="Wingdings"/>
              </a:rPr>
              <a:t>(t))</a:t>
            </a:r>
            <a:endParaRPr lang="el-GR" sz="2800" dirty="0" smtClean="0">
              <a:sym typeface="Wingdings"/>
            </a:endParaRPr>
          </a:p>
          <a:p>
            <a:endParaRPr lang="el-GR" sz="1200" dirty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Users do not have this knowledge:</a:t>
            </a:r>
          </a:p>
          <a:p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  </a:t>
            </a:r>
            <a:r>
              <a:rPr lang="el-GR" sz="2800" dirty="0" smtClean="0">
                <a:sym typeface="Wingdings"/>
              </a:rPr>
              <a:t> ω</a:t>
            </a:r>
            <a:r>
              <a:rPr lang="en-US" sz="2800" baseline="-25000" dirty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= NULL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4484" y="1154479"/>
            <a:ext cx="8238332" cy="307864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210002" y="1359728"/>
            <a:ext cx="1270575" cy="667052"/>
            <a:chOff x="782583" y="1334058"/>
            <a:chExt cx="1270575" cy="969569"/>
          </a:xfrm>
        </p:grpSpPr>
        <p:sp>
          <p:nvSpPr>
            <p:cNvPr id="33" name="Rounded Rectangle 32"/>
            <p:cNvSpPr/>
            <p:nvPr/>
          </p:nvSpPr>
          <p:spPr>
            <a:xfrm>
              <a:off x="782583" y="1364885"/>
              <a:ext cx="1270575" cy="93874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21077" y="1334058"/>
              <a:ext cx="105551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>
                  <a:solidFill>
                    <a:srgbClr val="800000"/>
                  </a:solidFill>
                </a:rPr>
                <a:t>User 1</a:t>
              </a:r>
              <a:endParaRPr lang="el-GR" sz="2600" dirty="0" smtClean="0">
                <a:solidFill>
                  <a:srgbClr val="800000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222831" y="2296667"/>
            <a:ext cx="1270575" cy="582623"/>
            <a:chOff x="870838" y="2733092"/>
            <a:chExt cx="1270575" cy="938741"/>
          </a:xfrm>
        </p:grpSpPr>
        <p:sp>
          <p:nvSpPr>
            <p:cNvPr id="47" name="Rounded Rectangle 46"/>
            <p:cNvSpPr/>
            <p:nvPr/>
          </p:nvSpPr>
          <p:spPr>
            <a:xfrm>
              <a:off x="870838" y="2733092"/>
              <a:ext cx="1270575" cy="93874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09332" y="2743602"/>
              <a:ext cx="1055510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>
                  <a:solidFill>
                    <a:srgbClr val="800000"/>
                  </a:solidFill>
                </a:rPr>
                <a:t>User 2</a:t>
              </a:r>
              <a:endParaRPr lang="el-GR" sz="2600" dirty="0" smtClean="0">
                <a:solidFill>
                  <a:srgbClr val="800000"/>
                </a:solidFill>
              </a:endParaRPr>
            </a:p>
          </p:txBody>
        </p:sp>
      </p:grpSp>
      <p:cxnSp>
        <p:nvCxnSpPr>
          <p:cNvPr id="54" name="Straight Arrow Connector 53"/>
          <p:cNvCxnSpPr>
            <a:stCxn id="24" idx="1"/>
          </p:cNvCxnSpPr>
          <p:nvPr/>
        </p:nvCxnSpPr>
        <p:spPr>
          <a:xfrm flipH="1" flipV="1">
            <a:off x="3399733" y="2026780"/>
            <a:ext cx="3808721" cy="1544222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208454" y="3260557"/>
            <a:ext cx="1270575" cy="601756"/>
            <a:chOff x="870838" y="2743602"/>
            <a:chExt cx="1270575" cy="969569"/>
          </a:xfrm>
        </p:grpSpPr>
        <p:sp>
          <p:nvSpPr>
            <p:cNvPr id="24" name="Rounded Rectangle 23"/>
            <p:cNvSpPr/>
            <p:nvPr/>
          </p:nvSpPr>
          <p:spPr>
            <a:xfrm>
              <a:off x="870838" y="2774429"/>
              <a:ext cx="1270575" cy="938742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09332" y="2743602"/>
              <a:ext cx="1055510" cy="793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smtClean="0">
                  <a:solidFill>
                    <a:srgbClr val="800000"/>
                  </a:solidFill>
                </a:rPr>
                <a:t>User 3</a:t>
              </a:r>
              <a:endParaRPr lang="el-GR" sz="2600" dirty="0" smtClean="0">
                <a:solidFill>
                  <a:srgbClr val="800000"/>
                </a:solidFill>
              </a:endParaRPr>
            </a:p>
          </p:txBody>
        </p:sp>
      </p:grpSp>
      <p:sp>
        <p:nvSpPr>
          <p:cNvPr id="6" name="Trapezoid 5"/>
          <p:cNvSpPr/>
          <p:nvPr/>
        </p:nvSpPr>
        <p:spPr>
          <a:xfrm>
            <a:off x="1603648" y="2155050"/>
            <a:ext cx="1796085" cy="1898497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3648" y="1359728"/>
            <a:ext cx="1796085" cy="7953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Access Point</a:t>
            </a:r>
            <a:endParaRPr lang="en-US" sz="26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47" idx="1"/>
            <a:endCxn id="7" idx="3"/>
          </p:cNvCxnSpPr>
          <p:nvPr/>
        </p:nvCxnSpPr>
        <p:spPr>
          <a:xfrm flipH="1" flipV="1">
            <a:off x="3399733" y="1757389"/>
            <a:ext cx="3823098" cy="83059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1"/>
          </p:cNvCxnSpPr>
          <p:nvPr/>
        </p:nvCxnSpPr>
        <p:spPr>
          <a:xfrm flipH="1" flipV="1">
            <a:off x="3399733" y="1539322"/>
            <a:ext cx="3810269" cy="164537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7736" y="1139356"/>
            <a:ext cx="7889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ym typeface="Wingdings"/>
              </a:rPr>
              <a:t>C</a:t>
            </a:r>
            <a:r>
              <a:rPr lang="en-US" sz="2600" baseline="-25000" dirty="0" smtClean="0">
                <a:sym typeface="Wingdings"/>
              </a:rPr>
              <a:t>1</a:t>
            </a:r>
            <a:r>
              <a:rPr lang="en-US" sz="2600" dirty="0" smtClean="0">
                <a:sym typeface="Wingdings"/>
              </a:rPr>
              <a:t>(t)</a:t>
            </a:r>
            <a:endParaRPr lang="en-US" sz="2600" dirty="0"/>
          </a:p>
        </p:txBody>
      </p:sp>
      <p:sp>
        <p:nvSpPr>
          <p:cNvPr id="39" name="TextBox 38"/>
          <p:cNvSpPr txBox="1"/>
          <p:nvPr/>
        </p:nvSpPr>
        <p:spPr>
          <a:xfrm>
            <a:off x="5550136" y="1740736"/>
            <a:ext cx="7889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ym typeface="Wingdings"/>
              </a:rPr>
              <a:t>C</a:t>
            </a:r>
            <a:r>
              <a:rPr lang="en-US" sz="2600" baseline="-25000" dirty="0" smtClean="0">
                <a:sym typeface="Wingdings"/>
              </a:rPr>
              <a:t>2</a:t>
            </a:r>
            <a:r>
              <a:rPr lang="en-US" sz="2600" dirty="0" smtClean="0">
                <a:sym typeface="Wingdings"/>
              </a:rPr>
              <a:t>(t)</a:t>
            </a:r>
            <a:endParaRPr lang="en-US" sz="2600" dirty="0"/>
          </a:p>
        </p:txBody>
      </p:sp>
      <p:sp>
        <p:nvSpPr>
          <p:cNvPr id="40" name="TextBox 39"/>
          <p:cNvSpPr txBox="1"/>
          <p:nvPr/>
        </p:nvSpPr>
        <p:spPr>
          <a:xfrm>
            <a:off x="5599904" y="2483224"/>
            <a:ext cx="7889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ym typeface="Wingdings"/>
              </a:rPr>
              <a:t>C</a:t>
            </a:r>
            <a:r>
              <a:rPr lang="en-US" sz="2600" baseline="-25000" dirty="0" smtClean="0">
                <a:sym typeface="Wingdings"/>
              </a:rPr>
              <a:t>3</a:t>
            </a:r>
            <a:r>
              <a:rPr lang="en-US" sz="2600" dirty="0" smtClean="0">
                <a:sym typeface="Wingdings"/>
              </a:rPr>
              <a:t>(t)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916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2616" y="263659"/>
            <a:ext cx="61240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Example: Economic market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1402" y="4403229"/>
            <a:ext cx="782259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l-GR" sz="2800" dirty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0</a:t>
            </a:r>
            <a:r>
              <a:rPr lang="en-US" sz="2800" dirty="0" smtClean="0">
                <a:sym typeface="Wingdings"/>
              </a:rPr>
              <a:t>(t) = vector of current prices.</a:t>
            </a:r>
          </a:p>
          <a:p>
            <a:pPr marL="457200" indent="-457200">
              <a:buFont typeface="Arial"/>
              <a:buChar char="•"/>
            </a:pPr>
            <a:endParaRPr lang="en-US" sz="12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endParaRPr lang="en-US" sz="800" dirty="0" smtClean="0">
              <a:sym typeface="Wingdings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ym typeface="Wingdings"/>
              </a:rPr>
              <a:t>P</a:t>
            </a:r>
            <a:r>
              <a:rPr lang="en-US" sz="2800" dirty="0" smtClean="0">
                <a:sym typeface="Wingdings"/>
              </a:rPr>
              <a:t>rices are </a:t>
            </a:r>
            <a:r>
              <a:rPr lang="en-US" sz="2800" b="1" i="1" dirty="0" smtClean="0">
                <a:solidFill>
                  <a:srgbClr val="FF0000"/>
                </a:solidFill>
                <a:sym typeface="Wingdings"/>
              </a:rPr>
              <a:t>commonly known to everyone</a:t>
            </a:r>
            <a:r>
              <a:rPr lang="en-US" sz="2800" dirty="0" smtClean="0">
                <a:sym typeface="Wingdings"/>
              </a:rPr>
              <a:t>: </a:t>
            </a:r>
          </a:p>
          <a:p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  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= </a:t>
            </a:r>
            <a:r>
              <a:rPr lang="el-GR" sz="2800" dirty="0" smtClean="0">
                <a:sym typeface="Wingdings"/>
              </a:rPr>
              <a:t>ω</a:t>
            </a:r>
            <a:r>
              <a:rPr lang="en-US" sz="2800" baseline="-25000" dirty="0" smtClean="0">
                <a:sym typeface="Wingdings"/>
              </a:rPr>
              <a:t>0</a:t>
            </a:r>
            <a:r>
              <a:rPr lang="en-US" sz="2800" dirty="0" smtClean="0">
                <a:sym typeface="Wingdings"/>
              </a:rPr>
              <a:t>(t) for all </a:t>
            </a:r>
            <a:r>
              <a:rPr lang="en-US" sz="28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.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82583" y="1364885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4484" y="1154479"/>
            <a:ext cx="8238332" cy="3078642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33243" y="1762361"/>
            <a:ext cx="2262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Game manager</a:t>
            </a:r>
            <a:endParaRPr lang="en-US" sz="2600" dirty="0">
              <a:solidFill>
                <a:srgbClr val="8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1077" y="1334058"/>
            <a:ext cx="127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1</a:t>
            </a:r>
            <a:endParaRPr lang="el-GR" sz="2600" dirty="0" smtClean="0">
              <a:solidFill>
                <a:srgbClr val="80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70838" y="2774429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909332" y="2743602"/>
            <a:ext cx="127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2</a:t>
            </a:r>
            <a:endParaRPr lang="el-GR" sz="2600" dirty="0" smtClean="0">
              <a:solidFill>
                <a:srgbClr val="80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7354516" y="1402988"/>
            <a:ext cx="1270575" cy="93874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379110" y="1395330"/>
            <a:ext cx="127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800000"/>
                </a:solidFill>
              </a:rPr>
              <a:t>Player 3</a:t>
            </a:r>
            <a:endParaRPr lang="el-GR" sz="2600" dirty="0" smtClean="0">
              <a:solidFill>
                <a:srgbClr val="8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07296" y="2342472"/>
            <a:ext cx="292429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 smtClean="0"/>
              <a:t>ω</a:t>
            </a:r>
            <a:r>
              <a:rPr lang="en-US" sz="2600" baseline="-25000" dirty="0" smtClean="0"/>
              <a:t>0</a:t>
            </a:r>
            <a:r>
              <a:rPr lang="en-US" sz="2600" dirty="0" smtClean="0"/>
              <a:t>(t) = [</a:t>
            </a:r>
            <a:r>
              <a:rPr lang="en-US" sz="2600" dirty="0" err="1" smtClean="0"/>
              <a:t>price</a:t>
            </a:r>
            <a:r>
              <a:rPr lang="en-US" sz="2600" baseline="-25000" dirty="0" err="1" smtClean="0"/>
              <a:t>HAM</a:t>
            </a:r>
            <a:r>
              <a:rPr lang="en-US" sz="2600" dirty="0" smtClean="0"/>
              <a:t>(t)]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</a:t>
            </a:r>
            <a:r>
              <a:rPr lang="en-US" sz="2600" dirty="0"/>
              <a:t> </a:t>
            </a:r>
            <a:r>
              <a:rPr lang="en-US" sz="2600" dirty="0" smtClean="0"/>
              <a:t>          [</a:t>
            </a:r>
            <a:r>
              <a:rPr lang="en-US" sz="2600" dirty="0" err="1" smtClean="0"/>
              <a:t>price</a:t>
            </a:r>
            <a:r>
              <a:rPr lang="en-US" sz="2600" baseline="-25000" dirty="0" err="1" smtClean="0"/>
              <a:t>EGGS</a:t>
            </a:r>
            <a:r>
              <a:rPr lang="en-US" sz="2600" dirty="0" smtClean="0"/>
              <a:t>(t)]</a:t>
            </a:r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3207296" y="1524000"/>
            <a:ext cx="3117304" cy="1981200"/>
          </a:xfrm>
          <a:prstGeom prst="rect">
            <a:avLst/>
          </a:prstGeom>
          <a:noFill/>
          <a:ln w="381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3" idx="3"/>
          </p:cNvCxnSpPr>
          <p:nvPr/>
        </p:nvCxnSpPr>
        <p:spPr>
          <a:xfrm>
            <a:off x="2053158" y="1834256"/>
            <a:ext cx="1154138" cy="146944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141413" y="2590800"/>
            <a:ext cx="1218283" cy="644224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324600" y="1826501"/>
            <a:ext cx="1054510" cy="341724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63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0977" y="263659"/>
            <a:ext cx="29681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Participation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5020" y="1097698"/>
            <a:ext cx="782259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At beginning of game, players choose either: </a:t>
            </a:r>
          </a:p>
          <a:p>
            <a:r>
              <a:rPr lang="en-US" sz="2800" dirty="0" smtClean="0">
                <a:sym typeface="Wingdings"/>
              </a:rPr>
              <a:t>(</a:t>
            </a:r>
            <a:r>
              <a:rPr lang="en-US" sz="28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Participate: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Receive messages </a:t>
            </a:r>
            <a:r>
              <a:rPr lang="en-US" sz="2800" dirty="0" err="1" smtClean="0">
                <a:sym typeface="Wingdings"/>
              </a:rPr>
              <a:t>M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Always choose </a:t>
            </a:r>
            <a:r>
              <a:rPr lang="el-GR" sz="2800" dirty="0" smtClean="0">
                <a:sym typeface="Wingdings"/>
              </a:rPr>
              <a:t>α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= </a:t>
            </a:r>
            <a:r>
              <a:rPr lang="en-US" sz="2800" dirty="0" err="1" smtClean="0">
                <a:sym typeface="Wingdings"/>
              </a:rPr>
              <a:t>M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 </a:t>
            </a:r>
          </a:p>
          <a:p>
            <a:endParaRPr lang="en-US" sz="14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(ii)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Do not participate: </a:t>
            </a:r>
            <a:endParaRPr lang="el-GR" sz="2800" dirty="0" smtClean="0">
              <a:solidFill>
                <a:srgbClr val="FF0000"/>
              </a:solidFill>
              <a:sym typeface="Wingdings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Do not receive messages</a:t>
            </a:r>
            <a:r>
              <a:rPr lang="el-GR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</a:t>
            </a:r>
            <a:endParaRPr lang="el-GR" sz="2800" dirty="0" smtClean="0">
              <a:sym typeface="Wingdings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Can choose </a:t>
            </a:r>
            <a:r>
              <a:rPr lang="el-GR" sz="2800" dirty="0" smtClean="0">
                <a:sym typeface="Wingdings"/>
              </a:rPr>
              <a:t>α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however they like. </a:t>
            </a:r>
          </a:p>
          <a:p>
            <a:endParaRPr lang="el-GR" sz="2800" dirty="0"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020" y="4775652"/>
            <a:ext cx="48495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660066"/>
                </a:solidFill>
              </a:rPr>
              <a:t>Need incentives for participation…</a:t>
            </a:r>
          </a:p>
        </p:txBody>
      </p:sp>
    </p:spTree>
    <p:extLst>
      <p:ext uri="{BB962C8B-B14F-4D97-AF65-F5344CB8AC3E}">
        <p14:creationId xmlns:p14="http://schemas.microsoft.com/office/powerpoint/2010/main" val="43547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0977" y="263659"/>
            <a:ext cx="29681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rgbClr val="0000FF"/>
                </a:solidFill>
                <a:latin typeface="+mj-lt"/>
              </a:rPr>
              <a:t>Participation</a:t>
            </a:r>
            <a:endParaRPr lang="en-US" sz="42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5020" y="1097698"/>
            <a:ext cx="782259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At beginning of game, players choose either: </a:t>
            </a:r>
          </a:p>
          <a:p>
            <a:r>
              <a:rPr lang="en-US" sz="2800" dirty="0" smtClean="0">
                <a:sym typeface="Wingdings"/>
              </a:rPr>
              <a:t>(</a:t>
            </a:r>
            <a:r>
              <a:rPr lang="en-US" sz="28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)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Participate: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Receive messages </a:t>
            </a:r>
            <a:r>
              <a:rPr lang="en-US" sz="2800" dirty="0" err="1" smtClean="0">
                <a:sym typeface="Wingdings"/>
              </a:rPr>
              <a:t>M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Always choose </a:t>
            </a:r>
            <a:r>
              <a:rPr lang="el-GR" sz="2800" dirty="0" smtClean="0">
                <a:sym typeface="Wingdings"/>
              </a:rPr>
              <a:t>α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= </a:t>
            </a:r>
            <a:r>
              <a:rPr lang="en-US" sz="2800" dirty="0" err="1" smtClean="0">
                <a:sym typeface="Wingdings"/>
              </a:rPr>
              <a:t>M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 </a:t>
            </a:r>
          </a:p>
          <a:p>
            <a:endParaRPr lang="en-US" sz="1400" dirty="0" smtClean="0">
              <a:sym typeface="Wingdings"/>
            </a:endParaRPr>
          </a:p>
          <a:p>
            <a:r>
              <a:rPr lang="en-US" sz="2800" dirty="0" smtClean="0">
                <a:sym typeface="Wingdings"/>
              </a:rPr>
              <a:t>(ii)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Do not participate: </a:t>
            </a:r>
            <a:endParaRPr lang="el-GR" sz="2800" dirty="0" smtClean="0">
              <a:solidFill>
                <a:srgbClr val="FF0000"/>
              </a:solidFill>
              <a:sym typeface="Wingdings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Do not receive messages</a:t>
            </a:r>
            <a:r>
              <a:rPr lang="el-GR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(t).</a:t>
            </a:r>
            <a:endParaRPr lang="el-GR" sz="2800" dirty="0" smtClean="0">
              <a:sym typeface="Wingdings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Can choose </a:t>
            </a:r>
            <a:r>
              <a:rPr lang="el-GR" sz="2800" dirty="0" smtClean="0">
                <a:sym typeface="Wingdings"/>
              </a:rPr>
              <a:t>α</a:t>
            </a:r>
            <a:r>
              <a:rPr lang="en-US" sz="2800" baseline="-25000" dirty="0" err="1" smtClean="0">
                <a:sym typeface="Wingdings"/>
              </a:rPr>
              <a:t>i</a:t>
            </a:r>
            <a:r>
              <a:rPr lang="en-US" sz="2800" dirty="0" smtClean="0">
                <a:sym typeface="Wingdings"/>
              </a:rPr>
              <a:t>(t) however they like. </a:t>
            </a:r>
          </a:p>
          <a:p>
            <a:endParaRPr lang="el-GR" sz="2800" dirty="0"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020" y="4775652"/>
            <a:ext cx="594265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660066"/>
                </a:solidFill>
              </a:rPr>
              <a:t>Need incentives for participation…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>
                <a:solidFill>
                  <a:srgbClr val="660066"/>
                </a:solidFill>
              </a:rPr>
              <a:t>Nash equilibrium (NE)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>
                <a:solidFill>
                  <a:srgbClr val="660066"/>
                </a:solidFill>
              </a:rPr>
              <a:t>Correlated equilibrium (CE)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>
                <a:solidFill>
                  <a:srgbClr val="660066"/>
                </a:solidFill>
              </a:rPr>
              <a:t>Coarse Correlated Equilibrium (CCE)</a:t>
            </a:r>
            <a:endParaRPr lang="en-US" sz="2600" dirty="0">
              <a:solidFill>
                <a:srgbClr val="66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2722" y="6016180"/>
            <a:ext cx="6324787" cy="490727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1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1726</Words>
  <Application>Microsoft Macintosh PowerPoint</Application>
  <PresentationFormat>On-screen Show (4:3)</PresentationFormat>
  <Paragraphs>287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Neely</dc:creator>
  <cp:lastModifiedBy>Michael Neely</cp:lastModifiedBy>
  <cp:revision>81</cp:revision>
  <dcterms:created xsi:type="dcterms:W3CDTF">2013-10-02T19:26:36Z</dcterms:created>
  <dcterms:modified xsi:type="dcterms:W3CDTF">2013-10-06T06:55:22Z</dcterms:modified>
</cp:coreProperties>
</file>