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90" r:id="rId3"/>
    <p:sldId id="298" r:id="rId4"/>
    <p:sldId id="302" r:id="rId5"/>
    <p:sldId id="300" r:id="rId6"/>
    <p:sldId id="301" r:id="rId7"/>
    <p:sldId id="303" r:id="rId8"/>
    <p:sldId id="304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16" r:id="rId19"/>
    <p:sldId id="317" r:id="rId20"/>
    <p:sldId id="322" r:id="rId21"/>
    <p:sldId id="325" r:id="rId22"/>
    <p:sldId id="326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F86B-C01E-3E47-A4E0-93378DE1684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F3815-E32F-B949-87F7-F4F593C33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2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E2CB-2717-F04B-973F-36ED37930139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3FE4-38A8-BE4C-887B-9C33C43C3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-rcf.usc.edu/~mjneel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332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Dynamic Optimization and Learning for Renewal Systems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106650"/>
            <a:ext cx="89154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Michael J. Neely,   University of Southern California</a:t>
            </a:r>
            <a:endParaRPr lang="en-US" sz="1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Asilomar</a:t>
            </a:r>
            <a:r>
              <a:rPr lang="en-US" sz="2000" dirty="0" smtClean="0">
                <a:solidFill>
                  <a:srgbClr val="0000FF"/>
                </a:solidFill>
              </a:rPr>
              <a:t> Conference on Signals, Systems, and Computers, Nov. 2010</a:t>
            </a:r>
          </a:p>
          <a:p>
            <a:pPr algn="ctr"/>
            <a:endParaRPr lang="en-US" sz="9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hlinkClick r:id="rId2"/>
              </a:rPr>
              <a:t>PDF of paper at: http://ee.usc.edu/stochastic-nets/</a:t>
            </a:r>
            <a:r>
              <a:rPr lang="en-US" dirty="0" smtClean="0">
                <a:solidFill>
                  <a:srgbClr val="0000FF"/>
                </a:solidFill>
              </a:rPr>
              <a:t>docs/renewal-systems-asilomar2010.pdf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jt-viter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19238" cy="906463"/>
          </a:xfrm>
          <a:prstGeom prst="rect">
            <a:avLst/>
          </a:prstGeom>
          <a:noFill/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304800" y="6400800"/>
            <a:ext cx="87324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Sponsored </a:t>
            </a:r>
            <a:r>
              <a:rPr lang="en-US" sz="1600" dirty="0">
                <a:solidFill>
                  <a:srgbClr val="660066"/>
                </a:solidFill>
              </a:rPr>
              <a:t>in part  by the</a:t>
            </a:r>
            <a:r>
              <a:rPr lang="en-US" sz="1600" dirty="0" smtClean="0">
                <a:solidFill>
                  <a:srgbClr val="660066"/>
                </a:solidFill>
              </a:rPr>
              <a:t> NSF </a:t>
            </a:r>
            <a:r>
              <a:rPr lang="en-US" sz="1600" dirty="0">
                <a:solidFill>
                  <a:srgbClr val="660066"/>
                </a:solidFill>
              </a:rPr>
              <a:t>Career CCF-</a:t>
            </a:r>
            <a:r>
              <a:rPr lang="en-US" sz="1600" dirty="0" smtClean="0">
                <a:solidFill>
                  <a:srgbClr val="660066"/>
                </a:solidFill>
              </a:rPr>
              <a:t>0747525, ARL Network Science Collaborative Tech. Alliance</a:t>
            </a:r>
            <a:endParaRPr lang="en-US" sz="1600" dirty="0">
              <a:solidFill>
                <a:srgbClr val="660066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3657997" y="389542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47050" y="3733800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sp>
        <p:nvSpPr>
          <p:cNvPr id="54" name="Rectangle 53"/>
          <p:cNvSpPr/>
          <p:nvPr/>
        </p:nvSpPr>
        <p:spPr>
          <a:xfrm>
            <a:off x="455612" y="3438623"/>
            <a:ext cx="530226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/>
          <p:cNvSpPr/>
          <p:nvPr/>
        </p:nvSpPr>
        <p:spPr>
          <a:xfrm>
            <a:off x="985838" y="3438623"/>
            <a:ext cx="385762" cy="45878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676400" y="2905223"/>
            <a:ext cx="152400" cy="9906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61"/>
          <p:cNvSpPr/>
          <p:nvPr/>
        </p:nvSpPr>
        <p:spPr>
          <a:xfrm>
            <a:off x="1828800" y="2905223"/>
            <a:ext cx="228600" cy="99218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212974" y="3133823"/>
            <a:ext cx="647806" cy="762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/>
          <p:cNvSpPr/>
          <p:nvPr/>
        </p:nvSpPr>
        <p:spPr>
          <a:xfrm>
            <a:off x="2819400" y="3108800"/>
            <a:ext cx="381000" cy="788611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" y="3895823"/>
            <a:ext cx="38100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03609" y="3896220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522809" y="389542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57797" y="389542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1066006" y="3514029"/>
            <a:ext cx="762000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1903412" y="3667223"/>
            <a:ext cx="45720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3201194" y="3514029"/>
            <a:ext cx="762000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443588" y="4124423"/>
            <a:ext cx="1233448" cy="134321"/>
          </a:xfrm>
          <a:custGeom>
            <a:avLst/>
            <a:gdLst>
              <a:gd name="connsiteX0" fmla="*/ 0 w 1233448"/>
              <a:gd name="connsiteY0" fmla="*/ 0 h 134321"/>
              <a:gd name="connsiteX1" fmla="*/ 61062 w 1233448"/>
              <a:gd name="connsiteY1" fmla="*/ 122110 h 134321"/>
              <a:gd name="connsiteX2" fmla="*/ 1160174 w 1233448"/>
              <a:gd name="connsiteY2" fmla="*/ 134321 h 134321"/>
              <a:gd name="connsiteX3" fmla="*/ 1233448 w 1233448"/>
              <a:gd name="connsiteY3" fmla="*/ 12211 h 13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48" h="134321">
                <a:moveTo>
                  <a:pt x="0" y="0"/>
                </a:moveTo>
                <a:lnTo>
                  <a:pt x="61062" y="122110"/>
                </a:lnTo>
                <a:lnTo>
                  <a:pt x="1160174" y="134321"/>
                </a:lnTo>
                <a:lnTo>
                  <a:pt x="1233448" y="1221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677036" y="4124423"/>
            <a:ext cx="550186" cy="134321"/>
          </a:xfrm>
          <a:custGeom>
            <a:avLst/>
            <a:gdLst>
              <a:gd name="connsiteX0" fmla="*/ 0 w 1233448"/>
              <a:gd name="connsiteY0" fmla="*/ 0 h 134321"/>
              <a:gd name="connsiteX1" fmla="*/ 61062 w 1233448"/>
              <a:gd name="connsiteY1" fmla="*/ 122110 h 134321"/>
              <a:gd name="connsiteX2" fmla="*/ 1160174 w 1233448"/>
              <a:gd name="connsiteY2" fmla="*/ 134321 h 134321"/>
              <a:gd name="connsiteX3" fmla="*/ 1233448 w 1233448"/>
              <a:gd name="connsiteY3" fmla="*/ 12211 h 13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48" h="134321">
                <a:moveTo>
                  <a:pt x="0" y="0"/>
                </a:moveTo>
                <a:lnTo>
                  <a:pt x="61062" y="122110"/>
                </a:lnTo>
                <a:lnTo>
                  <a:pt x="1160174" y="134321"/>
                </a:lnTo>
                <a:lnTo>
                  <a:pt x="1233448" y="1221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209800" y="4137719"/>
            <a:ext cx="1601789" cy="139104"/>
          </a:xfrm>
          <a:custGeom>
            <a:avLst/>
            <a:gdLst>
              <a:gd name="connsiteX0" fmla="*/ 0 w 1233448"/>
              <a:gd name="connsiteY0" fmla="*/ 0 h 134321"/>
              <a:gd name="connsiteX1" fmla="*/ 61062 w 1233448"/>
              <a:gd name="connsiteY1" fmla="*/ 122110 h 134321"/>
              <a:gd name="connsiteX2" fmla="*/ 1160174 w 1233448"/>
              <a:gd name="connsiteY2" fmla="*/ 134321 h 134321"/>
              <a:gd name="connsiteX3" fmla="*/ 1233448 w 1233448"/>
              <a:gd name="connsiteY3" fmla="*/ 12211 h 13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48" h="134321">
                <a:moveTo>
                  <a:pt x="0" y="0"/>
                </a:moveTo>
                <a:lnTo>
                  <a:pt x="61062" y="122110"/>
                </a:lnTo>
                <a:lnTo>
                  <a:pt x="1160174" y="134321"/>
                </a:lnTo>
                <a:lnTo>
                  <a:pt x="1233448" y="1221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38"/>
          <p:cNvGrpSpPr>
            <a:grpSpLocks/>
          </p:cNvGrpSpPr>
          <p:nvPr/>
        </p:nvGrpSpPr>
        <p:grpSpPr bwMode="auto">
          <a:xfrm>
            <a:off x="6781800" y="3197323"/>
            <a:ext cx="550862" cy="622300"/>
            <a:chOff x="700" y="818"/>
            <a:chExt cx="784" cy="769"/>
          </a:xfrm>
        </p:grpSpPr>
        <p:pic>
          <p:nvPicPr>
            <p:cNvPr id="85" name="Picture 37" descr="index_2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Group 40"/>
            <p:cNvGrpSpPr>
              <a:grpSpLocks/>
            </p:cNvGrpSpPr>
            <p:nvPr/>
          </p:nvGrpSpPr>
          <p:grpSpPr bwMode="auto">
            <a:xfrm>
              <a:off x="965" y="1157"/>
              <a:ext cx="252" cy="428"/>
              <a:chOff x="2139" y="2563"/>
              <a:chExt cx="107" cy="190"/>
            </a:xfrm>
          </p:grpSpPr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89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87" name="Picture 9" descr="presentation-Icons_16.png"/>
            <p:cNvPicPr>
              <a:picLocks noChangeAspect="1"/>
            </p:cNvPicPr>
            <p:nvPr/>
          </p:nvPicPr>
          <p:blipFill>
            <a:blip r:embed="rId5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38"/>
          <p:cNvGrpSpPr>
            <a:grpSpLocks/>
          </p:cNvGrpSpPr>
          <p:nvPr/>
        </p:nvGrpSpPr>
        <p:grpSpPr bwMode="auto">
          <a:xfrm>
            <a:off x="7010400" y="3994566"/>
            <a:ext cx="550862" cy="622300"/>
            <a:chOff x="700" y="818"/>
            <a:chExt cx="784" cy="769"/>
          </a:xfrm>
        </p:grpSpPr>
        <p:pic>
          <p:nvPicPr>
            <p:cNvPr id="92" name="Picture 37" descr="index_2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Group 40"/>
            <p:cNvGrpSpPr>
              <a:grpSpLocks/>
            </p:cNvGrpSpPr>
            <p:nvPr/>
          </p:nvGrpSpPr>
          <p:grpSpPr bwMode="auto">
            <a:xfrm>
              <a:off x="965" y="1155"/>
              <a:ext cx="252" cy="428"/>
              <a:chOff x="2139" y="2563"/>
              <a:chExt cx="107" cy="190"/>
            </a:xfrm>
          </p:grpSpPr>
          <p:sp>
            <p:nvSpPr>
              <p:cNvPr id="95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96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4" name="Picture 9" descr="presentation-Icons_16.png"/>
            <p:cNvPicPr>
              <a:picLocks noChangeAspect="1"/>
            </p:cNvPicPr>
            <p:nvPr/>
          </p:nvPicPr>
          <p:blipFill>
            <a:blip r:embed="rId5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8" name="Group 38"/>
          <p:cNvGrpSpPr>
            <a:grpSpLocks/>
          </p:cNvGrpSpPr>
          <p:nvPr/>
        </p:nvGrpSpPr>
        <p:grpSpPr bwMode="auto">
          <a:xfrm>
            <a:off x="7239000" y="2699166"/>
            <a:ext cx="550862" cy="622300"/>
            <a:chOff x="700" y="818"/>
            <a:chExt cx="784" cy="769"/>
          </a:xfrm>
        </p:grpSpPr>
        <p:pic>
          <p:nvPicPr>
            <p:cNvPr id="99" name="Picture 37" descr="index_2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0" name="Group 40"/>
            <p:cNvGrpSpPr>
              <a:grpSpLocks/>
            </p:cNvGrpSpPr>
            <p:nvPr/>
          </p:nvGrpSpPr>
          <p:grpSpPr bwMode="auto">
            <a:xfrm>
              <a:off x="965" y="1153"/>
              <a:ext cx="252" cy="428"/>
              <a:chOff x="2139" y="2563"/>
              <a:chExt cx="107" cy="190"/>
            </a:xfrm>
          </p:grpSpPr>
          <p:sp>
            <p:nvSpPr>
              <p:cNvPr id="102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103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1" name="Picture 9" descr="presentation-Icons_16.png"/>
            <p:cNvPicPr>
              <a:picLocks noChangeAspect="1"/>
            </p:cNvPicPr>
            <p:nvPr/>
          </p:nvPicPr>
          <p:blipFill>
            <a:blip r:embed="rId5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" name="Group 38"/>
          <p:cNvGrpSpPr>
            <a:grpSpLocks/>
          </p:cNvGrpSpPr>
          <p:nvPr/>
        </p:nvGrpSpPr>
        <p:grpSpPr bwMode="auto">
          <a:xfrm>
            <a:off x="7696200" y="3236672"/>
            <a:ext cx="550862" cy="622300"/>
            <a:chOff x="700" y="818"/>
            <a:chExt cx="784" cy="769"/>
          </a:xfrm>
        </p:grpSpPr>
        <p:pic>
          <p:nvPicPr>
            <p:cNvPr id="106" name="Picture 37" descr="index_2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965" y="1151"/>
              <a:ext cx="252" cy="428"/>
              <a:chOff x="2139" y="2563"/>
              <a:chExt cx="107" cy="190"/>
            </a:xfrm>
          </p:grpSpPr>
          <p:sp>
            <p:nvSpPr>
              <p:cNvPr id="109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110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8" name="Picture 9" descr="presentation-Icons_16.png"/>
            <p:cNvPicPr>
              <a:picLocks noChangeAspect="1"/>
            </p:cNvPicPr>
            <p:nvPr/>
          </p:nvPicPr>
          <p:blipFill>
            <a:blip r:embed="rId5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Group 38"/>
          <p:cNvGrpSpPr>
            <a:grpSpLocks/>
          </p:cNvGrpSpPr>
          <p:nvPr/>
        </p:nvGrpSpPr>
        <p:grpSpPr bwMode="auto">
          <a:xfrm>
            <a:off x="7772400" y="4003280"/>
            <a:ext cx="550862" cy="622300"/>
            <a:chOff x="700" y="818"/>
            <a:chExt cx="784" cy="769"/>
          </a:xfrm>
        </p:grpSpPr>
        <p:pic>
          <p:nvPicPr>
            <p:cNvPr id="113" name="Picture 37" descr="index_2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" name="Group 40"/>
            <p:cNvGrpSpPr>
              <a:grpSpLocks/>
            </p:cNvGrpSpPr>
            <p:nvPr/>
          </p:nvGrpSpPr>
          <p:grpSpPr bwMode="auto">
            <a:xfrm>
              <a:off x="965" y="1149"/>
              <a:ext cx="252" cy="428"/>
              <a:chOff x="2139" y="2563"/>
              <a:chExt cx="107" cy="190"/>
            </a:xfrm>
          </p:grpSpPr>
          <p:sp>
            <p:nvSpPr>
              <p:cNvPr id="116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117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5" name="Picture 9" descr="presentation-Icons_16.png"/>
            <p:cNvPicPr>
              <a:picLocks noChangeAspect="1"/>
            </p:cNvPicPr>
            <p:nvPr/>
          </p:nvPicPr>
          <p:blipFill>
            <a:blip r:embed="rId5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" name="Rounded Rectangle 118"/>
          <p:cNvSpPr/>
          <p:nvPr/>
        </p:nvSpPr>
        <p:spPr>
          <a:xfrm>
            <a:off x="4953000" y="4235866"/>
            <a:ext cx="1447800" cy="612807"/>
          </a:xfrm>
          <a:prstGeom prst="roundRect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Coordinator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953000" y="2438400"/>
            <a:ext cx="1067690" cy="1483219"/>
          </a:xfrm>
          <a:custGeom>
            <a:avLst/>
            <a:gdLst>
              <a:gd name="connsiteX0" fmla="*/ 12212 w 1062474"/>
              <a:gd name="connsiteY0" fmla="*/ 0 h 1269943"/>
              <a:gd name="connsiteX1" fmla="*/ 0 w 1062474"/>
              <a:gd name="connsiteY1" fmla="*/ 1269943 h 1269943"/>
              <a:gd name="connsiteX2" fmla="*/ 1050262 w 1062474"/>
              <a:gd name="connsiteY2" fmla="*/ 1269943 h 1269943"/>
              <a:gd name="connsiteX3" fmla="*/ 1062474 w 1062474"/>
              <a:gd name="connsiteY3" fmla="*/ 24422 h 1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74" h="1269943">
                <a:moveTo>
                  <a:pt x="12212" y="0"/>
                </a:moveTo>
                <a:lnTo>
                  <a:pt x="0" y="1269943"/>
                </a:lnTo>
                <a:lnTo>
                  <a:pt x="1050262" y="1269943"/>
                </a:lnTo>
                <a:lnTo>
                  <a:pt x="1062474" y="24422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105400" y="3506147"/>
            <a:ext cx="762000" cy="391264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105400" y="2803390"/>
            <a:ext cx="762000" cy="746676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105400" y="2438400"/>
            <a:ext cx="762000" cy="36499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Connector 133"/>
          <p:cNvCxnSpPr>
            <a:stCxn id="130" idx="2"/>
            <a:endCxn id="119" idx="0"/>
          </p:cNvCxnSpPr>
          <p:nvPr/>
        </p:nvCxnSpPr>
        <p:spPr>
          <a:xfrm rot="16200000" flipH="1">
            <a:off x="5412423" y="3971388"/>
            <a:ext cx="338455" cy="190500"/>
          </a:xfrm>
          <a:prstGeom prst="line">
            <a:avLst/>
          </a:prstGeom>
          <a:ln w="381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28600" y="2330866"/>
            <a:ext cx="8686800" cy="27737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3109724" y="3717736"/>
            <a:ext cx="27737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9" idx="3"/>
          </p:cNvCxnSpPr>
          <p:nvPr/>
        </p:nvCxnSpPr>
        <p:spPr>
          <a:xfrm flipV="1">
            <a:off x="6400800" y="4521998"/>
            <a:ext cx="381000" cy="20272"/>
          </a:xfrm>
          <a:prstGeom prst="line">
            <a:avLst/>
          </a:prstGeom>
          <a:ln w="381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62000" y="41910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641580" y="41910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860780" y="41910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145" name="Rounded Rectangle 144"/>
          <p:cNvSpPr/>
          <p:nvPr/>
        </p:nvSpPr>
        <p:spPr>
          <a:xfrm>
            <a:off x="6781800" y="2651676"/>
            <a:ext cx="1752600" cy="2196997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Quick Review of Renewal-Reward Theory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(Pop Quiz Next Slide!)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4800" y="1371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Define the </a:t>
            </a:r>
            <a:r>
              <a:rPr lang="en-US" sz="2600" b="1" i="1" dirty="0" smtClean="0">
                <a:solidFill>
                  <a:srgbClr val="660066"/>
                </a:solidFill>
              </a:rPr>
              <a:t>frame-average </a:t>
            </a:r>
            <a:r>
              <a:rPr lang="en-US" sz="2600" dirty="0" smtClean="0"/>
              <a:t>for  y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[r]: </a:t>
            </a:r>
          </a:p>
          <a:p>
            <a:endParaRPr lang="en-US" dirty="0"/>
          </a:p>
        </p:txBody>
      </p:sp>
      <p:pic>
        <p:nvPicPr>
          <p:cNvPr id="63" name="Picture 62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3733800" cy="1413902"/>
          </a:xfrm>
          <a:prstGeom prst="rect">
            <a:avLst/>
          </a:prstGeom>
        </p:spPr>
      </p:pic>
      <p:pic>
        <p:nvPicPr>
          <p:cNvPr id="64" name="Picture 63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14800"/>
            <a:ext cx="8686800" cy="153828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04800" y="35739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</a:t>
            </a:r>
            <a:r>
              <a:rPr lang="en-US" sz="2600" b="1" i="1" dirty="0" smtClean="0">
                <a:solidFill>
                  <a:srgbClr val="660066"/>
                </a:solidFill>
              </a:rPr>
              <a:t>time-average </a:t>
            </a:r>
            <a:r>
              <a:rPr lang="en-US" sz="2600" dirty="0" smtClean="0"/>
              <a:t>for  y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[r] is then: 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" y="6172200"/>
            <a:ext cx="79369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*</a:t>
            </a:r>
            <a:r>
              <a:rPr lang="en-US" sz="2600" dirty="0" smtClean="0"/>
              <a:t>If </a:t>
            </a:r>
            <a:r>
              <a:rPr lang="en-US" sz="2600" dirty="0" err="1" smtClean="0"/>
              <a:t>i.i.d</a:t>
            </a:r>
            <a:r>
              <a:rPr lang="en-US" sz="2600" dirty="0" smtClean="0"/>
              <a:t>. over frames, by LLN this is the same as E{y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}/E{T}.</a:t>
            </a:r>
            <a:endParaRPr lang="en-US" sz="2600" dirty="0"/>
          </a:p>
        </p:txBody>
      </p:sp>
      <p:sp>
        <p:nvSpPr>
          <p:cNvPr id="74" name="Rectangle 73"/>
          <p:cNvSpPr/>
          <p:nvPr/>
        </p:nvSpPr>
        <p:spPr>
          <a:xfrm>
            <a:off x="2362200" y="1981201"/>
            <a:ext cx="4191000" cy="14139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8600" y="4114800"/>
            <a:ext cx="8763000" cy="15382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71" idx="0"/>
          </p:cNvCxnSpPr>
          <p:nvPr/>
        </p:nvCxnSpPr>
        <p:spPr>
          <a:xfrm rot="5400000" flipH="1" flipV="1">
            <a:off x="4918336" y="5680334"/>
            <a:ext cx="380206" cy="603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Pop Quiz:  (10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950893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Let 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[r] = Energy Expended on frame </a:t>
            </a:r>
            <a:r>
              <a:rPr lang="en-US" sz="2800" dirty="0" err="1" smtClean="0"/>
              <a:t>r</a:t>
            </a:r>
            <a:r>
              <a:rPr lang="en-US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Time avg. power  = (Total Energy Use)/(Total Time)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Suppose (for simplicity) behavior is </a:t>
            </a:r>
            <a:r>
              <a:rPr lang="en-US" sz="2800" dirty="0" err="1" smtClean="0"/>
              <a:t>i.i.d</a:t>
            </a:r>
            <a:r>
              <a:rPr lang="en-US" sz="2800" dirty="0" smtClean="0"/>
              <a:t>. over frames.  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To minimize time average power, which one should </a:t>
            </a:r>
          </a:p>
          <a:p>
            <a:r>
              <a:rPr lang="en-US" sz="2800" dirty="0" smtClean="0"/>
              <a:t>we minimize? </a:t>
            </a:r>
            <a:endParaRPr lang="en-US" sz="2800" dirty="0"/>
          </a:p>
        </p:txBody>
      </p:sp>
      <p:pic>
        <p:nvPicPr>
          <p:cNvPr id="13" name="Picture 12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59213"/>
            <a:ext cx="3352800" cy="2032348"/>
          </a:xfrm>
          <a:prstGeom prst="rect">
            <a:avLst/>
          </a:prstGeom>
        </p:spPr>
      </p:pic>
      <p:pic>
        <p:nvPicPr>
          <p:cNvPr id="14" name="Picture 13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47" y="3962400"/>
            <a:ext cx="2825653" cy="1929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3733800"/>
            <a:ext cx="630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(a)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3464" y="3733800"/>
            <a:ext cx="64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b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3628549"/>
            <a:ext cx="8305800" cy="26198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0"/>
            <a:endCxn id="17" idx="2"/>
          </p:cNvCxnSpPr>
          <p:nvPr/>
        </p:nvCxnSpPr>
        <p:spPr>
          <a:xfrm rot="16200000" flipH="1">
            <a:off x="3223974" y="4938474"/>
            <a:ext cx="2619851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Pop Quiz:  (10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950893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Let 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[r] = Energy Expended on frame </a:t>
            </a:r>
            <a:r>
              <a:rPr lang="en-US" sz="2800" dirty="0" err="1" smtClean="0"/>
              <a:t>r</a:t>
            </a:r>
            <a:r>
              <a:rPr lang="en-US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Time avg. power  = (Total Energy Use)/(Total Time)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Suppose (for simplicity) behavior is </a:t>
            </a:r>
            <a:r>
              <a:rPr lang="en-US" sz="2800" dirty="0" err="1" smtClean="0"/>
              <a:t>i.i.d</a:t>
            </a:r>
            <a:r>
              <a:rPr lang="en-US" sz="2800" dirty="0" smtClean="0"/>
              <a:t>. over frames.  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To minimize time average power, which one should </a:t>
            </a:r>
          </a:p>
          <a:p>
            <a:r>
              <a:rPr lang="en-US" sz="2800" dirty="0" smtClean="0"/>
              <a:t>we minimize? </a:t>
            </a:r>
            <a:endParaRPr lang="en-US" sz="2800" dirty="0"/>
          </a:p>
        </p:txBody>
      </p:sp>
      <p:pic>
        <p:nvPicPr>
          <p:cNvPr id="13" name="Picture 12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59213"/>
            <a:ext cx="3352800" cy="2032348"/>
          </a:xfrm>
          <a:prstGeom prst="rect">
            <a:avLst/>
          </a:prstGeom>
        </p:spPr>
      </p:pic>
      <p:pic>
        <p:nvPicPr>
          <p:cNvPr id="14" name="Picture 13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47" y="3962400"/>
            <a:ext cx="2825653" cy="1929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3733800"/>
            <a:ext cx="630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(a)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3464" y="3733800"/>
            <a:ext cx="64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b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3628549"/>
            <a:ext cx="8305800" cy="26198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0"/>
            <a:endCxn id="17" idx="2"/>
          </p:cNvCxnSpPr>
          <p:nvPr/>
        </p:nvCxnSpPr>
        <p:spPr>
          <a:xfrm rot="16200000" flipH="1">
            <a:off x="3223974" y="4938474"/>
            <a:ext cx="2619851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14400" y="3628549"/>
            <a:ext cx="2971800" cy="261985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067596" y="3734596"/>
            <a:ext cx="2818607" cy="251380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670909" y="3378092"/>
            <a:ext cx="583982" cy="53340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670512" y="2616488"/>
            <a:ext cx="1880176" cy="76200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Two General Problem Types: </a:t>
            </a:r>
          </a:p>
        </p:txBody>
      </p:sp>
      <p:pic>
        <p:nvPicPr>
          <p:cNvPr id="20" name="Picture 19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58756"/>
            <a:ext cx="7921625" cy="19226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1066800"/>
            <a:ext cx="84932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1) Minimize time average subject to time average constraints: </a:t>
            </a:r>
            <a:endParaRPr lang="en-US" sz="2600" dirty="0"/>
          </a:p>
        </p:txBody>
      </p:sp>
      <p:sp>
        <p:nvSpPr>
          <p:cNvPr id="23" name="Rectangle 22"/>
          <p:cNvSpPr/>
          <p:nvPr/>
        </p:nvSpPr>
        <p:spPr>
          <a:xfrm>
            <a:off x="762000" y="1658756"/>
            <a:ext cx="8036055" cy="19226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3886200"/>
            <a:ext cx="81024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2) Maximize concave function </a:t>
            </a:r>
            <a:r>
              <a:rPr lang="el-GR" sz="2600" dirty="0" smtClean="0"/>
              <a:t>φ(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…,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L</a:t>
            </a:r>
            <a:r>
              <a:rPr lang="en-US" sz="2600" dirty="0" smtClean="0"/>
              <a:t>) of time average: </a:t>
            </a:r>
            <a:endParaRPr lang="en-US" sz="2600" dirty="0"/>
          </a:p>
        </p:txBody>
      </p:sp>
      <p:pic>
        <p:nvPicPr>
          <p:cNvPr id="26" name="Picture 25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95800"/>
            <a:ext cx="7727950" cy="185417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03145" y="4495800"/>
            <a:ext cx="8036055" cy="19226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Solving the Problem (Type 1):</a:t>
            </a:r>
          </a:p>
        </p:txBody>
      </p:sp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81992"/>
            <a:ext cx="6400800" cy="1553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881992"/>
            <a:ext cx="6400800" cy="15535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590800"/>
            <a:ext cx="76754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Define a “Virtual Queue” for each inequality constraint: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509855" y="3276600"/>
            <a:ext cx="1143000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</a:rPr>
              <a:t>Z</a:t>
            </a:r>
            <a:r>
              <a:rPr lang="en-US" sz="2800" i="1" baseline="-25000" dirty="0" err="1" smtClean="0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[r</a:t>
            </a:r>
            <a:r>
              <a:rPr lang="en-US" sz="2800" dirty="0" smtClean="0">
                <a:solidFill>
                  <a:schemeClr val="tx1"/>
                </a:solidFill>
              </a:rPr>
              <a:t>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652855" y="37719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24055" y="3808412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8655" y="3429000"/>
            <a:ext cx="94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l</a:t>
            </a:r>
            <a:r>
              <a:rPr lang="en-US" sz="2800" dirty="0" err="1" smtClean="0"/>
              <a:t>T[r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047647" y="3515380"/>
            <a:ext cx="77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l</a:t>
            </a:r>
            <a:r>
              <a:rPr lang="en-US" sz="2800" dirty="0" err="1" smtClean="0"/>
              <a:t>[r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057400" y="4338935"/>
            <a:ext cx="447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660066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400" dirty="0" smtClean="0">
                <a:solidFill>
                  <a:srgbClr val="660066"/>
                </a:solidFill>
              </a:rPr>
              <a:t>[r+1] = max[</a:t>
            </a:r>
            <a:r>
              <a:rPr lang="en-US" sz="2400" i="1" dirty="0" err="1">
                <a:solidFill>
                  <a:srgbClr val="660066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400" dirty="0" smtClean="0">
                <a:solidFill>
                  <a:srgbClr val="660066"/>
                </a:solidFill>
              </a:rPr>
              <a:t>[r] – </a:t>
            </a:r>
            <a:r>
              <a:rPr lang="en-US" sz="2400" i="1" dirty="0" err="1" smtClean="0">
                <a:solidFill>
                  <a:srgbClr val="660066"/>
                </a:solidFill>
              </a:rPr>
              <a:t>c</a:t>
            </a:r>
            <a:r>
              <a:rPr lang="en-US" sz="2400" i="1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400" dirty="0" err="1" smtClean="0">
                <a:solidFill>
                  <a:srgbClr val="660066"/>
                </a:solidFill>
              </a:rPr>
              <a:t>T</a:t>
            </a:r>
            <a:r>
              <a:rPr lang="en-US" sz="2400" dirty="0" smtClean="0">
                <a:solidFill>
                  <a:srgbClr val="660066"/>
                </a:solidFill>
              </a:rPr>
              <a:t>[r] + </a:t>
            </a:r>
            <a:r>
              <a:rPr lang="en-US" sz="2400" i="1" dirty="0" err="1" smtClean="0">
                <a:solidFill>
                  <a:srgbClr val="660066"/>
                </a:solidFill>
              </a:rPr>
              <a:t>y</a:t>
            </a:r>
            <a:r>
              <a:rPr lang="en-US" sz="2400" i="1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400" dirty="0" smtClean="0">
                <a:solidFill>
                  <a:srgbClr val="660066"/>
                </a:solidFill>
              </a:rPr>
              <a:t>[r], 0]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5000" y="3200400"/>
            <a:ext cx="4627778" cy="1828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8128"/>
            <a:ext cx="8458200" cy="83407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1000" y="5338128"/>
            <a:ext cx="2366855" cy="681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5334000"/>
            <a:ext cx="1752600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10400" y="5334000"/>
            <a:ext cx="1905000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0" y="5338128"/>
            <a:ext cx="609600" cy="681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19800" y="5334000"/>
            <a:ext cx="609600" cy="681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/>
          <p:cNvSpPr/>
          <p:nvPr/>
        </p:nvSpPr>
        <p:spPr>
          <a:xfrm>
            <a:off x="3124200" y="5486400"/>
            <a:ext cx="609600" cy="381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6096000" y="5486400"/>
            <a:ext cx="609600" cy="381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14400" y="5083552"/>
            <a:ext cx="7131748" cy="12354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Lyapunov</a:t>
            </a:r>
            <a:r>
              <a:rPr lang="en-US" sz="2800" dirty="0" smtClean="0">
                <a:solidFill>
                  <a:srgbClr val="0000FF"/>
                </a:solidFill>
              </a:rPr>
              <a:t> Function and “Drift-Plus-Penalty Ratio”:</a:t>
            </a:r>
          </a:p>
        </p:txBody>
      </p:sp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81992"/>
            <a:ext cx="4043256" cy="1137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838200"/>
            <a:ext cx="8212505" cy="1295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53297" y="1485503"/>
            <a:ext cx="1294609" cy="158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2044244"/>
            <a:ext cx="1524000" cy="15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601494" y="1471950"/>
            <a:ext cx="1143000" cy="15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28098" y="1676400"/>
            <a:ext cx="677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Z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(t)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762000"/>
            <a:ext cx="677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Z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(t)</a:t>
            </a:r>
            <a:endParaRPr lang="en-US" sz="2200" dirty="0"/>
          </a:p>
        </p:txBody>
      </p:sp>
      <p:sp>
        <p:nvSpPr>
          <p:cNvPr id="44" name="Freeform 43"/>
          <p:cNvSpPr/>
          <p:nvPr/>
        </p:nvSpPr>
        <p:spPr>
          <a:xfrm>
            <a:off x="6174619" y="1405616"/>
            <a:ext cx="701524" cy="622904"/>
          </a:xfrm>
          <a:custGeom>
            <a:avLst/>
            <a:gdLst>
              <a:gd name="connsiteX0" fmla="*/ 0 w 701524"/>
              <a:gd name="connsiteY0" fmla="*/ 6047 h 622904"/>
              <a:gd name="connsiteX1" fmla="*/ 254000 w 701524"/>
              <a:gd name="connsiteY1" fmla="*/ 30238 h 622904"/>
              <a:gd name="connsiteX2" fmla="*/ 435429 w 701524"/>
              <a:gd name="connsiteY2" fmla="*/ 187476 h 622904"/>
              <a:gd name="connsiteX3" fmla="*/ 568476 w 701524"/>
              <a:gd name="connsiteY3" fmla="*/ 332618 h 622904"/>
              <a:gd name="connsiteX4" fmla="*/ 701524 w 701524"/>
              <a:gd name="connsiteY4" fmla="*/ 622904 h 62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24" h="622904">
                <a:moveTo>
                  <a:pt x="0" y="6047"/>
                </a:moveTo>
                <a:cubicBezTo>
                  <a:pt x="90714" y="3023"/>
                  <a:pt x="181428" y="0"/>
                  <a:pt x="254000" y="30238"/>
                </a:cubicBezTo>
                <a:cubicBezTo>
                  <a:pt x="326572" y="60476"/>
                  <a:pt x="383016" y="137079"/>
                  <a:pt x="435429" y="187476"/>
                </a:cubicBezTo>
                <a:cubicBezTo>
                  <a:pt x="487842" y="237873"/>
                  <a:pt x="524127" y="260047"/>
                  <a:pt x="568476" y="332618"/>
                </a:cubicBezTo>
                <a:cubicBezTo>
                  <a:pt x="612825" y="405189"/>
                  <a:pt x="701524" y="622904"/>
                  <a:pt x="701524" y="622904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174619" y="1044774"/>
            <a:ext cx="1052286" cy="983746"/>
          </a:xfrm>
          <a:custGeom>
            <a:avLst/>
            <a:gdLst>
              <a:gd name="connsiteX0" fmla="*/ 0 w 1052286"/>
              <a:gd name="connsiteY0" fmla="*/ 4032 h 983746"/>
              <a:gd name="connsiteX1" fmla="*/ 241905 w 1052286"/>
              <a:gd name="connsiteY1" fmla="*/ 16127 h 983746"/>
              <a:gd name="connsiteX2" fmla="*/ 447524 w 1052286"/>
              <a:gd name="connsiteY2" fmla="*/ 100794 h 983746"/>
              <a:gd name="connsiteX3" fmla="*/ 665238 w 1052286"/>
              <a:gd name="connsiteY3" fmla="*/ 209651 h 983746"/>
              <a:gd name="connsiteX4" fmla="*/ 786191 w 1052286"/>
              <a:gd name="connsiteY4" fmla="*/ 366889 h 983746"/>
              <a:gd name="connsiteX5" fmla="*/ 858762 w 1052286"/>
              <a:gd name="connsiteY5" fmla="*/ 487841 h 983746"/>
              <a:gd name="connsiteX6" fmla="*/ 979714 w 1052286"/>
              <a:gd name="connsiteY6" fmla="*/ 729746 h 983746"/>
              <a:gd name="connsiteX7" fmla="*/ 1052286 w 1052286"/>
              <a:gd name="connsiteY7" fmla="*/ 983746 h 98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286" h="983746">
                <a:moveTo>
                  <a:pt x="0" y="4032"/>
                </a:moveTo>
                <a:cubicBezTo>
                  <a:pt x="83659" y="2016"/>
                  <a:pt x="167318" y="0"/>
                  <a:pt x="241905" y="16127"/>
                </a:cubicBezTo>
                <a:cubicBezTo>
                  <a:pt x="316492" y="32254"/>
                  <a:pt x="376969" y="68540"/>
                  <a:pt x="447524" y="100794"/>
                </a:cubicBezTo>
                <a:cubicBezTo>
                  <a:pt x="518079" y="133048"/>
                  <a:pt x="608794" y="165302"/>
                  <a:pt x="665238" y="209651"/>
                </a:cubicBezTo>
                <a:cubicBezTo>
                  <a:pt x="721682" y="254000"/>
                  <a:pt x="753937" y="320524"/>
                  <a:pt x="786191" y="366889"/>
                </a:cubicBezTo>
                <a:cubicBezTo>
                  <a:pt x="818445" y="413254"/>
                  <a:pt x="826508" y="427365"/>
                  <a:pt x="858762" y="487841"/>
                </a:cubicBezTo>
                <a:cubicBezTo>
                  <a:pt x="891016" y="548317"/>
                  <a:pt x="947460" y="647095"/>
                  <a:pt x="979714" y="729746"/>
                </a:cubicBezTo>
                <a:cubicBezTo>
                  <a:pt x="1011968" y="812397"/>
                  <a:pt x="1052286" y="983746"/>
                  <a:pt x="1052286" y="98374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2"/>
            <a:endCxn id="44" idx="1"/>
          </p:cNvCxnSpPr>
          <p:nvPr/>
        </p:nvCxnSpPr>
        <p:spPr>
          <a:xfrm flipH="1">
            <a:off x="6428619" y="1145568"/>
            <a:ext cx="193524" cy="290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664476" y="1297968"/>
            <a:ext cx="193524" cy="290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6"/>
          </p:cNvCxnSpPr>
          <p:nvPr/>
        </p:nvCxnSpPr>
        <p:spPr>
          <a:xfrm flipH="1">
            <a:off x="6816876" y="1774520"/>
            <a:ext cx="337457" cy="41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3399" y="2574508"/>
            <a:ext cx="86106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</a:t>
            </a:r>
            <a:r>
              <a:rPr lang="en-US" sz="2600" dirty="0" err="1" smtClean="0"/>
              <a:t>L[r</a:t>
            </a:r>
            <a:r>
              <a:rPr lang="en-US" sz="2600" dirty="0" smtClean="0"/>
              <a:t>] = Z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Z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[r]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… + Z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[r]</a:t>
            </a:r>
            <a:r>
              <a:rPr lang="en-US" sz="2600" baseline="30000" dirty="0" smtClean="0"/>
              <a:t>2</a:t>
            </a:r>
          </a:p>
          <a:p>
            <a:endParaRPr lang="en-US" sz="2600" baseline="30000" dirty="0" smtClean="0"/>
          </a:p>
          <a:p>
            <a:r>
              <a:rPr lang="en-US" sz="2600" dirty="0" smtClean="0"/>
              <a:t>     </a:t>
            </a:r>
            <a:r>
              <a:rPr lang="el-GR" sz="2600" dirty="0" smtClean="0"/>
              <a:t>Δ</a:t>
            </a:r>
            <a:r>
              <a:rPr lang="en-US" sz="2600" dirty="0" smtClean="0"/>
              <a:t>(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]) = E{L[r+1] – </a:t>
            </a:r>
            <a:r>
              <a:rPr lang="en-US" sz="2600" dirty="0" err="1" smtClean="0"/>
              <a:t>L[r</a:t>
            </a:r>
            <a:r>
              <a:rPr lang="en-US" sz="2600" dirty="0" smtClean="0"/>
              <a:t>] | 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]} = “Frame-Based </a:t>
            </a:r>
            <a:r>
              <a:rPr lang="en-US" sz="2600" dirty="0" err="1" smtClean="0"/>
              <a:t>Lyap</a:t>
            </a:r>
            <a:r>
              <a:rPr lang="en-US" sz="2600" dirty="0" smtClean="0"/>
              <a:t>. Drift”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" y="2057400"/>
            <a:ext cx="44047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Scalar measure of queue sizes: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4038600"/>
            <a:ext cx="82125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Algorithm Technique:  </a:t>
            </a:r>
            <a:r>
              <a:rPr lang="en-US" sz="2600" dirty="0" smtClean="0"/>
              <a:t>Every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, observe Z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…, 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L</a:t>
            </a:r>
            <a:r>
              <a:rPr lang="en-US" sz="2600" dirty="0" err="1" smtClean="0"/>
              <a:t>[r</a:t>
            </a:r>
            <a:r>
              <a:rPr lang="en-US" sz="2600" dirty="0" smtClean="0"/>
              <a:t>]. </a:t>
            </a:r>
          </a:p>
          <a:p>
            <a:r>
              <a:rPr lang="en-US" sz="2600" dirty="0" smtClean="0"/>
              <a:t> Then choose a 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to minimize:</a:t>
            </a:r>
            <a:endParaRPr lang="en-US" sz="2600" dirty="0"/>
          </a:p>
        </p:txBody>
      </p:sp>
      <p:sp>
        <p:nvSpPr>
          <p:cNvPr id="53" name="TextBox 52"/>
          <p:cNvSpPr txBox="1"/>
          <p:nvPr/>
        </p:nvSpPr>
        <p:spPr>
          <a:xfrm>
            <a:off x="4648200" y="5083552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</a:t>
            </a:r>
            <a:r>
              <a:rPr lang="el-GR" sz="2600" dirty="0" smtClean="0"/>
              <a:t>Δ</a:t>
            </a:r>
            <a:r>
              <a:rPr lang="en-US" sz="2600" dirty="0" smtClean="0"/>
              <a:t>(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]) + VE{y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[r]|</a:t>
            </a:r>
            <a:r>
              <a:rPr lang="en-US" sz="2600" b="1" i="1" dirty="0" smtClean="0"/>
              <a:t>Z</a:t>
            </a:r>
            <a:r>
              <a:rPr lang="en-US" sz="2600" dirty="0" smtClean="0"/>
              <a:t>[r]}</a:t>
            </a:r>
            <a:endParaRPr lang="en-US" sz="2600" baseline="30000" dirty="0" smtClean="0"/>
          </a:p>
          <a:p>
            <a:endParaRPr lang="en-US" baseline="30000" dirty="0" smtClean="0"/>
          </a:p>
          <a:p>
            <a:r>
              <a:rPr lang="en-US" sz="2600" dirty="0" smtClean="0"/>
              <a:t>              </a:t>
            </a:r>
            <a:r>
              <a:rPr lang="en-US" sz="2600" dirty="0" err="1" smtClean="0"/>
              <a:t>E{T|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]}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0" y="5707856"/>
            <a:ext cx="2895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43794" y="5404644"/>
            <a:ext cx="426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660066"/>
                </a:solidFill>
              </a:rPr>
              <a:t>Drift-Plus-Penalty Ratio</a:t>
            </a:r>
            <a:r>
              <a:rPr lang="en-US" sz="2400" dirty="0" smtClean="0"/>
              <a:t>”  =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Algorithm Becomes:</a:t>
            </a:r>
          </a:p>
        </p:txBody>
      </p:sp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81992"/>
            <a:ext cx="4043256" cy="1137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838200"/>
            <a:ext cx="8320208" cy="11811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210003" y="1428797"/>
            <a:ext cx="118119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2174557"/>
            <a:ext cx="784060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Observe 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 = (Z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…, 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L</a:t>
            </a:r>
            <a:r>
              <a:rPr lang="en-US" sz="2600" dirty="0" err="1" smtClean="0"/>
              <a:t>[r</a:t>
            </a:r>
            <a:r>
              <a:rPr lang="en-US" sz="2600" dirty="0" smtClean="0"/>
              <a:t>]).  Choose </a:t>
            </a:r>
            <a:r>
              <a:rPr lang="el-GR" sz="2600" dirty="0" err="1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to solve:</a:t>
            </a:r>
            <a:endParaRPr lang="el-GR" sz="2600" dirty="0" smtClean="0"/>
          </a:p>
          <a:p>
            <a:pPr>
              <a:buFont typeface="Arial"/>
              <a:buChar char="•"/>
            </a:pPr>
            <a:endParaRPr lang="el-GR" sz="2600" dirty="0" smtClean="0"/>
          </a:p>
          <a:p>
            <a:pPr>
              <a:buFont typeface="Arial"/>
              <a:buChar char="•"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l-GR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Then update virtual queues: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029200" y="838200"/>
            <a:ext cx="3581400" cy="1077218"/>
            <a:chOff x="4648200" y="5181600"/>
            <a:chExt cx="3581400" cy="1077218"/>
          </a:xfrm>
        </p:grpSpPr>
        <p:sp>
          <p:nvSpPr>
            <p:cNvPr id="53" name="TextBox 52"/>
            <p:cNvSpPr txBox="1"/>
            <p:nvPr/>
          </p:nvSpPr>
          <p:spPr>
            <a:xfrm>
              <a:off x="4648200" y="5181600"/>
              <a:ext cx="358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     </a:t>
              </a:r>
              <a:r>
                <a:rPr lang="el-GR" sz="2600" dirty="0" smtClean="0"/>
                <a:t>Δ</a:t>
              </a:r>
              <a:r>
                <a:rPr lang="en-US" sz="2600" dirty="0" smtClean="0"/>
                <a:t>(</a:t>
              </a:r>
              <a:r>
                <a:rPr lang="en-US" sz="2600" b="1" i="1" dirty="0" err="1" smtClean="0"/>
                <a:t>Z</a:t>
              </a:r>
              <a:r>
                <a:rPr lang="en-US" sz="2600" dirty="0" err="1" smtClean="0"/>
                <a:t>[r</a:t>
              </a:r>
              <a:r>
                <a:rPr lang="en-US" sz="2600" dirty="0" smtClean="0"/>
                <a:t>]) + VE{y</a:t>
              </a:r>
              <a:r>
                <a:rPr lang="en-US" sz="2600" baseline="-25000" dirty="0" smtClean="0"/>
                <a:t>0</a:t>
              </a:r>
              <a:r>
                <a:rPr lang="en-US" sz="2600" dirty="0" smtClean="0"/>
                <a:t>[r]|</a:t>
              </a:r>
              <a:r>
                <a:rPr lang="en-US" sz="2600" b="1" i="1" dirty="0" smtClean="0"/>
                <a:t>Z</a:t>
              </a:r>
              <a:r>
                <a:rPr lang="en-US" sz="2600" dirty="0" smtClean="0"/>
                <a:t>[r]}</a:t>
              </a:r>
              <a:endParaRPr lang="en-US" sz="2600" baseline="30000" dirty="0" smtClean="0"/>
            </a:p>
            <a:p>
              <a:endParaRPr lang="en-US" baseline="30000" dirty="0" smtClean="0"/>
            </a:p>
            <a:p>
              <a:r>
                <a:rPr lang="en-US" sz="2600" dirty="0" smtClean="0"/>
                <a:t>              </a:t>
              </a:r>
              <a:r>
                <a:rPr lang="en-US" sz="2600" dirty="0" err="1" smtClean="0"/>
                <a:t>E{T|</a:t>
              </a:r>
              <a:r>
                <a:rPr lang="en-US" sz="2600" b="1" i="1" dirty="0" err="1" smtClean="0"/>
                <a:t>Z</a:t>
              </a:r>
              <a:r>
                <a:rPr lang="en-US" sz="2600" dirty="0" err="1" smtClean="0"/>
                <a:t>[r</a:t>
              </a:r>
              <a:r>
                <a:rPr lang="en-US" sz="2600" dirty="0" smtClean="0"/>
                <a:t>]}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953000" y="5805904"/>
              <a:ext cx="2895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981200" y="5039380"/>
            <a:ext cx="519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Z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[r+1] = max</a:t>
            </a:r>
            <a:r>
              <a:rPr lang="en-US" sz="2800" dirty="0" smtClean="0"/>
              <a:t>[</a:t>
            </a:r>
            <a:r>
              <a:rPr lang="en-US" sz="2800" i="1" dirty="0" err="1"/>
              <a:t>Z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[r] –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l</a:t>
            </a:r>
            <a:r>
              <a:rPr lang="en-US" sz="2800" dirty="0" err="1" smtClean="0"/>
              <a:t>T</a:t>
            </a:r>
            <a:r>
              <a:rPr lang="en-US" sz="2800" dirty="0" smtClean="0"/>
              <a:t>[r] + 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[r], 0] </a:t>
            </a:r>
            <a:endParaRPr lang="en-US" sz="2800" dirty="0"/>
          </a:p>
        </p:txBody>
      </p:sp>
      <p:pic>
        <p:nvPicPr>
          <p:cNvPr id="14" name="Picture 13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74950"/>
            <a:ext cx="6096000" cy="1492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1600" y="2743200"/>
            <a:ext cx="6477000" cy="1600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8658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Theorem: Assume the constraints are </a:t>
            </a:r>
            <a:r>
              <a:rPr lang="en-US" sz="2800" b="1" i="1" dirty="0" smtClean="0">
                <a:solidFill>
                  <a:srgbClr val="660066"/>
                </a:solidFill>
              </a:rPr>
              <a:t>feasible</a:t>
            </a:r>
            <a:r>
              <a:rPr lang="en-US" sz="2800" dirty="0" smtClean="0">
                <a:solidFill>
                  <a:srgbClr val="0000FF"/>
                </a:solidFill>
              </a:rPr>
              <a:t>.  Then under this algorithm, we achieve: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67000" y="76200"/>
            <a:ext cx="3581400" cy="1077218"/>
            <a:chOff x="4648200" y="5181600"/>
            <a:chExt cx="3581400" cy="1077218"/>
          </a:xfrm>
        </p:grpSpPr>
        <p:sp>
          <p:nvSpPr>
            <p:cNvPr id="20" name="TextBox 19"/>
            <p:cNvSpPr txBox="1"/>
            <p:nvPr/>
          </p:nvSpPr>
          <p:spPr>
            <a:xfrm>
              <a:off x="4648200" y="5181600"/>
              <a:ext cx="358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     </a:t>
              </a:r>
              <a:r>
                <a:rPr lang="el-GR" sz="2600" dirty="0" smtClean="0"/>
                <a:t>Δ</a:t>
              </a:r>
              <a:r>
                <a:rPr lang="en-US" sz="2600" dirty="0" smtClean="0"/>
                <a:t>(</a:t>
              </a:r>
              <a:r>
                <a:rPr lang="en-US" sz="2600" b="1" i="1" dirty="0" err="1" smtClean="0"/>
                <a:t>Z</a:t>
              </a:r>
              <a:r>
                <a:rPr lang="en-US" sz="2600" dirty="0" err="1" smtClean="0"/>
                <a:t>[r</a:t>
              </a:r>
              <a:r>
                <a:rPr lang="en-US" sz="2600" dirty="0" smtClean="0"/>
                <a:t>]) + VE{y</a:t>
              </a:r>
              <a:r>
                <a:rPr lang="en-US" sz="2600" baseline="-25000" dirty="0" smtClean="0"/>
                <a:t>0</a:t>
              </a:r>
              <a:r>
                <a:rPr lang="en-US" sz="2600" dirty="0" smtClean="0"/>
                <a:t>[r]|</a:t>
              </a:r>
              <a:r>
                <a:rPr lang="en-US" sz="2600" b="1" i="1" dirty="0" smtClean="0"/>
                <a:t>Z</a:t>
              </a:r>
              <a:r>
                <a:rPr lang="en-US" sz="2600" dirty="0" smtClean="0"/>
                <a:t>[r]}</a:t>
              </a:r>
              <a:endParaRPr lang="en-US" sz="2600" baseline="30000" dirty="0" smtClean="0"/>
            </a:p>
            <a:p>
              <a:endParaRPr lang="en-US" baseline="30000" dirty="0" smtClean="0"/>
            </a:p>
            <a:p>
              <a:r>
                <a:rPr lang="en-US" sz="2600" dirty="0" smtClean="0"/>
                <a:t>              </a:t>
              </a:r>
              <a:r>
                <a:rPr lang="en-US" sz="2600" dirty="0" err="1" smtClean="0"/>
                <a:t>E{T|</a:t>
              </a:r>
              <a:r>
                <a:rPr lang="en-US" sz="2600" b="1" i="1" dirty="0" err="1" smtClean="0"/>
                <a:t>Z</a:t>
              </a:r>
              <a:r>
                <a:rPr lang="en-US" sz="2600" dirty="0" err="1" smtClean="0"/>
                <a:t>[r</a:t>
              </a:r>
              <a:r>
                <a:rPr lang="en-US" sz="2600" dirty="0" smtClean="0"/>
                <a:t>]}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53000" y="5805904"/>
              <a:ext cx="2895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667000" y="76200"/>
            <a:ext cx="3581400" cy="11811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73034" y="381000"/>
            <a:ext cx="116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DPP Ratio:</a:t>
            </a:r>
            <a:endParaRPr lang="en-US" dirty="0"/>
          </a:p>
        </p:txBody>
      </p:sp>
      <p:pic>
        <p:nvPicPr>
          <p:cNvPr id="24" name="Picture 23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7" y="2899568"/>
            <a:ext cx="7681425" cy="1058863"/>
          </a:xfrm>
          <a:prstGeom prst="rect">
            <a:avLst/>
          </a:prstGeom>
        </p:spPr>
      </p:pic>
      <p:pic>
        <p:nvPicPr>
          <p:cNvPr id="25" name="Picture 24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2" y="4800600"/>
            <a:ext cx="6493308" cy="1158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3182778"/>
            <a:ext cx="5465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(a)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146357"/>
            <a:ext cx="5620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dirty="0" err="1" smtClean="0">
                <a:solidFill>
                  <a:srgbClr val="0000FF"/>
                </a:solidFill>
              </a:rPr>
              <a:t>b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8981" y="2899568"/>
            <a:ext cx="7713731" cy="14438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" y="4728368"/>
            <a:ext cx="7713731" cy="14438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25915" y="6324600"/>
            <a:ext cx="3446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For all frames </a:t>
            </a:r>
            <a:r>
              <a:rPr lang="en-US" sz="2200" dirty="0" err="1" smtClean="0">
                <a:solidFill>
                  <a:srgbClr val="660066"/>
                </a:solidFill>
              </a:rPr>
              <a:t>r</a:t>
            </a:r>
            <a:r>
              <a:rPr lang="en-US" sz="2200" dirty="0" smtClean="0">
                <a:solidFill>
                  <a:srgbClr val="660066"/>
                </a:solidFill>
              </a:rPr>
              <a:t> in {1, 2, 3, …}</a:t>
            </a:r>
            <a:endParaRPr lang="en-US" sz="2200" dirty="0">
              <a:solidFill>
                <a:srgbClr val="660066"/>
              </a:solidFill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>
            <a:off x="1273037" y="6172200"/>
            <a:ext cx="252879" cy="367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Solving the Problem (Type 2):</a:t>
            </a:r>
          </a:p>
        </p:txBody>
      </p:sp>
      <p:pic>
        <p:nvPicPr>
          <p:cNvPr id="13" name="Picture 12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727950" cy="18541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3145" y="838200"/>
            <a:ext cx="8036055" cy="19226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8194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We reduce it to a problem with the structure of Type 1 via: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Auxiliary Variables </a:t>
            </a:r>
            <a:r>
              <a:rPr lang="el-GR" sz="2600" b="1" dirty="0" smtClean="0">
                <a:solidFill>
                  <a:srgbClr val="0000FF"/>
                </a:solidFill>
              </a:rPr>
              <a:t>γ</a:t>
            </a:r>
            <a:r>
              <a:rPr lang="en-US" sz="2600" dirty="0" smtClean="0">
                <a:solidFill>
                  <a:srgbClr val="0000FF"/>
                </a:solidFill>
              </a:rPr>
              <a:t>[</a:t>
            </a:r>
            <a:r>
              <a:rPr lang="en-US" sz="2600" dirty="0" err="1" smtClean="0">
                <a:solidFill>
                  <a:srgbClr val="0000FF"/>
                </a:solidFill>
              </a:rPr>
              <a:t>r</a:t>
            </a:r>
            <a:r>
              <a:rPr lang="en-US" sz="2600" dirty="0" smtClean="0">
                <a:solidFill>
                  <a:srgbClr val="0000FF"/>
                </a:solidFill>
              </a:rPr>
              <a:t>] = (</a:t>
            </a:r>
            <a:r>
              <a:rPr lang="el-GR" sz="2600" dirty="0" smtClean="0">
                <a:solidFill>
                  <a:srgbClr val="0000FF"/>
                </a:solidFill>
              </a:rPr>
              <a:t>γ</a:t>
            </a:r>
            <a:r>
              <a:rPr lang="en-US" sz="2600" baseline="-25000" dirty="0" smtClean="0">
                <a:solidFill>
                  <a:srgbClr val="0000FF"/>
                </a:solidFill>
              </a:rPr>
              <a:t>1</a:t>
            </a:r>
            <a:r>
              <a:rPr lang="en-US" sz="2600" dirty="0" smtClean="0">
                <a:solidFill>
                  <a:srgbClr val="0000FF"/>
                </a:solidFill>
              </a:rPr>
              <a:t>[r], …, </a:t>
            </a:r>
            <a:r>
              <a:rPr lang="el-GR" sz="2600" dirty="0" smtClean="0">
                <a:solidFill>
                  <a:srgbClr val="0000FF"/>
                </a:solidFill>
              </a:rPr>
              <a:t>γ</a:t>
            </a:r>
            <a:r>
              <a:rPr lang="en-US" sz="2600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2600" dirty="0" err="1" smtClean="0">
                <a:solidFill>
                  <a:srgbClr val="0000FF"/>
                </a:solidFill>
              </a:rPr>
              <a:t>[r</a:t>
            </a:r>
            <a:r>
              <a:rPr lang="en-US" sz="2600" dirty="0" smtClean="0">
                <a:solidFill>
                  <a:srgbClr val="0000FF"/>
                </a:solidFill>
              </a:rPr>
              <a:t>]).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The following variation on Jensen’s Inequality:</a:t>
            </a:r>
          </a:p>
          <a:p>
            <a:pPr lvl="2"/>
            <a:r>
              <a:rPr lang="en-US" sz="2600" dirty="0" smtClean="0"/>
              <a:t>For any concave function </a:t>
            </a:r>
            <a:r>
              <a:rPr lang="el-GR" sz="2600" dirty="0" smtClean="0"/>
              <a:t>φ</a:t>
            </a:r>
            <a:r>
              <a:rPr lang="en-US" sz="2600" dirty="0" smtClean="0"/>
              <a:t>(x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..,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L</a:t>
            </a:r>
            <a:r>
              <a:rPr lang="en-US" sz="2600" dirty="0" smtClean="0"/>
              <a:t>) and any (arbitrarily correlated) vector of random variables </a:t>
            </a:r>
            <a:endParaRPr lang="el-GR" sz="2600" dirty="0" smtClean="0"/>
          </a:p>
          <a:p>
            <a:pPr lvl="2"/>
            <a:r>
              <a:rPr lang="en-US" sz="2600" dirty="0" smtClean="0"/>
              <a:t>(x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…,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L</a:t>
            </a:r>
            <a:r>
              <a:rPr lang="en-US" sz="2600" dirty="0" smtClean="0"/>
              <a:t>, T)</a:t>
            </a:r>
            <a:r>
              <a:rPr lang="el-GR" sz="2600" dirty="0" smtClean="0"/>
              <a:t>, </a:t>
            </a:r>
            <a:r>
              <a:rPr lang="en-US" sz="2600" dirty="0" smtClean="0"/>
              <a:t>where T&gt;0</a:t>
            </a:r>
            <a:r>
              <a:rPr lang="el-GR" sz="2600" dirty="0" smtClean="0"/>
              <a:t>, </a:t>
            </a:r>
            <a:r>
              <a:rPr lang="en-US" sz="2600" dirty="0" smtClean="0"/>
              <a:t> we have:</a:t>
            </a:r>
          </a:p>
          <a:p>
            <a:pPr lvl="2"/>
            <a:endParaRPr lang="en-US" sz="2600" dirty="0" smtClean="0"/>
          </a:p>
          <a:p>
            <a:pPr lvl="2"/>
            <a:r>
              <a:rPr lang="en-US" sz="26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4479" y="5486400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E{T</a:t>
            </a:r>
            <a:r>
              <a:rPr lang="el-GR" sz="2800" dirty="0" smtClean="0"/>
              <a:t>φ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…, X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)</a:t>
            </a:r>
            <a:r>
              <a:rPr lang="el-GR" sz="2800" dirty="0" smtClean="0"/>
              <a:t>}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72574" y="59436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E{T</a:t>
            </a:r>
            <a:r>
              <a:rPr lang="el-GR" sz="2800" dirty="0" smtClean="0"/>
              <a:t>}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33600" y="6019800"/>
            <a:ext cx="216272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85358" y="5486400"/>
            <a:ext cx="216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E{T(X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…, X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)</a:t>
            </a:r>
            <a:r>
              <a:rPr lang="el-GR" sz="2800" dirty="0" smtClean="0"/>
              <a:t>}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3453" y="59436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E{T</a:t>
            </a:r>
            <a:r>
              <a:rPr lang="el-GR" sz="2800" dirty="0" smtClean="0"/>
              <a:t>}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14479" y="6019800"/>
            <a:ext cx="216272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82797" y="5486400"/>
            <a:ext cx="3193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600" dirty="0" smtClean="0"/>
              <a:t>φ(                 )</a:t>
            </a:r>
            <a:endParaRPr lang="en-US" sz="4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13145" y="5638800"/>
            <a:ext cx="49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≤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1828800" y="5486400"/>
            <a:ext cx="6547812" cy="9804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Algorithm (type 2) Becomes: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800" y="914400"/>
            <a:ext cx="874218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, observe </a:t>
            </a:r>
            <a:r>
              <a:rPr lang="en-US" sz="2600" b="1" i="1" dirty="0" err="1" smtClean="0"/>
              <a:t>Z</a:t>
            </a:r>
            <a:r>
              <a:rPr lang="en-US" sz="2600" dirty="0" err="1" smtClean="0"/>
              <a:t>[r</a:t>
            </a:r>
            <a:r>
              <a:rPr lang="en-US" sz="2600" dirty="0" smtClean="0"/>
              <a:t>] = (Z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…, 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L</a:t>
            </a:r>
            <a:r>
              <a:rPr lang="en-US" sz="2600" dirty="0" err="1" smtClean="0"/>
              <a:t>[r</a:t>
            </a:r>
            <a:r>
              <a:rPr lang="en-US" sz="2600" dirty="0" smtClean="0"/>
              <a:t>]).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(Auxiliary Variables) </a:t>
            </a:r>
          </a:p>
          <a:p>
            <a:r>
              <a:rPr lang="en-US" sz="2600" dirty="0" smtClean="0"/>
              <a:t>  Choose </a:t>
            </a:r>
            <a:r>
              <a:rPr lang="el-GR" sz="2600" dirty="0" smtClean="0"/>
              <a:t>γ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…, </a:t>
            </a:r>
            <a:r>
              <a:rPr lang="el-GR" sz="2600" dirty="0" smtClean="0"/>
              <a:t>γ</a:t>
            </a:r>
            <a:r>
              <a:rPr lang="en-US" sz="2600" baseline="-25000" dirty="0" err="1" smtClean="0"/>
              <a:t>L</a:t>
            </a:r>
            <a:r>
              <a:rPr lang="en-US" sz="2600" dirty="0" err="1" smtClean="0"/>
              <a:t>[r</a:t>
            </a:r>
            <a:r>
              <a:rPr lang="en-US" sz="2600" dirty="0" smtClean="0"/>
              <a:t>] to max the below </a:t>
            </a:r>
            <a:r>
              <a:rPr lang="en-US" sz="2600" b="1" i="1" dirty="0" smtClean="0">
                <a:solidFill>
                  <a:srgbClr val="660066"/>
                </a:solidFill>
              </a:rPr>
              <a:t>deterministic problem</a:t>
            </a:r>
            <a:r>
              <a:rPr lang="en-US" sz="2600" dirty="0" smtClean="0"/>
              <a:t>:</a:t>
            </a:r>
          </a:p>
          <a:p>
            <a:endParaRPr lang="el-GR" sz="2600" dirty="0" smtClean="0"/>
          </a:p>
          <a:p>
            <a:pPr>
              <a:buFont typeface="Arial"/>
              <a:buChar char="•"/>
            </a:pPr>
            <a:endParaRPr lang="el-GR" sz="2600" dirty="0" smtClean="0"/>
          </a:p>
          <a:p>
            <a:endParaRPr lang="en-US" sz="2600" dirty="0" smtClean="0"/>
          </a:p>
          <a:p>
            <a:endParaRPr lang="el-GR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(Policy Selection) Choose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to minimize: </a:t>
            </a:r>
          </a:p>
          <a:p>
            <a:pPr>
              <a:buFont typeface="Arial"/>
              <a:buChar char="•"/>
            </a:pPr>
            <a:endParaRPr lang="en-US" sz="2600" dirty="0" smtClean="0"/>
          </a:p>
          <a:p>
            <a:pPr>
              <a:buFont typeface="Arial"/>
              <a:buChar char="•"/>
            </a:pPr>
            <a:endParaRPr lang="en-US" sz="2600" dirty="0" smtClean="0"/>
          </a:p>
          <a:p>
            <a:pPr>
              <a:buFont typeface="Arial"/>
              <a:buChar char="•"/>
            </a:pPr>
            <a:endParaRPr lang="en-US" sz="2600" dirty="0" smtClean="0"/>
          </a:p>
          <a:p>
            <a:pPr>
              <a:buFont typeface="Arial"/>
              <a:buChar char="•"/>
            </a:pP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Then update virtual queues: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6106180"/>
            <a:ext cx="8491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/>
              <a:t>Z</a:t>
            </a:r>
            <a:r>
              <a:rPr lang="en-US" sz="2200" i="1" baseline="-25000" dirty="0" err="1" smtClean="0"/>
              <a:t>l</a:t>
            </a:r>
            <a:r>
              <a:rPr lang="en-US" sz="2200" dirty="0" smtClean="0"/>
              <a:t>[r+1] = max</a:t>
            </a:r>
            <a:r>
              <a:rPr lang="en-US" sz="2200" dirty="0" smtClean="0"/>
              <a:t>[</a:t>
            </a:r>
            <a:r>
              <a:rPr lang="en-US" sz="2200" i="1" dirty="0" err="1"/>
              <a:t>Z</a:t>
            </a:r>
            <a:r>
              <a:rPr lang="en-US" sz="2200" i="1" baseline="-25000" dirty="0" err="1" smtClean="0"/>
              <a:t>l</a:t>
            </a:r>
            <a:r>
              <a:rPr lang="en-US" sz="2200" dirty="0" smtClean="0"/>
              <a:t>[r] – </a:t>
            </a:r>
            <a:r>
              <a:rPr lang="en-US" sz="2200" i="1" dirty="0" err="1" smtClean="0"/>
              <a:t>c</a:t>
            </a:r>
            <a:r>
              <a:rPr lang="en-US" sz="2200" i="1" baseline="-25000" dirty="0" err="1" smtClean="0"/>
              <a:t>l</a:t>
            </a:r>
            <a:r>
              <a:rPr lang="en-US" sz="2200" dirty="0" err="1" smtClean="0"/>
              <a:t>T</a:t>
            </a:r>
            <a:r>
              <a:rPr lang="en-US" sz="2200" dirty="0" smtClean="0"/>
              <a:t>[r] + </a:t>
            </a:r>
            <a:r>
              <a:rPr lang="en-US" sz="2200" i="1" dirty="0" err="1" smtClean="0"/>
              <a:t>y</a:t>
            </a:r>
            <a:r>
              <a:rPr lang="en-US" sz="2200" i="1" baseline="-25000" dirty="0" err="1" smtClean="0"/>
              <a:t>l</a:t>
            </a:r>
            <a:r>
              <a:rPr lang="en-US" sz="2200" dirty="0" smtClean="0"/>
              <a:t>[r], 0],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l</a:t>
            </a:r>
            <a:r>
              <a:rPr lang="en-US" sz="2200" dirty="0" smtClean="0"/>
              <a:t>[r+1] = max[</a:t>
            </a:r>
            <a:r>
              <a:rPr lang="en-US" sz="2200" i="1" dirty="0" err="1" smtClean="0"/>
              <a:t>G</a:t>
            </a:r>
            <a:r>
              <a:rPr lang="en-US" sz="2200" i="1" baseline="-25000" dirty="0" err="1" smtClean="0"/>
              <a:t>l</a:t>
            </a:r>
            <a:r>
              <a:rPr lang="en-US" sz="2200" dirty="0" smtClean="0"/>
              <a:t>[r] + </a:t>
            </a:r>
            <a:r>
              <a:rPr lang="el-GR" sz="2200" i="1" dirty="0" smtClean="0"/>
              <a:t>γ</a:t>
            </a:r>
            <a:r>
              <a:rPr lang="en-US" sz="2200" i="1" baseline="-25000" dirty="0" err="1" smtClean="0"/>
              <a:t>l</a:t>
            </a:r>
            <a:r>
              <a:rPr lang="en-US" sz="2200" dirty="0" err="1" smtClean="0"/>
              <a:t>[r]T[r</a:t>
            </a:r>
            <a:r>
              <a:rPr lang="en-US" sz="2200" dirty="0" smtClean="0"/>
              <a:t>] - </a:t>
            </a:r>
            <a:r>
              <a:rPr lang="en-US" sz="2200" i="1" dirty="0" err="1" smtClean="0"/>
              <a:t>y</a:t>
            </a:r>
            <a:r>
              <a:rPr lang="en-US" sz="2200" i="1" baseline="-25000" dirty="0" err="1" smtClean="0"/>
              <a:t>l</a:t>
            </a:r>
            <a:r>
              <a:rPr lang="en-US" sz="2200" dirty="0" err="1" smtClean="0"/>
              <a:t>[r</a:t>
            </a:r>
            <a:r>
              <a:rPr lang="en-US" sz="2200" dirty="0" smtClean="0"/>
              <a:t>], 0]</a:t>
            </a:r>
          </a:p>
        </p:txBody>
      </p:sp>
      <p:pic>
        <p:nvPicPr>
          <p:cNvPr id="18" name="Picture 17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97" y="4191000"/>
            <a:ext cx="7408703" cy="14843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0600" y="4190999"/>
            <a:ext cx="7627962" cy="14843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62200"/>
            <a:ext cx="6924486" cy="10747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2638" y="2362200"/>
            <a:ext cx="7627962" cy="1066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0" y="5106650"/>
            <a:ext cx="6705600" cy="12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General Renewal System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7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745395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03412"/>
            <a:ext cx="74676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8409" y="1903809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550453" y="1897398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7915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5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20" name="Freeform 19"/>
          <p:cNvSpPr/>
          <p:nvPr/>
        </p:nvSpPr>
        <p:spPr>
          <a:xfrm>
            <a:off x="760413" y="2091306"/>
            <a:ext cx="1943632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4045" y="2091306"/>
            <a:ext cx="3241143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1" y="2091306"/>
            <a:ext cx="1601788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334294" y="1637506"/>
            <a:ext cx="531812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03816" y="1480016"/>
            <a:ext cx="8467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92288" y="1636712"/>
            <a:ext cx="531812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3525" y="1714501"/>
            <a:ext cx="381001" cy="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227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299813" y="1480413"/>
            <a:ext cx="845998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7819" y="1481207"/>
            <a:ext cx="84599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513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819107" y="1713707"/>
            <a:ext cx="37941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031558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[2]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1133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[1]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307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[0]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228600" y="868977"/>
            <a:ext cx="8534400" cy="18742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28956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Renewal Frames </a:t>
            </a:r>
            <a:r>
              <a:rPr lang="en-US" sz="2600" dirty="0" err="1" smtClean="0"/>
              <a:t>r</a:t>
            </a:r>
            <a:r>
              <a:rPr lang="en-US" sz="2600" dirty="0" smtClean="0"/>
              <a:t> in {0, 1, 2, …}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chosen on frame </a:t>
            </a:r>
            <a:r>
              <a:rPr lang="en-US" sz="2600" dirty="0" err="1" smtClean="0"/>
              <a:t>r</a:t>
            </a:r>
            <a:r>
              <a:rPr lang="el-GR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latin typeface="Apple Chancery"/>
              </a:rPr>
              <a:t>P</a:t>
            </a:r>
            <a:r>
              <a:rPr lang="el-GR" sz="2600" dirty="0" smtClean="0"/>
              <a:t> = </a:t>
            </a:r>
            <a:r>
              <a:rPr lang="en-US" sz="2600" dirty="0" smtClean="0"/>
              <a:t>Abstract policy space   (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for all </a:t>
            </a:r>
            <a:r>
              <a:rPr lang="en-US" sz="2600" dirty="0" err="1" smtClean="0"/>
              <a:t>r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affects </a:t>
            </a:r>
            <a:r>
              <a:rPr lang="en-US" sz="2600" b="1" i="1" dirty="0" smtClean="0">
                <a:solidFill>
                  <a:srgbClr val="660066"/>
                </a:solidFill>
              </a:rPr>
              <a:t>frame size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olidFill>
                  <a:srgbClr val="660066"/>
                </a:solidFill>
              </a:rPr>
              <a:t>penalty vector </a:t>
            </a: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5334000"/>
            <a:ext cx="840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sp>
        <p:nvSpPr>
          <p:cNvPr id="36" name="Right Arrow 35"/>
          <p:cNvSpPr/>
          <p:nvPr/>
        </p:nvSpPr>
        <p:spPr>
          <a:xfrm>
            <a:off x="1522411" y="5410200"/>
            <a:ext cx="611189" cy="416243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5106650"/>
            <a:ext cx="52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[</a:t>
            </a:r>
            <a:r>
              <a:rPr lang="en-US" sz="2600" dirty="0" smtClean="0">
                <a:solidFill>
                  <a:srgbClr val="008000"/>
                </a:solidFill>
              </a:rPr>
              <a:t>y</a:t>
            </a:r>
            <a:r>
              <a:rPr lang="en-US" sz="2600" baseline="-25000" dirty="0" smtClean="0">
                <a:solidFill>
                  <a:srgbClr val="008000"/>
                </a:solidFill>
              </a:rPr>
              <a:t>0</a:t>
            </a:r>
            <a:r>
              <a:rPr lang="en-US" sz="2600" dirty="0" smtClean="0">
                <a:solidFill>
                  <a:srgbClr val="008000"/>
                </a:solidFill>
              </a:rPr>
              <a:t>(</a:t>
            </a:r>
            <a:r>
              <a:rPr lang="el-GR" sz="2600" dirty="0" smtClean="0">
                <a:solidFill>
                  <a:srgbClr val="008000"/>
                </a:solidFill>
              </a:rPr>
              <a:t>π</a:t>
            </a:r>
            <a:r>
              <a:rPr lang="en-US" sz="2600" dirty="0" smtClean="0">
                <a:solidFill>
                  <a:srgbClr val="008000"/>
                </a:solidFill>
              </a:rPr>
              <a:t>[</a:t>
            </a:r>
            <a:r>
              <a:rPr lang="en-US" sz="2600" dirty="0" err="1" smtClean="0">
                <a:solidFill>
                  <a:srgbClr val="008000"/>
                </a:solidFill>
              </a:rPr>
              <a:t>r</a:t>
            </a:r>
            <a:r>
              <a:rPr lang="en-US" sz="2600" dirty="0" smtClean="0">
                <a:solidFill>
                  <a:srgbClr val="008000"/>
                </a:solidFill>
              </a:rPr>
              <a:t>])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y</a:t>
            </a:r>
            <a:r>
              <a:rPr lang="en-US" sz="2600" baseline="-25000" dirty="0" smtClean="0">
                <a:solidFill>
                  <a:srgbClr val="FF0000"/>
                </a:solidFill>
              </a:rPr>
              <a:t>1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l-GR" sz="2600" dirty="0" smtClean="0">
                <a:solidFill>
                  <a:srgbClr val="FF0000"/>
                </a:solidFill>
              </a:rPr>
              <a:t>π</a:t>
            </a:r>
            <a:r>
              <a:rPr lang="en-US" sz="2600" dirty="0" smtClean="0">
                <a:solidFill>
                  <a:srgbClr val="FF0000"/>
                </a:solidFill>
              </a:rPr>
              <a:t>[</a:t>
            </a:r>
            <a:r>
              <a:rPr lang="en-US" sz="2600" dirty="0" err="1" smtClean="0">
                <a:solidFill>
                  <a:srgbClr val="FF0000"/>
                </a:solidFill>
              </a:rPr>
              <a:t>r</a:t>
            </a:r>
            <a:r>
              <a:rPr lang="en-US" sz="2600" dirty="0" smtClean="0">
                <a:solidFill>
                  <a:srgbClr val="FF0000"/>
                </a:solidFill>
              </a:rPr>
              <a:t>])</a:t>
            </a:r>
            <a:r>
              <a:rPr lang="en-US" sz="2600" dirty="0" smtClean="0"/>
              <a:t>, …, </a:t>
            </a:r>
            <a:r>
              <a:rPr lang="en-US" sz="2600" dirty="0" err="1" smtClean="0">
                <a:solidFill>
                  <a:srgbClr val="660066"/>
                </a:solidFill>
              </a:rPr>
              <a:t>y</a:t>
            </a:r>
            <a:r>
              <a:rPr lang="en-US" sz="2600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600" dirty="0" smtClean="0">
                <a:solidFill>
                  <a:srgbClr val="660066"/>
                </a:solidFill>
              </a:rPr>
              <a:t>(</a:t>
            </a:r>
            <a:r>
              <a:rPr lang="el-GR" sz="2600" dirty="0" smtClean="0">
                <a:solidFill>
                  <a:srgbClr val="660066"/>
                </a:solidFill>
              </a:rPr>
              <a:t>π</a:t>
            </a:r>
            <a:r>
              <a:rPr lang="en-US" sz="2600" dirty="0" smtClean="0">
                <a:solidFill>
                  <a:srgbClr val="660066"/>
                </a:solidFill>
              </a:rPr>
              <a:t>[</a:t>
            </a:r>
            <a:r>
              <a:rPr lang="en-US" sz="2600" dirty="0" err="1" smtClean="0">
                <a:solidFill>
                  <a:srgbClr val="660066"/>
                </a:solidFill>
              </a:rPr>
              <a:t>r</a:t>
            </a:r>
            <a:r>
              <a:rPr lang="en-US" sz="2600" dirty="0" smtClean="0">
                <a:solidFill>
                  <a:srgbClr val="660066"/>
                </a:solidFill>
              </a:rPr>
              <a:t>])</a:t>
            </a:r>
            <a:r>
              <a:rPr lang="en-US" sz="2600" dirty="0" smtClean="0"/>
              <a:t>]</a:t>
            </a:r>
            <a:endParaRPr lang="el-GR" sz="2600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</a:t>
            </a:r>
            <a:r>
              <a:rPr lang="en-US" sz="2600" dirty="0" smtClean="0">
                <a:solidFill>
                  <a:srgbClr val="0000FF"/>
                </a:solidFill>
              </a:rPr>
              <a:t>T(</a:t>
            </a:r>
            <a:r>
              <a:rPr lang="el-GR" sz="2600" dirty="0" smtClean="0">
                <a:solidFill>
                  <a:srgbClr val="0000FF"/>
                </a:solidFill>
              </a:rPr>
              <a:t>π</a:t>
            </a:r>
            <a:r>
              <a:rPr lang="en-US" sz="2600" dirty="0" smtClean="0">
                <a:solidFill>
                  <a:srgbClr val="0000FF"/>
                </a:solidFill>
              </a:rPr>
              <a:t>[</a:t>
            </a:r>
            <a:r>
              <a:rPr lang="en-US" sz="2600" dirty="0" err="1" smtClean="0">
                <a:solidFill>
                  <a:srgbClr val="0000FF"/>
                </a:solidFill>
              </a:rPr>
              <a:t>r</a:t>
            </a:r>
            <a:r>
              <a:rPr lang="en-US" sz="2600" dirty="0" smtClean="0">
                <a:solidFill>
                  <a:srgbClr val="0000FF"/>
                </a:solidFill>
              </a:rPr>
              <a:t>])</a:t>
            </a:r>
            <a:r>
              <a:rPr lang="el-GR" sz="2600" dirty="0" smtClean="0"/>
              <a:t> = </a:t>
            </a:r>
            <a:r>
              <a:rPr lang="en-US" sz="2600" dirty="0" smtClean="0"/>
              <a:t>Frame Duration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 Problem – Task Processing:</a:t>
            </a: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307138" y="1219200"/>
            <a:ext cx="550862" cy="622300"/>
            <a:chOff x="700" y="818"/>
            <a:chExt cx="784" cy="769"/>
          </a:xfrm>
        </p:grpSpPr>
        <p:pic>
          <p:nvPicPr>
            <p:cNvPr id="9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965" y="1153"/>
              <a:ext cx="252" cy="428"/>
              <a:chOff x="2139" y="2563"/>
              <a:chExt cx="107" cy="190"/>
            </a:xfrm>
          </p:grpSpPr>
          <p:sp>
            <p:nvSpPr>
              <p:cNvPr id="12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13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7754938" y="1155700"/>
            <a:ext cx="550862" cy="622300"/>
            <a:chOff x="700" y="818"/>
            <a:chExt cx="784" cy="769"/>
          </a:xfrm>
        </p:grpSpPr>
        <p:pic>
          <p:nvPicPr>
            <p:cNvPr id="16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965" y="1151"/>
              <a:ext cx="252" cy="428"/>
              <a:chOff x="2139" y="2563"/>
              <a:chExt cx="107" cy="190"/>
            </a:xfrm>
          </p:grpSpPr>
          <p:sp>
            <p:nvSpPr>
              <p:cNvPr id="19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20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8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6546076" y="609600"/>
            <a:ext cx="550862" cy="622300"/>
            <a:chOff x="700" y="818"/>
            <a:chExt cx="784" cy="769"/>
          </a:xfrm>
        </p:grpSpPr>
        <p:pic>
          <p:nvPicPr>
            <p:cNvPr id="23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40"/>
            <p:cNvGrpSpPr>
              <a:grpSpLocks/>
            </p:cNvGrpSpPr>
            <p:nvPr/>
          </p:nvGrpSpPr>
          <p:grpSpPr bwMode="auto">
            <a:xfrm>
              <a:off x="965" y="1149"/>
              <a:ext cx="252" cy="428"/>
              <a:chOff x="2139" y="2563"/>
              <a:chExt cx="107" cy="190"/>
            </a:xfrm>
          </p:grpSpPr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5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7003276" y="1219200"/>
            <a:ext cx="550862" cy="622300"/>
            <a:chOff x="700" y="818"/>
            <a:chExt cx="784" cy="769"/>
          </a:xfrm>
        </p:grpSpPr>
        <p:pic>
          <p:nvPicPr>
            <p:cNvPr id="30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965" y="1147"/>
              <a:ext cx="252" cy="428"/>
              <a:chOff x="2139" y="2563"/>
              <a:chExt cx="107" cy="190"/>
            </a:xfrm>
          </p:grpSpPr>
          <p:sp>
            <p:nvSpPr>
              <p:cNvPr id="33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34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2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526338" y="533400"/>
            <a:ext cx="550862" cy="622300"/>
            <a:chOff x="700" y="818"/>
            <a:chExt cx="784" cy="769"/>
          </a:xfrm>
        </p:grpSpPr>
        <p:pic>
          <p:nvPicPr>
            <p:cNvPr id="37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oup 40"/>
            <p:cNvGrpSpPr>
              <a:grpSpLocks/>
            </p:cNvGrpSpPr>
            <p:nvPr/>
          </p:nvGrpSpPr>
          <p:grpSpPr bwMode="auto">
            <a:xfrm>
              <a:off x="965" y="1145"/>
              <a:ext cx="252" cy="428"/>
              <a:chOff x="2139" y="2563"/>
              <a:chExt cx="107" cy="190"/>
            </a:xfrm>
          </p:grpSpPr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9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4031476" y="1171024"/>
            <a:ext cx="1447800" cy="612807"/>
          </a:xfrm>
          <a:prstGeom prst="roundRect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Coordinator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79276" y="1482210"/>
            <a:ext cx="609600" cy="1588"/>
          </a:xfrm>
          <a:prstGeom prst="line">
            <a:avLst/>
          </a:prstGeom>
          <a:ln w="508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088876" y="550955"/>
            <a:ext cx="2521724" cy="1366745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1135200"/>
            <a:ext cx="907276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57200" y="1003300"/>
            <a:ext cx="2888476" cy="830348"/>
          </a:xfrm>
          <a:custGeom>
            <a:avLst/>
            <a:gdLst>
              <a:gd name="connsiteX0" fmla="*/ 0 w 2198224"/>
              <a:gd name="connsiteY0" fmla="*/ 12211 h 830348"/>
              <a:gd name="connsiteX1" fmla="*/ 2198224 w 2198224"/>
              <a:gd name="connsiteY1" fmla="*/ 0 h 830348"/>
              <a:gd name="connsiteX2" fmla="*/ 2198224 w 2198224"/>
              <a:gd name="connsiteY2" fmla="*/ 830348 h 830348"/>
              <a:gd name="connsiteX3" fmla="*/ 12213 w 2198224"/>
              <a:gd name="connsiteY3" fmla="*/ 818137 h 8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24" h="830348">
                <a:moveTo>
                  <a:pt x="0" y="12211"/>
                </a:moveTo>
                <a:lnTo>
                  <a:pt x="2198224" y="0"/>
                </a:lnTo>
                <a:lnTo>
                  <a:pt x="2198224" y="830348"/>
                </a:lnTo>
                <a:lnTo>
                  <a:pt x="12213" y="818137"/>
                </a:lnTo>
              </a:path>
            </a:pathLst>
          </a:cu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2076" y="1123036"/>
            <a:ext cx="1219200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" y="1123036"/>
            <a:ext cx="754876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345676" y="1482210"/>
            <a:ext cx="685800" cy="15214"/>
          </a:xfrm>
          <a:prstGeom prst="line">
            <a:avLst/>
          </a:prstGeom>
          <a:ln w="508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1000" y="33528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Every Task reveals random task parameters </a:t>
            </a:r>
            <a:r>
              <a:rPr lang="el-GR" sz="2600" dirty="0" smtClean="0"/>
              <a:t>η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]: </a:t>
            </a:r>
          </a:p>
          <a:p>
            <a:r>
              <a:rPr lang="en-US" sz="2600" dirty="0" smtClean="0"/>
              <a:t>  </a:t>
            </a:r>
            <a:r>
              <a:rPr lang="el-GR" sz="2600" dirty="0" smtClean="0"/>
              <a:t>η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[</a:t>
            </a:r>
            <a:r>
              <a:rPr lang="el-GR" sz="2600" dirty="0" smtClean="0"/>
              <a:t>(</a:t>
            </a:r>
            <a:r>
              <a:rPr lang="en-US" sz="2600" dirty="0" smtClean="0"/>
              <a:t>qual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T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[r]), (qual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[r], T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[r]), …, (qual</a:t>
            </a:r>
            <a:r>
              <a:rPr lang="en-US" sz="2600" baseline="-25000" dirty="0" smtClean="0"/>
              <a:t>5</a:t>
            </a:r>
            <a:r>
              <a:rPr lang="en-US" sz="2600" dirty="0" smtClean="0"/>
              <a:t>[r], T</a:t>
            </a:r>
            <a:r>
              <a:rPr lang="en-US" sz="2600" baseline="-25000" dirty="0" smtClean="0"/>
              <a:t>5</a:t>
            </a:r>
            <a:r>
              <a:rPr lang="en-US" sz="2600" dirty="0" smtClean="0"/>
              <a:t>[r])]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Choose 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[which node to transmit, how much idle] </a:t>
            </a:r>
          </a:p>
          <a:p>
            <a:r>
              <a:rPr lang="en-US" sz="2600" dirty="0" smtClean="0"/>
              <a:t>                           in {1,2,3,4,5} X [0, I</a:t>
            </a:r>
            <a:r>
              <a:rPr lang="en-US" sz="2600" baseline="-25000" dirty="0" smtClean="0"/>
              <a:t>max</a:t>
            </a:r>
            <a:r>
              <a:rPr lang="en-US" sz="2600" dirty="0" smtClean="0"/>
              <a:t>] 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Transmissions incur power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We use a quality distribution that tends to be better for higher-numbered nodes.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Maximize quality/time subject to 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av</a:t>
            </a:r>
            <a:r>
              <a:rPr lang="en-US" sz="2600" dirty="0" smtClean="0"/>
              <a:t>≤ 0.25 for all nodes.</a:t>
            </a:r>
            <a:endParaRPr lang="en-US" sz="26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990600" y="2819400"/>
            <a:ext cx="66365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531124" y="2362200"/>
            <a:ext cx="12954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Setup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26524" y="2362200"/>
            <a:ext cx="3040876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Transmit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50724" y="2286000"/>
            <a:ext cx="11663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Idle </a:t>
            </a:r>
            <a:r>
              <a:rPr lang="en-US" sz="2600" dirty="0" err="1" smtClean="0"/>
              <a:t>I[r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7030760" y="2781300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339830" y="2777649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5425" y="2819400"/>
            <a:ext cx="1069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Frame </a:t>
            </a:r>
            <a:r>
              <a:rPr lang="en-US" sz="2200" dirty="0" err="1" smtClean="0">
                <a:solidFill>
                  <a:srgbClr val="660066"/>
                </a:solidFill>
              </a:rPr>
              <a:t>r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2000" y="2133600"/>
            <a:ext cx="7214969" cy="11166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Minimizing the Drift-Plus-Penalty Ratio: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74302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Minimizing a pure expectation, rather than a ratio, </a:t>
            </a:r>
          </a:p>
          <a:p>
            <a:r>
              <a:rPr lang="en-US" sz="2600" dirty="0" smtClean="0"/>
              <a:t>  is typically easier (see </a:t>
            </a:r>
            <a:r>
              <a:rPr lang="en-US" sz="2600" dirty="0" err="1" smtClean="0"/>
              <a:t>Bertsekas</a:t>
            </a:r>
            <a:r>
              <a:rPr lang="en-US" sz="2600" dirty="0" smtClean="0"/>
              <a:t>, </a:t>
            </a:r>
            <a:r>
              <a:rPr lang="en-US" sz="2600" dirty="0" err="1" smtClean="0"/>
              <a:t>Tsitsiklis</a:t>
            </a:r>
            <a:r>
              <a:rPr lang="en-US" sz="2600" dirty="0" smtClean="0"/>
              <a:t> </a:t>
            </a:r>
            <a:r>
              <a:rPr lang="en-US" sz="2600" dirty="0" err="1" smtClean="0"/>
              <a:t>Neuro</a:t>
            </a:r>
            <a:r>
              <a:rPr lang="en-US" sz="2600" dirty="0" smtClean="0"/>
              <a:t>-DP).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362200"/>
            <a:ext cx="1249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Define: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429000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“Bisection Lemma”:</a:t>
            </a:r>
          </a:p>
          <a:p>
            <a:pPr>
              <a:buFont typeface="Arial"/>
              <a:buChar char="•"/>
            </a:pPr>
            <a:endParaRPr lang="en-US" sz="2600" dirty="0" smtClean="0"/>
          </a:p>
          <a:p>
            <a:endParaRPr lang="en-US" sz="2600" dirty="0"/>
          </a:p>
        </p:txBody>
      </p:sp>
      <p:pic>
        <p:nvPicPr>
          <p:cNvPr id="16" name="Picture 15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38600"/>
            <a:ext cx="6908270" cy="2290763"/>
          </a:xfrm>
          <a:prstGeom prst="rect">
            <a:avLst/>
          </a:prstGeom>
        </p:spPr>
      </p:pic>
      <p:pic>
        <p:nvPicPr>
          <p:cNvPr id="17" name="Picture 16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774" y="2023770"/>
            <a:ext cx="4175289" cy="1282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2023770"/>
            <a:ext cx="7239000" cy="12528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Learning via Sampling from the past: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/>
              <a:t>Suppose randomness characterized by: </a:t>
            </a:r>
          </a:p>
          <a:p>
            <a:r>
              <a:rPr lang="en-US" sz="2800" dirty="0" smtClean="0"/>
              <a:t>  {</a:t>
            </a:r>
            <a:r>
              <a:rPr lang="el-GR" sz="2800" dirty="0" smtClean="0"/>
              <a:t>η</a:t>
            </a:r>
            <a:r>
              <a:rPr lang="el-GR" sz="2800" baseline="-25000" dirty="0" smtClean="0"/>
              <a:t>1</a:t>
            </a:r>
            <a:r>
              <a:rPr lang="el-GR" sz="2800" dirty="0" smtClean="0"/>
              <a:t>, η</a:t>
            </a:r>
            <a:r>
              <a:rPr lang="en-US" sz="2800" baseline="-25000" dirty="0" smtClean="0"/>
              <a:t>2</a:t>
            </a:r>
            <a:r>
              <a:rPr lang="el-GR" sz="2800" dirty="0" smtClean="0"/>
              <a:t>, ..., η</a:t>
            </a:r>
            <a:r>
              <a:rPr lang="en-US" sz="2800" baseline="-25000" dirty="0" smtClean="0"/>
              <a:t>W</a:t>
            </a:r>
            <a:r>
              <a:rPr lang="en-US" sz="2800" dirty="0" smtClean="0"/>
              <a:t>} (past random samples)</a:t>
            </a:r>
          </a:p>
          <a:p>
            <a:pPr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4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962275"/>
            <a:ext cx="6400800" cy="1189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8340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Want to compute (over unknown random distribution of </a:t>
            </a:r>
            <a:r>
              <a:rPr lang="el-GR" sz="2600" dirty="0" smtClean="0"/>
              <a:t>η</a:t>
            </a:r>
            <a:r>
              <a:rPr lang="en-US" sz="2600" dirty="0" smtClean="0"/>
              <a:t>):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079557"/>
            <a:ext cx="6596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Approximate this via W samples from the past: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3352800" y="4953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75187"/>
            <a:ext cx="6466240" cy="119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Simulation:</a:t>
            </a:r>
          </a:p>
        </p:txBody>
      </p:sp>
      <p:pic>
        <p:nvPicPr>
          <p:cNvPr id="59" name="Picture 58" descr="multiple-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5716"/>
            <a:ext cx="6477000" cy="517408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143000" y="3048000"/>
            <a:ext cx="304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267200" y="58674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868421" y="5867400"/>
            <a:ext cx="1846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Sample Size W</a:t>
            </a:r>
            <a:endParaRPr lang="en-US" sz="22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-901227" y="3276583"/>
            <a:ext cx="4088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Quality of Information / Unit Time</a:t>
            </a:r>
            <a:endParaRPr lang="en-US" sz="2200" dirty="0"/>
          </a:p>
        </p:txBody>
      </p:sp>
      <p:sp>
        <p:nvSpPr>
          <p:cNvPr id="72" name="Rectangle 71"/>
          <p:cNvSpPr/>
          <p:nvPr/>
        </p:nvSpPr>
        <p:spPr>
          <a:xfrm>
            <a:off x="3657600" y="251460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86200" y="1447801"/>
            <a:ext cx="2667000" cy="15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276600" y="2819400"/>
            <a:ext cx="41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Drift-Plus-Penalty Ratio Alg. With Bisection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276600" y="1219200"/>
            <a:ext cx="362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Alg. With Time Averaging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429000" y="2438400"/>
            <a:ext cx="2286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581400" y="15240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3581400" y="1582504"/>
            <a:ext cx="228600" cy="9389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V="1">
            <a:off x="3352800" y="2514600"/>
            <a:ext cx="381000" cy="228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Concluding Sims (values for W=10): </a:t>
            </a:r>
          </a:p>
        </p:txBody>
      </p:sp>
      <p:pic>
        <p:nvPicPr>
          <p:cNvPr id="55" name="Picture 54" descr="texshop_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8545"/>
            <a:ext cx="3429000" cy="2275655"/>
          </a:xfrm>
          <a:prstGeom prst="rect">
            <a:avLst/>
          </a:prstGeom>
        </p:spPr>
      </p:pic>
      <p:pic>
        <p:nvPicPr>
          <p:cNvPr id="8" name="Picture 7" descr="texshop_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28308"/>
            <a:ext cx="3005137" cy="622578"/>
          </a:xfrm>
          <a:prstGeom prst="rect">
            <a:avLst/>
          </a:prstGeom>
        </p:spPr>
      </p:pic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362200"/>
            <a:ext cx="2445622" cy="58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5400" y="1228308"/>
            <a:ext cx="3005137" cy="6225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2349222"/>
            <a:ext cx="3005137" cy="6225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2999" y="848544"/>
            <a:ext cx="3429001" cy="22098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3210579"/>
            <a:ext cx="883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0000FF"/>
                </a:solidFill>
                <a:latin typeface="Wide Latin"/>
              </a:rPr>
              <a:t>Quick Advertisement: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New Book: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M. J. Neely, </a:t>
            </a:r>
            <a:r>
              <a:rPr lang="en-US" sz="2000" i="1" dirty="0" smtClean="0">
                <a:solidFill>
                  <a:srgbClr val="0000FF"/>
                </a:solidFill>
              </a:rPr>
              <a:t>Stochastic Network Optimization with Application to Communication and </a:t>
            </a:r>
            <a:r>
              <a:rPr lang="en-US" sz="2000" i="1" dirty="0" err="1" smtClean="0">
                <a:solidFill>
                  <a:srgbClr val="0000FF"/>
                </a:solidFill>
              </a:rPr>
              <a:t>Queueing</a:t>
            </a:r>
            <a:r>
              <a:rPr lang="en-US" sz="2000" i="1" dirty="0" smtClean="0">
                <a:solidFill>
                  <a:srgbClr val="0000FF"/>
                </a:solidFill>
              </a:rPr>
              <a:t> Systems</a:t>
            </a:r>
            <a:r>
              <a:rPr lang="en-US" sz="2000" dirty="0" smtClean="0">
                <a:solidFill>
                  <a:srgbClr val="0000FF"/>
                </a:solidFill>
              </a:rPr>
              <a:t>. Morgan &amp; Claypool, 2010.</a:t>
            </a:r>
          </a:p>
          <a:p>
            <a:pPr lvl="1"/>
            <a:endParaRPr lang="en-US" sz="9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http://www.morganclaypool.com/doi/abs/10.2200/S00271ED1V01Y201006CNT007</a:t>
            </a:r>
          </a:p>
          <a:p>
            <a:pPr lvl="1"/>
            <a:endParaRPr lang="en-US" sz="900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PDF also available from “Synthesis Lecture Series” (on digital library)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Lyapunov</a:t>
            </a:r>
            <a:r>
              <a:rPr lang="en-US" sz="2000" dirty="0" smtClean="0">
                <a:solidFill>
                  <a:srgbClr val="0000FF"/>
                </a:solidFill>
              </a:rPr>
              <a:t> Optimization theory (including these renewal system problems)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Detailed Examples and Problem Set Questions. 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3124200"/>
            <a:ext cx="8077200" cy="362581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General Renewal System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7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745395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03412"/>
            <a:ext cx="74676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8409" y="1903809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550453" y="1897398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7915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5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20" name="Freeform 19"/>
          <p:cNvSpPr/>
          <p:nvPr/>
        </p:nvSpPr>
        <p:spPr>
          <a:xfrm>
            <a:off x="760413" y="2091306"/>
            <a:ext cx="1943632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4045" y="2091306"/>
            <a:ext cx="3241143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1" y="2091306"/>
            <a:ext cx="1601788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334294" y="1637506"/>
            <a:ext cx="531812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03816" y="1480016"/>
            <a:ext cx="8467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92288" y="1636712"/>
            <a:ext cx="531812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3525" y="1714501"/>
            <a:ext cx="381001" cy="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227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299813" y="1480413"/>
            <a:ext cx="845998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7819" y="1481207"/>
            <a:ext cx="84599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513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819107" y="1713707"/>
            <a:ext cx="37941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031558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[2]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1133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[1]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307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[0]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228600" y="868977"/>
            <a:ext cx="8534400" cy="18742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28956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Renewal Frames </a:t>
            </a:r>
            <a:r>
              <a:rPr lang="en-US" sz="2600" dirty="0" err="1" smtClean="0"/>
              <a:t>r</a:t>
            </a:r>
            <a:r>
              <a:rPr lang="en-US" sz="2600" dirty="0" smtClean="0"/>
              <a:t> in {0, 1, 2, …}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chosen on frame </a:t>
            </a:r>
            <a:r>
              <a:rPr lang="en-US" sz="2600" dirty="0" err="1" smtClean="0"/>
              <a:t>r</a:t>
            </a:r>
            <a:r>
              <a:rPr lang="el-GR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latin typeface="Apple Chancery"/>
              </a:rPr>
              <a:t>P</a:t>
            </a:r>
            <a:r>
              <a:rPr lang="el-GR" sz="2600" dirty="0" smtClean="0"/>
              <a:t> = </a:t>
            </a:r>
            <a:r>
              <a:rPr lang="en-US" sz="2600" dirty="0" smtClean="0"/>
              <a:t>Abstract policy space   (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for all </a:t>
            </a:r>
            <a:r>
              <a:rPr lang="en-US" sz="2600" dirty="0" err="1" smtClean="0"/>
              <a:t>r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affects </a:t>
            </a:r>
            <a:r>
              <a:rPr lang="en-US" sz="2600" b="1" i="1" dirty="0" smtClean="0">
                <a:solidFill>
                  <a:srgbClr val="660066"/>
                </a:solidFill>
              </a:rPr>
              <a:t>frame size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olidFill>
                  <a:srgbClr val="660066"/>
                </a:solidFill>
              </a:rPr>
              <a:t>penalty vector </a:t>
            </a: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400" i="1" dirty="0" smtClean="0"/>
              <a:t>These are </a:t>
            </a:r>
            <a:r>
              <a:rPr lang="en-US" sz="2400" b="1" i="1" u="sng" dirty="0" smtClean="0">
                <a:solidFill>
                  <a:srgbClr val="660066"/>
                </a:solidFill>
              </a:rPr>
              <a:t>random functions </a:t>
            </a:r>
            <a:r>
              <a:rPr lang="en-US" sz="2400" i="1" dirty="0" smtClean="0"/>
              <a:t>of </a:t>
            </a:r>
            <a:r>
              <a:rPr lang="el-GR" sz="2400" i="1" dirty="0" smtClean="0"/>
              <a:t>π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] </a:t>
            </a:r>
            <a:r>
              <a:rPr lang="en-US" sz="2200" i="1" dirty="0" smtClean="0"/>
              <a:t>(distribution depends on </a:t>
            </a:r>
            <a:r>
              <a:rPr lang="el-GR" sz="2200" i="1" dirty="0" err="1" smtClean="0"/>
              <a:t>π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</a:t>
            </a:r>
            <a:r>
              <a:rPr lang="en-US" sz="2200" i="1" dirty="0" smtClean="0"/>
              <a:t>])</a:t>
            </a:r>
            <a:r>
              <a:rPr lang="en-US" sz="2400" i="1" dirty="0" smtClean="0"/>
              <a:t>: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86000" y="5106650"/>
            <a:ext cx="6705600" cy="12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9600" y="5334000"/>
            <a:ext cx="840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sp>
        <p:nvSpPr>
          <p:cNvPr id="45" name="Right Arrow 44"/>
          <p:cNvSpPr/>
          <p:nvPr/>
        </p:nvSpPr>
        <p:spPr>
          <a:xfrm>
            <a:off x="1522411" y="5410200"/>
            <a:ext cx="611189" cy="416243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0" y="5106650"/>
            <a:ext cx="52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[</a:t>
            </a:r>
            <a:r>
              <a:rPr lang="en-US" sz="2600" dirty="0" smtClean="0">
                <a:solidFill>
                  <a:srgbClr val="008000"/>
                </a:solidFill>
              </a:rPr>
              <a:t>y</a:t>
            </a:r>
            <a:r>
              <a:rPr lang="en-US" sz="2600" baseline="-25000" dirty="0" smtClean="0">
                <a:solidFill>
                  <a:srgbClr val="008000"/>
                </a:solidFill>
              </a:rPr>
              <a:t>0</a:t>
            </a:r>
            <a:r>
              <a:rPr lang="en-US" sz="2600" dirty="0" smtClean="0">
                <a:solidFill>
                  <a:srgbClr val="008000"/>
                </a:solidFill>
              </a:rPr>
              <a:t>(</a:t>
            </a:r>
            <a:r>
              <a:rPr lang="el-GR" sz="2600" dirty="0" smtClean="0">
                <a:solidFill>
                  <a:srgbClr val="008000"/>
                </a:solidFill>
              </a:rPr>
              <a:t>π</a:t>
            </a:r>
            <a:r>
              <a:rPr lang="en-US" sz="2600" dirty="0" smtClean="0">
                <a:solidFill>
                  <a:srgbClr val="008000"/>
                </a:solidFill>
              </a:rPr>
              <a:t>[</a:t>
            </a:r>
            <a:r>
              <a:rPr lang="en-US" sz="2600" dirty="0" err="1" smtClean="0">
                <a:solidFill>
                  <a:srgbClr val="008000"/>
                </a:solidFill>
              </a:rPr>
              <a:t>r</a:t>
            </a:r>
            <a:r>
              <a:rPr lang="en-US" sz="2600" dirty="0" smtClean="0">
                <a:solidFill>
                  <a:srgbClr val="008000"/>
                </a:solidFill>
              </a:rPr>
              <a:t>])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y</a:t>
            </a:r>
            <a:r>
              <a:rPr lang="en-US" sz="2600" baseline="-25000" dirty="0" smtClean="0">
                <a:solidFill>
                  <a:srgbClr val="FF0000"/>
                </a:solidFill>
              </a:rPr>
              <a:t>1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l-GR" sz="2600" dirty="0" smtClean="0">
                <a:solidFill>
                  <a:srgbClr val="FF0000"/>
                </a:solidFill>
              </a:rPr>
              <a:t>π</a:t>
            </a:r>
            <a:r>
              <a:rPr lang="en-US" sz="2600" dirty="0" smtClean="0">
                <a:solidFill>
                  <a:srgbClr val="FF0000"/>
                </a:solidFill>
              </a:rPr>
              <a:t>[</a:t>
            </a:r>
            <a:r>
              <a:rPr lang="en-US" sz="2600" dirty="0" err="1" smtClean="0">
                <a:solidFill>
                  <a:srgbClr val="FF0000"/>
                </a:solidFill>
              </a:rPr>
              <a:t>r</a:t>
            </a:r>
            <a:r>
              <a:rPr lang="en-US" sz="2600" dirty="0" smtClean="0">
                <a:solidFill>
                  <a:srgbClr val="FF0000"/>
                </a:solidFill>
              </a:rPr>
              <a:t>])</a:t>
            </a:r>
            <a:r>
              <a:rPr lang="en-US" sz="2600" dirty="0" smtClean="0"/>
              <a:t>, …, </a:t>
            </a:r>
            <a:r>
              <a:rPr lang="en-US" sz="2600" dirty="0" err="1" smtClean="0">
                <a:solidFill>
                  <a:srgbClr val="660066"/>
                </a:solidFill>
              </a:rPr>
              <a:t>y</a:t>
            </a:r>
            <a:r>
              <a:rPr lang="en-US" sz="2600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600" dirty="0" smtClean="0">
                <a:solidFill>
                  <a:srgbClr val="660066"/>
                </a:solidFill>
              </a:rPr>
              <a:t>(</a:t>
            </a:r>
            <a:r>
              <a:rPr lang="el-GR" sz="2600" dirty="0" smtClean="0">
                <a:solidFill>
                  <a:srgbClr val="660066"/>
                </a:solidFill>
              </a:rPr>
              <a:t>π</a:t>
            </a:r>
            <a:r>
              <a:rPr lang="en-US" sz="2600" dirty="0" smtClean="0">
                <a:solidFill>
                  <a:srgbClr val="660066"/>
                </a:solidFill>
              </a:rPr>
              <a:t>[</a:t>
            </a:r>
            <a:r>
              <a:rPr lang="en-US" sz="2600" dirty="0" err="1" smtClean="0">
                <a:solidFill>
                  <a:srgbClr val="660066"/>
                </a:solidFill>
              </a:rPr>
              <a:t>r</a:t>
            </a:r>
            <a:r>
              <a:rPr lang="en-US" sz="2600" dirty="0" smtClean="0">
                <a:solidFill>
                  <a:srgbClr val="660066"/>
                </a:solidFill>
              </a:rPr>
              <a:t>])</a:t>
            </a:r>
            <a:r>
              <a:rPr lang="en-US" sz="2600" dirty="0" smtClean="0"/>
              <a:t>]</a:t>
            </a:r>
            <a:endParaRPr lang="el-GR" sz="2600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</a:t>
            </a:r>
            <a:r>
              <a:rPr lang="en-US" sz="2600" dirty="0" smtClean="0">
                <a:solidFill>
                  <a:srgbClr val="0000FF"/>
                </a:solidFill>
              </a:rPr>
              <a:t>T(</a:t>
            </a:r>
            <a:r>
              <a:rPr lang="el-GR" sz="2600" dirty="0" smtClean="0">
                <a:solidFill>
                  <a:srgbClr val="0000FF"/>
                </a:solidFill>
              </a:rPr>
              <a:t>π</a:t>
            </a:r>
            <a:r>
              <a:rPr lang="en-US" sz="2600" dirty="0" smtClean="0">
                <a:solidFill>
                  <a:srgbClr val="0000FF"/>
                </a:solidFill>
              </a:rPr>
              <a:t>[</a:t>
            </a:r>
            <a:r>
              <a:rPr lang="en-US" sz="2600" dirty="0" err="1" smtClean="0">
                <a:solidFill>
                  <a:srgbClr val="0000FF"/>
                </a:solidFill>
              </a:rPr>
              <a:t>r</a:t>
            </a:r>
            <a:r>
              <a:rPr lang="en-US" sz="2600" dirty="0" smtClean="0">
                <a:solidFill>
                  <a:srgbClr val="0000FF"/>
                </a:solidFill>
              </a:rPr>
              <a:t>])</a:t>
            </a:r>
            <a:r>
              <a:rPr lang="el-GR" sz="2600" dirty="0" smtClean="0"/>
              <a:t> = </a:t>
            </a:r>
            <a:r>
              <a:rPr lang="en-US" sz="2600" dirty="0" smtClean="0"/>
              <a:t>Frame Duration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0" y="5106650"/>
            <a:ext cx="6705600" cy="12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General Renewal System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7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745395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03412"/>
            <a:ext cx="74676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8409" y="1903809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550453" y="1897398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7915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5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20" name="Freeform 19"/>
          <p:cNvSpPr/>
          <p:nvPr/>
        </p:nvSpPr>
        <p:spPr>
          <a:xfrm>
            <a:off x="760413" y="2091306"/>
            <a:ext cx="1943632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4045" y="2091306"/>
            <a:ext cx="3241143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1" y="2091306"/>
            <a:ext cx="1601788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334294" y="1637506"/>
            <a:ext cx="531812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03816" y="1480016"/>
            <a:ext cx="8467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92288" y="1636712"/>
            <a:ext cx="531812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3525" y="1714501"/>
            <a:ext cx="381001" cy="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227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299813" y="1480413"/>
            <a:ext cx="845998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7819" y="1481207"/>
            <a:ext cx="84599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513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819107" y="1713707"/>
            <a:ext cx="37941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031558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[2]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1133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[1]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307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[0]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228600" y="868977"/>
            <a:ext cx="8534400" cy="18742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28956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Renewal Frames </a:t>
            </a:r>
            <a:r>
              <a:rPr lang="en-US" sz="2600" dirty="0" err="1" smtClean="0"/>
              <a:t>r</a:t>
            </a:r>
            <a:r>
              <a:rPr lang="en-US" sz="2600" dirty="0" smtClean="0"/>
              <a:t> in {0, 1, 2, …}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chosen on frame </a:t>
            </a:r>
            <a:r>
              <a:rPr lang="en-US" sz="2600" dirty="0" err="1" smtClean="0"/>
              <a:t>r</a:t>
            </a:r>
            <a:r>
              <a:rPr lang="el-GR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latin typeface="Apple Chancery"/>
              </a:rPr>
              <a:t>P</a:t>
            </a:r>
            <a:r>
              <a:rPr lang="el-GR" sz="2600" dirty="0" smtClean="0"/>
              <a:t> = </a:t>
            </a:r>
            <a:r>
              <a:rPr lang="en-US" sz="2600" dirty="0" smtClean="0"/>
              <a:t>Abstract policy space   (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for all </a:t>
            </a:r>
            <a:r>
              <a:rPr lang="en-US" sz="2600" dirty="0" err="1" smtClean="0"/>
              <a:t>r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affects </a:t>
            </a:r>
            <a:r>
              <a:rPr lang="en-US" sz="2600" b="1" i="1" dirty="0" smtClean="0">
                <a:solidFill>
                  <a:srgbClr val="660066"/>
                </a:solidFill>
              </a:rPr>
              <a:t>frame size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olidFill>
                  <a:srgbClr val="660066"/>
                </a:solidFill>
              </a:rPr>
              <a:t>penalty vector </a:t>
            </a: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400" i="1" dirty="0" smtClean="0"/>
              <a:t>These are </a:t>
            </a:r>
            <a:r>
              <a:rPr lang="en-US" sz="2400" b="1" i="1" u="sng" dirty="0" smtClean="0">
                <a:solidFill>
                  <a:srgbClr val="660066"/>
                </a:solidFill>
              </a:rPr>
              <a:t>random functions </a:t>
            </a:r>
            <a:r>
              <a:rPr lang="en-US" sz="2400" i="1" dirty="0" smtClean="0"/>
              <a:t>of </a:t>
            </a:r>
            <a:r>
              <a:rPr lang="el-GR" sz="2400" i="1" dirty="0" smtClean="0"/>
              <a:t>π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] </a:t>
            </a:r>
            <a:r>
              <a:rPr lang="en-US" sz="2200" i="1" dirty="0" smtClean="0"/>
              <a:t>(distribution depends on </a:t>
            </a:r>
            <a:r>
              <a:rPr lang="el-GR" sz="2200" i="1" dirty="0" err="1" smtClean="0"/>
              <a:t>π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</a:t>
            </a:r>
            <a:r>
              <a:rPr lang="en-US" sz="2200" i="1" dirty="0" smtClean="0"/>
              <a:t>])</a:t>
            </a:r>
            <a:r>
              <a:rPr lang="en-US" sz="2400" i="1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5334000"/>
            <a:ext cx="840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sp>
        <p:nvSpPr>
          <p:cNvPr id="36" name="Right Arrow 35"/>
          <p:cNvSpPr/>
          <p:nvPr/>
        </p:nvSpPr>
        <p:spPr>
          <a:xfrm>
            <a:off x="1522411" y="5410200"/>
            <a:ext cx="611189" cy="416243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5106650"/>
            <a:ext cx="52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[</a:t>
            </a:r>
            <a:r>
              <a:rPr lang="el-GR" sz="2600" dirty="0" smtClean="0">
                <a:solidFill>
                  <a:srgbClr val="008000"/>
                </a:solidFill>
              </a:rPr>
              <a:t>1.2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l-GR" sz="2600" dirty="0" smtClean="0">
                <a:solidFill>
                  <a:srgbClr val="FF0000"/>
                </a:solidFill>
              </a:rPr>
              <a:t>1.8</a:t>
            </a:r>
            <a:r>
              <a:rPr lang="en-US" sz="2600" dirty="0" smtClean="0"/>
              <a:t>, …, </a:t>
            </a:r>
            <a:r>
              <a:rPr lang="el-GR" sz="2600" dirty="0" smtClean="0">
                <a:solidFill>
                  <a:srgbClr val="660066"/>
                </a:solidFill>
              </a:rPr>
              <a:t>0.4</a:t>
            </a:r>
            <a:r>
              <a:rPr lang="en-US" sz="2600" dirty="0" smtClean="0"/>
              <a:t>]</a:t>
            </a:r>
            <a:endParaRPr lang="el-GR" sz="2600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</a:t>
            </a:r>
            <a:r>
              <a:rPr lang="el-GR" sz="2600" dirty="0" smtClean="0">
                <a:solidFill>
                  <a:srgbClr val="0000FF"/>
                </a:solidFill>
              </a:rPr>
              <a:t>8.1</a:t>
            </a:r>
            <a:r>
              <a:rPr lang="el-GR" sz="2600" dirty="0" smtClean="0"/>
              <a:t> = </a:t>
            </a:r>
            <a:r>
              <a:rPr lang="en-US" sz="2600" dirty="0" smtClean="0"/>
              <a:t>Frame Duration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0" y="5106650"/>
            <a:ext cx="6705600" cy="12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General Renewal System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7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745395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03412"/>
            <a:ext cx="74676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8409" y="1903809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550453" y="1897398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7915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5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20" name="Freeform 19"/>
          <p:cNvSpPr/>
          <p:nvPr/>
        </p:nvSpPr>
        <p:spPr>
          <a:xfrm>
            <a:off x="760413" y="2091306"/>
            <a:ext cx="1943632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4045" y="2091306"/>
            <a:ext cx="3241143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1" y="2091306"/>
            <a:ext cx="1601788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334294" y="1637506"/>
            <a:ext cx="531812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03816" y="1480016"/>
            <a:ext cx="8467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92288" y="1636712"/>
            <a:ext cx="531812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3525" y="1714501"/>
            <a:ext cx="381001" cy="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227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299813" y="1480413"/>
            <a:ext cx="845998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7819" y="1481207"/>
            <a:ext cx="84599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513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819107" y="1713707"/>
            <a:ext cx="37941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031558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[2]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1133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[1]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307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[0]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228600" y="868977"/>
            <a:ext cx="8534400" cy="18742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28956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Renewal Frames </a:t>
            </a:r>
            <a:r>
              <a:rPr lang="en-US" sz="2600" dirty="0" err="1" smtClean="0"/>
              <a:t>r</a:t>
            </a:r>
            <a:r>
              <a:rPr lang="en-US" sz="2600" dirty="0" smtClean="0"/>
              <a:t> in {0, 1, 2, …}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chosen on frame </a:t>
            </a:r>
            <a:r>
              <a:rPr lang="en-US" sz="2600" dirty="0" err="1" smtClean="0"/>
              <a:t>r</a:t>
            </a:r>
            <a:r>
              <a:rPr lang="el-GR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latin typeface="Apple Chancery"/>
              </a:rPr>
              <a:t>P</a:t>
            </a:r>
            <a:r>
              <a:rPr lang="el-GR" sz="2600" dirty="0" smtClean="0"/>
              <a:t> = </a:t>
            </a:r>
            <a:r>
              <a:rPr lang="en-US" sz="2600" dirty="0" smtClean="0"/>
              <a:t>Abstract policy space   (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for all </a:t>
            </a:r>
            <a:r>
              <a:rPr lang="en-US" sz="2600" dirty="0" err="1" smtClean="0"/>
              <a:t>r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affects </a:t>
            </a:r>
            <a:r>
              <a:rPr lang="en-US" sz="2600" b="1" i="1" dirty="0" smtClean="0">
                <a:solidFill>
                  <a:srgbClr val="660066"/>
                </a:solidFill>
              </a:rPr>
              <a:t>frame size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olidFill>
                  <a:srgbClr val="660066"/>
                </a:solidFill>
              </a:rPr>
              <a:t>penalty vector </a:t>
            </a: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400" i="1" dirty="0" smtClean="0"/>
              <a:t>These are </a:t>
            </a:r>
            <a:r>
              <a:rPr lang="en-US" sz="2400" b="1" i="1" u="sng" dirty="0" smtClean="0">
                <a:solidFill>
                  <a:srgbClr val="660066"/>
                </a:solidFill>
              </a:rPr>
              <a:t>random functions </a:t>
            </a:r>
            <a:r>
              <a:rPr lang="en-US" sz="2400" i="1" dirty="0" smtClean="0"/>
              <a:t>of </a:t>
            </a:r>
            <a:r>
              <a:rPr lang="el-GR" sz="2400" i="1" dirty="0" smtClean="0"/>
              <a:t>π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] </a:t>
            </a:r>
            <a:r>
              <a:rPr lang="en-US" sz="2200" i="1" dirty="0" smtClean="0"/>
              <a:t>(distribution depends on </a:t>
            </a:r>
            <a:r>
              <a:rPr lang="el-GR" sz="2200" i="1" dirty="0" err="1" smtClean="0"/>
              <a:t>π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</a:t>
            </a:r>
            <a:r>
              <a:rPr lang="en-US" sz="2200" i="1" dirty="0" smtClean="0"/>
              <a:t>])</a:t>
            </a:r>
            <a:r>
              <a:rPr lang="en-US" sz="2400" i="1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5334000"/>
            <a:ext cx="840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sp>
        <p:nvSpPr>
          <p:cNvPr id="36" name="Right Arrow 35"/>
          <p:cNvSpPr/>
          <p:nvPr/>
        </p:nvSpPr>
        <p:spPr>
          <a:xfrm>
            <a:off x="1522411" y="5410200"/>
            <a:ext cx="611189" cy="416243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5106650"/>
            <a:ext cx="52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[</a:t>
            </a:r>
            <a:r>
              <a:rPr lang="el-GR" sz="2600" dirty="0" smtClean="0">
                <a:solidFill>
                  <a:srgbClr val="008000"/>
                </a:solidFill>
              </a:rPr>
              <a:t>0.0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l-GR" sz="2600" dirty="0" smtClean="0">
                <a:solidFill>
                  <a:srgbClr val="FF0000"/>
                </a:solidFill>
              </a:rPr>
              <a:t>3.8</a:t>
            </a:r>
            <a:r>
              <a:rPr lang="en-US" sz="2600" dirty="0" smtClean="0"/>
              <a:t>, …, </a:t>
            </a:r>
            <a:r>
              <a:rPr lang="el-GR" sz="2600" dirty="0" smtClean="0">
                <a:solidFill>
                  <a:srgbClr val="660066"/>
                </a:solidFill>
              </a:rPr>
              <a:t>-2.0</a:t>
            </a:r>
            <a:r>
              <a:rPr lang="en-US" sz="2600" dirty="0" smtClean="0"/>
              <a:t>]</a:t>
            </a:r>
            <a:endParaRPr lang="el-GR" sz="2600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</a:t>
            </a:r>
            <a:r>
              <a:rPr lang="el-GR" sz="2600" dirty="0" smtClean="0">
                <a:solidFill>
                  <a:srgbClr val="0000FF"/>
                </a:solidFill>
              </a:rPr>
              <a:t>12.3</a:t>
            </a:r>
            <a:r>
              <a:rPr lang="el-GR" sz="2600" dirty="0" smtClean="0"/>
              <a:t> = </a:t>
            </a:r>
            <a:r>
              <a:rPr lang="en-US" sz="2600" dirty="0" smtClean="0"/>
              <a:t>Frame Duration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0" y="5106650"/>
            <a:ext cx="6705600" cy="12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General Renewal System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7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745395"/>
            <a:ext cx="296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t</a:t>
            </a:r>
            <a:endParaRPr lang="en-US" sz="2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03412"/>
            <a:ext cx="746760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8409" y="1903809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550453" y="1897398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791597" y="1904206"/>
            <a:ext cx="305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T[0]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T[1]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5980" y="2133600"/>
            <a:ext cx="720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T[2]</a:t>
            </a:r>
            <a:endParaRPr lang="en-US" sz="2600" dirty="0"/>
          </a:p>
        </p:txBody>
      </p:sp>
      <p:sp>
        <p:nvSpPr>
          <p:cNvPr id="20" name="Freeform 19"/>
          <p:cNvSpPr/>
          <p:nvPr/>
        </p:nvSpPr>
        <p:spPr>
          <a:xfrm>
            <a:off x="760413" y="2091306"/>
            <a:ext cx="1943632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4045" y="2091306"/>
            <a:ext cx="3241143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1" y="2091306"/>
            <a:ext cx="1601788" cy="146532"/>
          </a:xfrm>
          <a:custGeom>
            <a:avLst/>
            <a:gdLst>
              <a:gd name="connsiteX0" fmla="*/ 0 w 3065301"/>
              <a:gd name="connsiteY0" fmla="*/ 12211 h 146532"/>
              <a:gd name="connsiteX1" fmla="*/ 122123 w 3065301"/>
              <a:gd name="connsiteY1" fmla="*/ 146532 h 146532"/>
              <a:gd name="connsiteX2" fmla="*/ 2930965 w 3065301"/>
              <a:gd name="connsiteY2" fmla="*/ 146532 h 146532"/>
              <a:gd name="connsiteX3" fmla="*/ 3065301 w 3065301"/>
              <a:gd name="connsiteY3" fmla="*/ 0 h 1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301" h="146532">
                <a:moveTo>
                  <a:pt x="0" y="12211"/>
                </a:moveTo>
                <a:lnTo>
                  <a:pt x="122123" y="146532"/>
                </a:lnTo>
                <a:lnTo>
                  <a:pt x="2930965" y="146532"/>
                </a:lnTo>
                <a:lnTo>
                  <a:pt x="306530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334294" y="1637506"/>
            <a:ext cx="531812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03816" y="1480016"/>
            <a:ext cx="8467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92288" y="1636712"/>
            <a:ext cx="531812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3525" y="1714501"/>
            <a:ext cx="381001" cy="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227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299813" y="1480413"/>
            <a:ext cx="845998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7819" y="1481207"/>
            <a:ext cx="84599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513512" y="1636712"/>
            <a:ext cx="53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819107" y="1713707"/>
            <a:ext cx="379411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031558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[2]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31133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[1]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307" y="1143000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y</a:t>
            </a:r>
            <a:r>
              <a:rPr lang="en-US" sz="2600" dirty="0" smtClean="0"/>
              <a:t>[0]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228600" y="868977"/>
            <a:ext cx="8534400" cy="18742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28956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Renewal Frames </a:t>
            </a:r>
            <a:r>
              <a:rPr lang="en-US" sz="2600" dirty="0" err="1" smtClean="0"/>
              <a:t>r</a:t>
            </a:r>
            <a:r>
              <a:rPr lang="en-US" sz="2600" dirty="0" smtClean="0"/>
              <a:t> in {0, 1, 2, …}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chosen on frame </a:t>
            </a:r>
            <a:r>
              <a:rPr lang="en-US" sz="2600" dirty="0" err="1" smtClean="0"/>
              <a:t>r</a:t>
            </a:r>
            <a:r>
              <a:rPr lang="el-GR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latin typeface="Apple Chancery"/>
              </a:rPr>
              <a:t>P</a:t>
            </a:r>
            <a:r>
              <a:rPr lang="el-GR" sz="2600" dirty="0" smtClean="0"/>
              <a:t> = </a:t>
            </a:r>
            <a:r>
              <a:rPr lang="en-US" sz="2600" dirty="0" smtClean="0"/>
              <a:t>Abstract policy space   (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in </a:t>
            </a:r>
            <a:r>
              <a:rPr lang="en-US" sz="2600" dirty="0" smtClean="0">
                <a:latin typeface="Apple Chancery"/>
              </a:rPr>
              <a:t>P</a:t>
            </a:r>
            <a:r>
              <a:rPr lang="en-US" sz="2600" dirty="0" smtClean="0"/>
              <a:t> for all </a:t>
            </a:r>
            <a:r>
              <a:rPr lang="en-US" sz="2600" dirty="0" err="1" smtClean="0"/>
              <a:t>r</a:t>
            </a:r>
            <a:r>
              <a:rPr lang="en-US" sz="2600" dirty="0" smtClean="0"/>
              <a:t>)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affects </a:t>
            </a:r>
            <a:r>
              <a:rPr lang="en-US" sz="2600" b="1" i="1" dirty="0" smtClean="0">
                <a:solidFill>
                  <a:srgbClr val="660066"/>
                </a:solidFill>
              </a:rPr>
              <a:t>frame size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olidFill>
                  <a:srgbClr val="660066"/>
                </a:solidFill>
              </a:rPr>
              <a:t>penalty vector </a:t>
            </a:r>
            <a:r>
              <a:rPr lang="en-US" sz="2600" dirty="0" smtClean="0"/>
              <a:t>on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400" i="1" dirty="0" smtClean="0"/>
              <a:t>These are </a:t>
            </a:r>
            <a:r>
              <a:rPr lang="en-US" sz="2400" b="1" i="1" u="sng" dirty="0" smtClean="0">
                <a:solidFill>
                  <a:srgbClr val="660066"/>
                </a:solidFill>
              </a:rPr>
              <a:t>random functions </a:t>
            </a:r>
            <a:r>
              <a:rPr lang="en-US" sz="2400" i="1" dirty="0" smtClean="0"/>
              <a:t>of </a:t>
            </a:r>
            <a:r>
              <a:rPr lang="el-GR" sz="2400" i="1" dirty="0" smtClean="0"/>
              <a:t>π</a:t>
            </a:r>
            <a:r>
              <a:rPr lang="en-US" sz="2400" i="1" dirty="0" smtClean="0"/>
              <a:t>[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] </a:t>
            </a:r>
            <a:r>
              <a:rPr lang="en-US" sz="2200" i="1" dirty="0" smtClean="0"/>
              <a:t>(distribution depends on </a:t>
            </a:r>
            <a:r>
              <a:rPr lang="el-GR" sz="2200" i="1" dirty="0" err="1" smtClean="0"/>
              <a:t>π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r</a:t>
            </a:r>
            <a:r>
              <a:rPr lang="en-US" sz="2200" i="1" dirty="0" smtClean="0"/>
              <a:t>])</a:t>
            </a:r>
            <a:r>
              <a:rPr lang="en-US" sz="2400" i="1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5334000"/>
            <a:ext cx="840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</a:t>
            </a:r>
            <a:endParaRPr lang="en-US" sz="2600" dirty="0"/>
          </a:p>
        </p:txBody>
      </p:sp>
      <p:sp>
        <p:nvSpPr>
          <p:cNvPr id="36" name="Right Arrow 35"/>
          <p:cNvSpPr/>
          <p:nvPr/>
        </p:nvSpPr>
        <p:spPr>
          <a:xfrm>
            <a:off x="1522411" y="5410200"/>
            <a:ext cx="611189" cy="416243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5106650"/>
            <a:ext cx="52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[</a:t>
            </a:r>
            <a:r>
              <a:rPr lang="el-GR" sz="2600" dirty="0" smtClean="0">
                <a:solidFill>
                  <a:srgbClr val="008000"/>
                </a:solidFill>
              </a:rPr>
              <a:t>1.7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l-GR" sz="2600" dirty="0" smtClean="0">
                <a:solidFill>
                  <a:srgbClr val="FF0000"/>
                </a:solidFill>
              </a:rPr>
              <a:t>2.2</a:t>
            </a:r>
            <a:r>
              <a:rPr lang="en-US" sz="2600" dirty="0" smtClean="0"/>
              <a:t>, …, </a:t>
            </a:r>
            <a:r>
              <a:rPr lang="el-GR" sz="2600" dirty="0" smtClean="0">
                <a:solidFill>
                  <a:srgbClr val="660066"/>
                </a:solidFill>
              </a:rPr>
              <a:t>0.9</a:t>
            </a:r>
            <a:r>
              <a:rPr lang="en-US" sz="2600" dirty="0" smtClean="0"/>
              <a:t>]</a:t>
            </a:r>
            <a:endParaRPr lang="el-GR" sz="2600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</a:t>
            </a:r>
            <a:r>
              <a:rPr lang="el-GR" sz="2600" dirty="0" smtClean="0">
                <a:solidFill>
                  <a:srgbClr val="0000FF"/>
                </a:solidFill>
              </a:rPr>
              <a:t>5.6</a:t>
            </a:r>
            <a:r>
              <a:rPr lang="el-GR" sz="2600" dirty="0" smtClean="0"/>
              <a:t> = </a:t>
            </a:r>
            <a:r>
              <a:rPr lang="en-US" sz="2600" dirty="0" smtClean="0"/>
              <a:t>Frame Duration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 1: Opportunistic Scheduling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1219200"/>
            <a:ext cx="838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39" idx="1"/>
          </p:cNvCxnSpPr>
          <p:nvPr/>
        </p:nvCxnSpPr>
        <p:spPr>
          <a:xfrm>
            <a:off x="1371600" y="1524000"/>
            <a:ext cx="6858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371600" y="2362200"/>
            <a:ext cx="6858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371600" y="3200400"/>
            <a:ext cx="6858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057400" y="2057400"/>
            <a:ext cx="838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057400" y="2971800"/>
            <a:ext cx="838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667000" y="1409700"/>
            <a:ext cx="228600" cy="342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1409700"/>
            <a:ext cx="228600" cy="342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09800" y="1409700"/>
            <a:ext cx="228600" cy="342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67000" y="2209800"/>
            <a:ext cx="228600" cy="3429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67000" y="3124200"/>
            <a:ext cx="228600" cy="342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38400" y="3124200"/>
            <a:ext cx="228600" cy="342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4" idx="3"/>
          </p:cNvCxnSpPr>
          <p:nvPr/>
        </p:nvCxnSpPr>
        <p:spPr>
          <a:xfrm flipV="1">
            <a:off x="2895600" y="1562100"/>
            <a:ext cx="533400" cy="1905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895600" y="2362200"/>
            <a:ext cx="533400" cy="1905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95600" y="3257550"/>
            <a:ext cx="533400" cy="1905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24400" y="24003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29000" y="1562100"/>
            <a:ext cx="1295400" cy="8397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29000" y="2362200"/>
            <a:ext cx="1295400" cy="396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429000" y="2401888"/>
            <a:ext cx="1295400" cy="83661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343400" y="1562100"/>
            <a:ext cx="32533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S[r</a:t>
            </a:r>
            <a:r>
              <a:rPr lang="en-US" sz="2600" dirty="0" smtClean="0"/>
              <a:t>] = (S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S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[r], S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[r])</a:t>
            </a:r>
            <a:endParaRPr lang="en-US" sz="2600" dirty="0"/>
          </a:p>
        </p:txBody>
      </p:sp>
      <p:sp>
        <p:nvSpPr>
          <p:cNvPr id="78" name="TextBox 77"/>
          <p:cNvSpPr txBox="1"/>
          <p:nvPr/>
        </p:nvSpPr>
        <p:spPr>
          <a:xfrm>
            <a:off x="685800" y="38862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All Frames = 1 Slot</a:t>
            </a:r>
          </a:p>
          <a:p>
            <a:pPr>
              <a:buFont typeface="Arial"/>
              <a:buChar char="•"/>
            </a:pPr>
            <a:r>
              <a:rPr lang="en-US" sz="2600" dirty="0" err="1" smtClean="0"/>
              <a:t>S[r</a:t>
            </a:r>
            <a:r>
              <a:rPr lang="en-US" sz="2600" dirty="0" smtClean="0"/>
              <a:t>] = (S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[r], S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[r], S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[r]) = Channel States for Slot </a:t>
            </a:r>
            <a:r>
              <a:rPr lang="en-US" sz="2600" dirty="0" err="1" smtClean="0"/>
              <a:t>r</a:t>
            </a:r>
            <a:endParaRPr lang="en-US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Policy </a:t>
            </a:r>
            <a:r>
              <a:rPr lang="en-US" sz="2600" dirty="0" err="1" smtClean="0"/>
              <a:t>p[r</a:t>
            </a:r>
            <a:r>
              <a:rPr lang="en-US" sz="2600" dirty="0" smtClean="0"/>
              <a:t>]:  </a:t>
            </a:r>
          </a:p>
          <a:p>
            <a:r>
              <a:rPr lang="en-US" sz="2600" dirty="0" smtClean="0"/>
              <a:t>    </a:t>
            </a:r>
            <a:r>
              <a:rPr lang="en-US" sz="2600" dirty="0" smtClean="0">
                <a:solidFill>
                  <a:srgbClr val="660066"/>
                </a:solidFill>
              </a:rPr>
              <a:t>On frame </a:t>
            </a:r>
            <a:r>
              <a:rPr lang="en-US" sz="2600" dirty="0" err="1" smtClean="0">
                <a:solidFill>
                  <a:srgbClr val="660066"/>
                </a:solidFill>
              </a:rPr>
              <a:t>r</a:t>
            </a:r>
            <a:r>
              <a:rPr lang="en-US" sz="2600" dirty="0" smtClean="0">
                <a:solidFill>
                  <a:srgbClr val="660066"/>
                </a:solidFill>
              </a:rPr>
              <a:t>:  First observe </a:t>
            </a:r>
            <a:r>
              <a:rPr lang="en-US" sz="2600" dirty="0" err="1" smtClean="0">
                <a:solidFill>
                  <a:srgbClr val="660066"/>
                </a:solidFill>
              </a:rPr>
              <a:t>S[r</a:t>
            </a:r>
            <a:r>
              <a:rPr lang="en-US" sz="2600" dirty="0" smtClean="0">
                <a:solidFill>
                  <a:srgbClr val="660066"/>
                </a:solidFill>
              </a:rPr>
              <a:t>], then choose a </a:t>
            </a:r>
          </a:p>
          <a:p>
            <a:r>
              <a:rPr lang="en-US" sz="2600" dirty="0" smtClean="0">
                <a:solidFill>
                  <a:srgbClr val="660066"/>
                </a:solidFill>
              </a:rPr>
              <a:t>    channel to serve (</a:t>
            </a:r>
            <a:r>
              <a:rPr lang="en-US" sz="2600" dirty="0" err="1" smtClean="0">
                <a:solidFill>
                  <a:srgbClr val="660066"/>
                </a:solidFill>
              </a:rPr>
              <a:t>i.,e</a:t>
            </a:r>
            <a:r>
              <a:rPr lang="en-US" sz="2600" dirty="0" smtClean="0">
                <a:solidFill>
                  <a:srgbClr val="660066"/>
                </a:solidFill>
              </a:rPr>
              <a:t>, {1, 2, 3}).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Example Objectives: </a:t>
            </a:r>
            <a:r>
              <a:rPr lang="en-US" sz="2600" dirty="0" err="1" smtClean="0"/>
              <a:t>thruput</a:t>
            </a:r>
            <a:r>
              <a:rPr lang="en-US" sz="2600" dirty="0" smtClean="0"/>
              <a:t>, energy, fairness, etc.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 2: Markov Decision Problems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5800" y="32766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err="1" smtClean="0"/>
              <a:t>M(t</a:t>
            </a:r>
            <a:r>
              <a:rPr lang="en-US" sz="2600" dirty="0" smtClean="0"/>
              <a:t>) = Recurrent Markov Chain (continuous or discrete)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Renewals are defined as recurrences to state 1.</a:t>
            </a:r>
          </a:p>
          <a:p>
            <a:pPr>
              <a:buFont typeface="Arial"/>
              <a:buChar char="•"/>
            </a:pPr>
            <a:r>
              <a:rPr lang="en-US" sz="2600" dirty="0" err="1" smtClean="0"/>
              <a:t>T[r</a:t>
            </a:r>
            <a:r>
              <a:rPr lang="en-US" sz="2600" dirty="0" smtClean="0"/>
              <a:t>] = random inter-renewal frame size (frame </a:t>
            </a:r>
            <a:r>
              <a:rPr lang="en-US" sz="2600" dirty="0" err="1" smtClean="0"/>
              <a:t>r</a:t>
            </a:r>
            <a:r>
              <a:rPr lang="en-US" sz="2600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sz="2600" b="1" i="1" dirty="0" err="1" smtClean="0"/>
              <a:t>y</a:t>
            </a:r>
            <a:r>
              <a:rPr lang="en-US" sz="2600" dirty="0" err="1" smtClean="0"/>
              <a:t>[r</a:t>
            </a:r>
            <a:r>
              <a:rPr lang="en-US" sz="2600" dirty="0" smtClean="0"/>
              <a:t>] = penalties incurred over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600" dirty="0" err="1" smtClean="0"/>
              <a:t>π</a:t>
            </a:r>
            <a:r>
              <a:rPr lang="en-US" sz="2600" dirty="0" smtClean="0"/>
              <a:t>[</a:t>
            </a:r>
            <a:r>
              <a:rPr lang="en-US" sz="2600" dirty="0" err="1" smtClean="0"/>
              <a:t>r</a:t>
            </a:r>
            <a:r>
              <a:rPr lang="en-US" sz="2600" dirty="0" smtClean="0"/>
              <a:t>] = policy that affects transition </a:t>
            </a:r>
            <a:r>
              <a:rPr lang="en-US" sz="2600" dirty="0" err="1" smtClean="0"/>
              <a:t>probs</a:t>
            </a:r>
            <a:r>
              <a:rPr lang="en-US" sz="2600" dirty="0" smtClean="0"/>
              <a:t> over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r>
              <a:rPr lang="en-US" sz="1400" dirty="0" smtClean="0"/>
              <a:t> 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Objective:  Minimize time average of one penalty</a:t>
            </a:r>
          </a:p>
          <a:p>
            <a:r>
              <a:rPr lang="en-US" sz="2600" dirty="0" smtClean="0"/>
              <a:t>                      subj. to time average constraints on others. </a:t>
            </a:r>
          </a:p>
        </p:txBody>
      </p:sp>
      <p:sp>
        <p:nvSpPr>
          <p:cNvPr id="24" name="Oval 23"/>
          <p:cNvSpPr/>
          <p:nvPr/>
        </p:nvSpPr>
        <p:spPr>
          <a:xfrm>
            <a:off x="2057400" y="1676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52800" y="914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67200" y="2133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57800" y="990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8947" y="1197813"/>
            <a:ext cx="842653" cy="496581"/>
          </a:xfrm>
          <a:custGeom>
            <a:avLst/>
            <a:gdLst>
              <a:gd name="connsiteX0" fmla="*/ 0 w 842653"/>
              <a:gd name="connsiteY0" fmla="*/ 496581 h 496581"/>
              <a:gd name="connsiteX1" fmla="*/ 329734 w 842653"/>
              <a:gd name="connsiteY1" fmla="*/ 81407 h 496581"/>
              <a:gd name="connsiteX2" fmla="*/ 842653 w 842653"/>
              <a:gd name="connsiteY2" fmla="*/ 8141 h 4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53" h="496581">
                <a:moveTo>
                  <a:pt x="0" y="496581"/>
                </a:moveTo>
                <a:cubicBezTo>
                  <a:pt x="94646" y="329697"/>
                  <a:pt x="189292" y="162814"/>
                  <a:pt x="329734" y="81407"/>
                </a:cubicBezTo>
                <a:cubicBezTo>
                  <a:pt x="470176" y="0"/>
                  <a:pt x="842653" y="8141"/>
                  <a:pt x="842653" y="8141"/>
                </a:cubicBez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V="1">
            <a:off x="2819336" y="2514600"/>
            <a:ext cx="1447864" cy="381000"/>
          </a:xfrm>
          <a:custGeom>
            <a:avLst/>
            <a:gdLst>
              <a:gd name="connsiteX0" fmla="*/ 0 w 842653"/>
              <a:gd name="connsiteY0" fmla="*/ 496581 h 496581"/>
              <a:gd name="connsiteX1" fmla="*/ 329734 w 842653"/>
              <a:gd name="connsiteY1" fmla="*/ 81407 h 496581"/>
              <a:gd name="connsiteX2" fmla="*/ 842653 w 842653"/>
              <a:gd name="connsiteY2" fmla="*/ 8141 h 4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53" h="496581">
                <a:moveTo>
                  <a:pt x="0" y="496581"/>
                </a:moveTo>
                <a:cubicBezTo>
                  <a:pt x="94646" y="329697"/>
                  <a:pt x="189292" y="162814"/>
                  <a:pt x="329734" y="81407"/>
                </a:cubicBezTo>
                <a:cubicBezTo>
                  <a:pt x="470176" y="0"/>
                  <a:pt x="842653" y="8141"/>
                  <a:pt x="842653" y="8141"/>
                </a:cubicBez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2971800" y="2133600"/>
            <a:ext cx="1295400" cy="228600"/>
          </a:xfrm>
          <a:custGeom>
            <a:avLst/>
            <a:gdLst>
              <a:gd name="connsiteX0" fmla="*/ 0 w 842653"/>
              <a:gd name="connsiteY0" fmla="*/ 496581 h 496581"/>
              <a:gd name="connsiteX1" fmla="*/ 329734 w 842653"/>
              <a:gd name="connsiteY1" fmla="*/ 81407 h 496581"/>
              <a:gd name="connsiteX2" fmla="*/ 842653 w 842653"/>
              <a:gd name="connsiteY2" fmla="*/ 8141 h 4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53" h="496581">
                <a:moveTo>
                  <a:pt x="0" y="496581"/>
                </a:moveTo>
                <a:cubicBezTo>
                  <a:pt x="94646" y="329697"/>
                  <a:pt x="189292" y="162814"/>
                  <a:pt x="329734" y="81407"/>
                </a:cubicBezTo>
                <a:cubicBezTo>
                  <a:pt x="470176" y="0"/>
                  <a:pt x="842653" y="8141"/>
                  <a:pt x="842653" y="8141"/>
                </a:cubicBez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953000" y="1694394"/>
            <a:ext cx="381000" cy="439206"/>
          </a:xfrm>
          <a:custGeom>
            <a:avLst/>
            <a:gdLst>
              <a:gd name="connsiteX0" fmla="*/ 0 w 842653"/>
              <a:gd name="connsiteY0" fmla="*/ 496581 h 496581"/>
              <a:gd name="connsiteX1" fmla="*/ 329734 w 842653"/>
              <a:gd name="connsiteY1" fmla="*/ 81407 h 496581"/>
              <a:gd name="connsiteX2" fmla="*/ 842653 w 842653"/>
              <a:gd name="connsiteY2" fmla="*/ 8141 h 4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53" h="496581">
                <a:moveTo>
                  <a:pt x="0" y="496581"/>
                </a:moveTo>
                <a:cubicBezTo>
                  <a:pt x="94646" y="329697"/>
                  <a:pt x="189292" y="162814"/>
                  <a:pt x="329734" y="81407"/>
                </a:cubicBezTo>
                <a:cubicBezTo>
                  <a:pt x="470176" y="0"/>
                  <a:pt x="842653" y="8141"/>
                  <a:pt x="842653" y="8141"/>
                </a:cubicBez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4267200" y="1197813"/>
            <a:ext cx="990600" cy="45719"/>
          </a:xfrm>
          <a:custGeom>
            <a:avLst/>
            <a:gdLst>
              <a:gd name="connsiteX0" fmla="*/ 0 w 842653"/>
              <a:gd name="connsiteY0" fmla="*/ 496581 h 496581"/>
              <a:gd name="connsiteX1" fmla="*/ 329734 w 842653"/>
              <a:gd name="connsiteY1" fmla="*/ 81407 h 496581"/>
              <a:gd name="connsiteX2" fmla="*/ 842653 w 842653"/>
              <a:gd name="connsiteY2" fmla="*/ 8141 h 4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653" h="496581">
                <a:moveTo>
                  <a:pt x="0" y="496581"/>
                </a:moveTo>
                <a:cubicBezTo>
                  <a:pt x="94646" y="329697"/>
                  <a:pt x="189292" y="162814"/>
                  <a:pt x="329734" y="81407"/>
                </a:cubicBezTo>
                <a:cubicBezTo>
                  <a:pt x="470176" y="0"/>
                  <a:pt x="842653" y="8141"/>
                  <a:pt x="842653" y="8141"/>
                </a:cubicBez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136553" y="1645550"/>
            <a:ext cx="305309" cy="537284"/>
          </a:xfrm>
          <a:custGeom>
            <a:avLst/>
            <a:gdLst>
              <a:gd name="connsiteX0" fmla="*/ 0 w 305309"/>
              <a:gd name="connsiteY0" fmla="*/ 0 h 537284"/>
              <a:gd name="connsiteX1" fmla="*/ 305309 w 305309"/>
              <a:gd name="connsiteY1" fmla="*/ 537284 h 53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309" h="537284">
                <a:moveTo>
                  <a:pt x="0" y="0"/>
                </a:moveTo>
                <a:lnTo>
                  <a:pt x="305309" y="537284"/>
                </a:lnTo>
              </a:path>
            </a:pathLst>
          </a:custGeom>
          <a:ln w="508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 3: Task Processing over Networks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248400" y="1460047"/>
            <a:ext cx="550862" cy="622300"/>
            <a:chOff x="700" y="818"/>
            <a:chExt cx="784" cy="769"/>
          </a:xfrm>
        </p:grpSpPr>
        <p:pic>
          <p:nvPicPr>
            <p:cNvPr id="16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965" y="1155"/>
              <a:ext cx="252" cy="428"/>
              <a:chOff x="2139" y="2563"/>
              <a:chExt cx="107" cy="190"/>
            </a:xfrm>
          </p:grpSpPr>
          <p:sp>
            <p:nvSpPr>
              <p:cNvPr id="19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20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8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477000" y="2257290"/>
            <a:ext cx="550862" cy="622300"/>
            <a:chOff x="700" y="818"/>
            <a:chExt cx="784" cy="769"/>
          </a:xfrm>
        </p:grpSpPr>
        <p:pic>
          <p:nvPicPr>
            <p:cNvPr id="23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965" y="1153"/>
              <a:ext cx="252" cy="428"/>
              <a:chOff x="2139" y="2563"/>
              <a:chExt cx="107" cy="190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9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705600" y="961890"/>
            <a:ext cx="550862" cy="622300"/>
            <a:chOff x="700" y="818"/>
            <a:chExt cx="784" cy="769"/>
          </a:xfrm>
        </p:grpSpPr>
        <p:pic>
          <p:nvPicPr>
            <p:cNvPr id="40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965" y="1151"/>
              <a:ext cx="252" cy="428"/>
              <a:chOff x="2139" y="2563"/>
              <a:chExt cx="107" cy="190"/>
            </a:xfrm>
          </p:grpSpPr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2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1499396"/>
            <a:ext cx="550862" cy="622300"/>
            <a:chOff x="700" y="818"/>
            <a:chExt cx="784" cy="769"/>
          </a:xfrm>
        </p:grpSpPr>
        <p:pic>
          <p:nvPicPr>
            <p:cNvPr id="47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965" y="1149"/>
              <a:ext cx="252" cy="428"/>
              <a:chOff x="2139" y="2563"/>
              <a:chExt cx="107" cy="190"/>
            </a:xfrm>
          </p:grpSpPr>
          <p:sp>
            <p:nvSpPr>
              <p:cNvPr id="50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9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239000" y="2266004"/>
            <a:ext cx="550862" cy="622300"/>
            <a:chOff x="700" y="818"/>
            <a:chExt cx="784" cy="769"/>
          </a:xfrm>
        </p:grpSpPr>
        <p:pic>
          <p:nvPicPr>
            <p:cNvPr id="54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965" y="1147"/>
              <a:ext cx="252" cy="428"/>
              <a:chOff x="2139" y="2563"/>
              <a:chExt cx="107" cy="190"/>
            </a:xfrm>
          </p:grpSpPr>
          <p:sp>
            <p:nvSpPr>
              <p:cNvPr id="57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6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Rounded Rectangle 59"/>
          <p:cNvSpPr/>
          <p:nvPr/>
        </p:nvSpPr>
        <p:spPr>
          <a:xfrm>
            <a:off x="4191000" y="1767924"/>
            <a:ext cx="1447800" cy="612807"/>
          </a:xfrm>
          <a:prstGeom prst="roundRect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Coordinator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638800" y="2079110"/>
            <a:ext cx="609600" cy="1588"/>
          </a:xfrm>
          <a:prstGeom prst="line">
            <a:avLst/>
          </a:prstGeom>
          <a:ln w="508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248400" y="914400"/>
            <a:ext cx="2286000" cy="2196997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33400" y="3124200"/>
            <a:ext cx="861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Infinite Sequence of Tasks.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E.g.: Query sensors and/or perform computations.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Renewal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 = Processing Time for Frame </a:t>
            </a:r>
            <a:r>
              <a:rPr lang="en-US" sz="2600" dirty="0" err="1" smtClean="0"/>
              <a:t>r</a:t>
            </a:r>
            <a:r>
              <a:rPr lang="en-US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Policy Types: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Low Level: {</a:t>
            </a:r>
            <a:r>
              <a:rPr lang="en-US" sz="2400" dirty="0" smtClean="0">
                <a:solidFill>
                  <a:srgbClr val="008000"/>
                </a:solidFill>
              </a:rPr>
              <a:t>Specify Transmission Decisions over Net</a:t>
            </a:r>
            <a:r>
              <a:rPr lang="en-US" sz="2400" dirty="0" smtClean="0"/>
              <a:t>}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High Level: {</a:t>
            </a:r>
            <a:r>
              <a:rPr lang="en-US" sz="2400" dirty="0" smtClean="0">
                <a:solidFill>
                  <a:srgbClr val="008000"/>
                </a:solidFill>
              </a:rPr>
              <a:t>Backpressure1, Backpressure2, Shortest Path</a:t>
            </a:r>
            <a:r>
              <a:rPr lang="en-US" sz="2400" dirty="0" smtClean="0"/>
              <a:t>}</a:t>
            </a:r>
          </a:p>
          <a:p>
            <a:pPr lvl="1"/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Example Objective: Maximize </a:t>
            </a:r>
            <a:r>
              <a:rPr lang="en-US" sz="2400" b="1" i="1" dirty="0" smtClean="0">
                <a:solidFill>
                  <a:srgbClr val="660066"/>
                </a:solidFill>
              </a:rPr>
              <a:t>quality of information per unit time </a:t>
            </a:r>
            <a:r>
              <a:rPr lang="en-US" sz="2400" dirty="0" smtClean="0"/>
              <a:t>subject to </a:t>
            </a:r>
            <a:r>
              <a:rPr lang="en-US" sz="2400" b="1" i="1" dirty="0" smtClean="0">
                <a:solidFill>
                  <a:srgbClr val="660066"/>
                </a:solidFill>
              </a:rPr>
              <a:t>per-node power constraints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2597924" y="1732100"/>
            <a:ext cx="907276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16724" y="1600200"/>
            <a:ext cx="2888476" cy="830348"/>
          </a:xfrm>
          <a:custGeom>
            <a:avLst/>
            <a:gdLst>
              <a:gd name="connsiteX0" fmla="*/ 0 w 2198224"/>
              <a:gd name="connsiteY0" fmla="*/ 12211 h 830348"/>
              <a:gd name="connsiteX1" fmla="*/ 2198224 w 2198224"/>
              <a:gd name="connsiteY1" fmla="*/ 0 h 830348"/>
              <a:gd name="connsiteX2" fmla="*/ 2198224 w 2198224"/>
              <a:gd name="connsiteY2" fmla="*/ 830348 h 830348"/>
              <a:gd name="connsiteX3" fmla="*/ 12213 w 2198224"/>
              <a:gd name="connsiteY3" fmla="*/ 818137 h 8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24" h="830348">
                <a:moveTo>
                  <a:pt x="0" y="12211"/>
                </a:moveTo>
                <a:lnTo>
                  <a:pt x="2198224" y="0"/>
                </a:lnTo>
                <a:lnTo>
                  <a:pt x="2198224" y="830348"/>
                </a:lnTo>
                <a:lnTo>
                  <a:pt x="12213" y="818137"/>
                </a:lnTo>
              </a:path>
            </a:pathLst>
          </a:cu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371600" y="1719936"/>
            <a:ext cx="1219200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6724" y="1719936"/>
            <a:ext cx="754876" cy="53656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2079110"/>
            <a:ext cx="685800" cy="15214"/>
          </a:xfrm>
          <a:prstGeom prst="line">
            <a:avLst/>
          </a:prstGeom>
          <a:ln w="50800">
            <a:solidFill>
              <a:srgbClr val="008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831138" y="1143000"/>
            <a:ext cx="550862" cy="622300"/>
            <a:chOff x="700" y="818"/>
            <a:chExt cx="784" cy="769"/>
          </a:xfrm>
        </p:grpSpPr>
        <p:pic>
          <p:nvPicPr>
            <p:cNvPr id="77" name="Picture 37" descr="index_2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" y="845"/>
              <a:ext cx="3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" name="Group 40"/>
            <p:cNvGrpSpPr>
              <a:grpSpLocks/>
            </p:cNvGrpSpPr>
            <p:nvPr/>
          </p:nvGrpSpPr>
          <p:grpSpPr bwMode="auto">
            <a:xfrm>
              <a:off x="965" y="1147"/>
              <a:ext cx="252" cy="428"/>
              <a:chOff x="2139" y="2563"/>
              <a:chExt cx="107" cy="190"/>
            </a:xfrm>
          </p:grpSpPr>
          <p:sp>
            <p:nvSpPr>
              <p:cNvPr id="80" name="Rectangle 41"/>
              <p:cNvSpPr>
                <a:spLocks noChangeArrowheads="1"/>
              </p:cNvSpPr>
              <p:nvPr/>
            </p:nvSpPr>
            <p:spPr bwMode="auto">
              <a:xfrm>
                <a:off x="2139" y="2682"/>
                <a:ext cx="107" cy="71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accent1"/>
                    </a:solidFill>
                    <a:latin typeface="Verdana" charset="0"/>
                  </a:rPr>
                  <a:t>T/R</a:t>
                </a:r>
              </a:p>
            </p:txBody>
          </p:sp>
          <p:sp>
            <p:nvSpPr>
              <p:cNvPr id="81" name="Line 42"/>
              <p:cNvSpPr>
                <a:spLocks noChangeShapeType="1"/>
              </p:cNvSpPr>
              <p:nvPr/>
            </p:nvSpPr>
            <p:spPr bwMode="auto">
              <a:xfrm flipV="1">
                <a:off x="2193" y="2639"/>
                <a:ext cx="0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AutoShape 43"/>
              <p:cNvSpPr>
                <a:spLocks noChangeArrowheads="1"/>
              </p:cNvSpPr>
              <p:nvPr/>
            </p:nvSpPr>
            <p:spPr bwMode="auto">
              <a:xfrm rot="10800000">
                <a:off x="2141" y="2563"/>
                <a:ext cx="104" cy="76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9" name="Picture 9" descr="presentation-Icons_16.png"/>
            <p:cNvPicPr>
              <a:picLocks noChangeAspect="1"/>
            </p:cNvPicPr>
            <p:nvPr/>
          </p:nvPicPr>
          <p:blipFill>
            <a:blip r:embed="rId3"/>
            <a:srcRect l="50000" b="-1825"/>
            <a:stretch>
              <a:fillRect/>
            </a:stretch>
          </p:blipFill>
          <p:spPr bwMode="auto">
            <a:xfrm>
              <a:off x="1056" y="818"/>
              <a:ext cx="4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2253</Words>
  <Application>Microsoft Macintosh PowerPoint</Application>
  <PresentationFormat>On-screen Show (4:3)</PresentationFormat>
  <Paragraphs>284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michael j. neely</cp:lastModifiedBy>
  <cp:revision>296</cp:revision>
  <dcterms:created xsi:type="dcterms:W3CDTF">2010-11-08T10:25:53Z</dcterms:created>
  <dcterms:modified xsi:type="dcterms:W3CDTF">2011-03-02T11:33:14Z</dcterms:modified>
</cp:coreProperties>
</file>