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57" r:id="rId16"/>
    <p:sldId id="273" r:id="rId17"/>
    <p:sldId id="274" r:id="rId18"/>
    <p:sldId id="277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9" d="100"/>
          <a:sy n="109" d="100"/>
        </p:scale>
        <p:origin x="-648" y="-104"/>
      </p:cViewPr>
      <p:guideLst>
        <p:guide orient="horz" pos="2160"/>
        <p:guide pos="32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9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6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9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8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5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7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0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CC1E9-B120-C648-9664-4DFDB42F5FFE}" type="datetimeFigureOut">
              <a:rPr lang="en-US" smtClean="0"/>
              <a:t>3/21/12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D6C93-8A2D-5340-9D38-A72B340BC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8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5257800"/>
            <a:ext cx="89154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dirty="0" smtClean="0">
              <a:solidFill>
                <a:srgbClr val="0000FF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Michael J. Neely,   University of Southern California</a:t>
            </a:r>
          </a:p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http://www-</a:t>
            </a:r>
            <a:r>
              <a:rPr lang="en-US" sz="2400" dirty="0" err="1" smtClean="0">
                <a:solidFill>
                  <a:srgbClr val="000090"/>
                </a:solidFill>
              </a:rPr>
              <a:t>bcf.usc.edu</a:t>
            </a:r>
            <a:r>
              <a:rPr lang="en-US" sz="2400" dirty="0" smtClean="0">
                <a:solidFill>
                  <a:srgbClr val="000090"/>
                </a:solidFill>
              </a:rPr>
              <a:t>/~</a:t>
            </a:r>
            <a:r>
              <a:rPr lang="en-US" sz="2400" dirty="0" err="1" smtClean="0">
                <a:solidFill>
                  <a:srgbClr val="000090"/>
                </a:solidFill>
              </a:rPr>
              <a:t>mjneely</a:t>
            </a:r>
            <a:r>
              <a:rPr lang="en-US" sz="2400" dirty="0" smtClean="0">
                <a:solidFill>
                  <a:srgbClr val="000090"/>
                </a:solidFill>
              </a:rPr>
              <a:t>/</a:t>
            </a:r>
          </a:p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CISS, Princeton University, March 2012</a:t>
            </a:r>
            <a:endParaRPr lang="en-US" sz="1000" dirty="0" smtClean="0">
              <a:solidFill>
                <a:srgbClr val="000090"/>
              </a:solidFill>
            </a:endParaRPr>
          </a:p>
          <a:p>
            <a:pPr algn="ctr"/>
            <a:endParaRPr lang="en-US" sz="900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4" descr="jt-viterb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19238" cy="906463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14677" y="1153180"/>
            <a:ext cx="85504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0000FF"/>
                </a:solidFill>
              </a:rPr>
              <a:t>Wireless Peer-to-Peer Scheduling in Mobile Networks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40" name="Isosceles Triangle 39"/>
          <p:cNvSpPr/>
          <p:nvPr/>
        </p:nvSpPr>
        <p:spPr>
          <a:xfrm>
            <a:off x="1905000" y="2982569"/>
            <a:ext cx="476954" cy="914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295400" y="3863102"/>
            <a:ext cx="173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 Station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971800" y="2144369"/>
            <a:ext cx="4191000" cy="2808631"/>
            <a:chOff x="3276600" y="1219200"/>
            <a:chExt cx="3048000" cy="3048000"/>
          </a:xfrm>
        </p:grpSpPr>
        <p:grpSp>
          <p:nvGrpSpPr>
            <p:cNvPr id="43" name="Group 42"/>
            <p:cNvGrpSpPr/>
            <p:nvPr/>
          </p:nvGrpSpPr>
          <p:grpSpPr>
            <a:xfrm>
              <a:off x="3276600" y="1219200"/>
              <a:ext cx="3048000" cy="3048000"/>
              <a:chOff x="2209800" y="1676400"/>
              <a:chExt cx="3048000" cy="30480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209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971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733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495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209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971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733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495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209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971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733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495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209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971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733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495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4111978" y="1634067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196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57200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2672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876800" y="3124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02920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257800" y="2438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257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7150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8674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096000" y="1447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8674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019800" y="2362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71500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867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19800" y="3657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5720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352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5052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6576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8100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733800" y="2286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3528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352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7338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>
              <a:stCxn id="70" idx="7"/>
              <a:endCxn id="71" idx="3"/>
            </p:cNvCxnSpPr>
            <p:nvPr/>
          </p:nvCxnSpPr>
          <p:spPr>
            <a:xfrm flipV="1">
              <a:off x="3482882" y="1501682"/>
              <a:ext cx="273236" cy="197036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4191000" y="3657600"/>
              <a:ext cx="397674" cy="375875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148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Arrow Connector 74"/>
            <p:cNvCxnSpPr>
              <a:endCxn id="61" idx="4"/>
            </p:cNvCxnSpPr>
            <p:nvPr/>
          </p:nvCxnSpPr>
          <p:spPr>
            <a:xfrm flipV="1">
              <a:off x="5720644" y="3810000"/>
              <a:ext cx="375356" cy="217831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57150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Arrow Connector 76"/>
            <p:cNvCxnSpPr>
              <a:endCxn id="67" idx="4"/>
            </p:cNvCxnSpPr>
            <p:nvPr/>
          </p:nvCxnSpPr>
          <p:spPr>
            <a:xfrm flipV="1">
              <a:off x="3886200" y="2971800"/>
              <a:ext cx="0" cy="386125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3810000" y="3276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5" name="Straight Arrow Connector 94"/>
          <p:cNvCxnSpPr>
            <a:endCxn id="46" idx="3"/>
          </p:cNvCxnSpPr>
          <p:nvPr/>
        </p:nvCxnSpPr>
        <p:spPr>
          <a:xfrm>
            <a:off x="2229554" y="2906369"/>
            <a:ext cx="2554109" cy="270671"/>
          </a:xfrm>
          <a:prstGeom prst="straightConnector1">
            <a:avLst/>
          </a:prstGeom>
          <a:ln w="3810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1828800" y="2635436"/>
            <a:ext cx="629354" cy="49953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4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38200" y="2590800"/>
            <a:ext cx="7924800" cy="2438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2000421" y="152400"/>
            <a:ext cx="5058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Solution (</a:t>
            </a:r>
            <a:r>
              <a:rPr lang="en-US" sz="2800" dirty="0" err="1" smtClean="0">
                <a:solidFill>
                  <a:srgbClr val="0000FF"/>
                </a:solidFill>
              </a:rPr>
              <a:t>Lyapunov</a:t>
            </a:r>
            <a:r>
              <a:rPr lang="en-US" sz="2800" dirty="0" smtClean="0">
                <a:solidFill>
                  <a:srgbClr val="0000FF"/>
                </a:solidFill>
              </a:rPr>
              <a:t> Optimization)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22698" y="1371600"/>
            <a:ext cx="2668502" cy="8233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l-GR" sz="3800" dirty="0"/>
              <a:t>α</a:t>
            </a:r>
            <a:r>
              <a:rPr lang="el-GR" sz="3800" baseline="-25000" dirty="0"/>
              <a:t>κ</a:t>
            </a:r>
            <a:r>
              <a:rPr lang="en-US" sz="3800" dirty="0"/>
              <a:t>x</a:t>
            </a:r>
            <a:r>
              <a:rPr lang="el-GR" sz="3800" baseline="-25000" dirty="0"/>
              <a:t>κ</a:t>
            </a:r>
            <a:r>
              <a:rPr lang="en-US" sz="3800" dirty="0"/>
              <a:t> ≤  </a:t>
            </a:r>
            <a:r>
              <a:rPr lang="el-GR" sz="3800" dirty="0"/>
              <a:t>β</a:t>
            </a:r>
            <a:r>
              <a:rPr lang="el-GR" sz="3800" baseline="-25000" dirty="0"/>
              <a:t>κ</a:t>
            </a:r>
            <a:r>
              <a:rPr lang="en-US" sz="3800" dirty="0"/>
              <a:t>+ </a:t>
            </a:r>
            <a:r>
              <a:rPr lang="en-US" sz="3800" dirty="0" smtClean="0"/>
              <a:t>y</a:t>
            </a:r>
            <a:r>
              <a:rPr lang="el-GR" sz="3800" baseline="-25000" dirty="0" smtClean="0"/>
              <a:t>κ</a:t>
            </a:r>
            <a:endParaRPr lang="en-US" sz="3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950893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Virtual queues </a:t>
            </a:r>
            <a:r>
              <a:rPr lang="en-US" sz="2800" dirty="0" err="1"/>
              <a:t>H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(t) for tit-for-tat constraints: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4114800"/>
            <a:ext cx="7543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 smtClean="0"/>
              <a:t>H</a:t>
            </a:r>
            <a:r>
              <a:rPr lang="en-US" sz="3400" baseline="-25000" dirty="0" err="1" smtClean="0"/>
              <a:t>k</a:t>
            </a:r>
            <a:r>
              <a:rPr lang="en-US" sz="3400" dirty="0" smtClean="0"/>
              <a:t>(t+1) = max[</a:t>
            </a:r>
            <a:r>
              <a:rPr lang="en-US" sz="3400" dirty="0" err="1"/>
              <a:t>H</a:t>
            </a:r>
            <a:r>
              <a:rPr lang="en-US" sz="3400" baseline="-25000" dirty="0" err="1" smtClean="0"/>
              <a:t>k</a:t>
            </a:r>
            <a:r>
              <a:rPr lang="en-US" sz="3400" dirty="0" smtClean="0"/>
              <a:t>(t) + </a:t>
            </a:r>
            <a:r>
              <a:rPr lang="el-GR" sz="3400" dirty="0" err="1"/>
              <a:t>α</a:t>
            </a:r>
            <a:r>
              <a:rPr lang="en-US" sz="3400" baseline="-25000" dirty="0" err="1" smtClean="0"/>
              <a:t>k</a:t>
            </a:r>
            <a:r>
              <a:rPr lang="en-US" sz="3400" dirty="0" err="1" smtClean="0"/>
              <a:t>x</a:t>
            </a:r>
            <a:r>
              <a:rPr lang="en-US" sz="3400" baseline="-25000" dirty="0" err="1" smtClean="0"/>
              <a:t>k</a:t>
            </a:r>
            <a:r>
              <a:rPr lang="en-US" sz="3400" dirty="0" smtClean="0"/>
              <a:t>(t) – </a:t>
            </a:r>
            <a:r>
              <a:rPr lang="el-GR" sz="3400" dirty="0" err="1"/>
              <a:t>β</a:t>
            </a:r>
            <a:r>
              <a:rPr lang="en-US" sz="3400" baseline="-25000" dirty="0" smtClean="0"/>
              <a:t>k</a:t>
            </a:r>
            <a:r>
              <a:rPr lang="en-US" sz="3400" dirty="0" smtClean="0"/>
              <a:t> – </a:t>
            </a:r>
            <a:r>
              <a:rPr lang="en-US" sz="3400" dirty="0" err="1" smtClean="0"/>
              <a:t>y</a:t>
            </a:r>
            <a:r>
              <a:rPr lang="en-US" sz="3400" baseline="-25000" dirty="0" err="1" smtClean="0"/>
              <a:t>k</a:t>
            </a:r>
            <a:r>
              <a:rPr lang="en-US" sz="3400" dirty="0" smtClean="0"/>
              <a:t>(t), 0] </a:t>
            </a:r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3657600" y="2895600"/>
            <a:ext cx="152400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err="1">
                <a:solidFill>
                  <a:schemeClr val="tx1"/>
                </a:solidFill>
              </a:rPr>
              <a:t>H</a:t>
            </a:r>
            <a:r>
              <a:rPr lang="en-US" sz="3800" baseline="-25000" dirty="0" err="1" smtClean="0">
                <a:solidFill>
                  <a:schemeClr val="tx1"/>
                </a:solidFill>
              </a:rPr>
              <a:t>k</a:t>
            </a:r>
            <a:r>
              <a:rPr lang="en-US" sz="3800" dirty="0" smtClean="0">
                <a:solidFill>
                  <a:schemeClr val="tx1"/>
                </a:solidFill>
              </a:rPr>
              <a:t>(t)</a:t>
            </a:r>
            <a:endParaRPr lang="en-US" sz="3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7000" y="3276600"/>
            <a:ext cx="955743" cy="0"/>
          </a:xfrm>
          <a:prstGeom prst="straightConnector1">
            <a:avLst/>
          </a:prstGeom>
          <a:ln w="5715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216457" y="3276600"/>
            <a:ext cx="955743" cy="0"/>
          </a:xfrm>
          <a:prstGeom prst="straightConnector1">
            <a:avLst/>
          </a:prstGeom>
          <a:ln w="5715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2904292"/>
            <a:ext cx="1447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800" dirty="0"/>
              <a:t>α</a:t>
            </a:r>
            <a:r>
              <a:rPr lang="en-US" sz="3800" baseline="-25000" dirty="0" err="1"/>
              <a:t>k</a:t>
            </a:r>
            <a:r>
              <a:rPr lang="en-US" sz="3800" dirty="0" err="1"/>
              <a:t>x</a:t>
            </a:r>
            <a:r>
              <a:rPr lang="en-US" sz="3800" baseline="-25000" dirty="0" err="1"/>
              <a:t>k</a:t>
            </a:r>
            <a:r>
              <a:rPr lang="en-US" sz="3800" dirty="0"/>
              <a:t>(t)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72200" y="2895600"/>
            <a:ext cx="3505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800" dirty="0"/>
              <a:t>β</a:t>
            </a:r>
            <a:r>
              <a:rPr lang="en-US" sz="3800" baseline="-25000" dirty="0" smtClean="0"/>
              <a:t>k</a:t>
            </a:r>
            <a:r>
              <a:rPr lang="el-GR" sz="3800" baseline="-25000" dirty="0" smtClean="0"/>
              <a:t> </a:t>
            </a:r>
            <a:r>
              <a:rPr lang="en-US" sz="3800" dirty="0" smtClean="0"/>
              <a:t>+ </a:t>
            </a:r>
            <a:r>
              <a:rPr lang="en-US" sz="3800" dirty="0" err="1" smtClean="0"/>
              <a:t>y</a:t>
            </a:r>
            <a:r>
              <a:rPr lang="en-US" sz="3800" baseline="-25000" dirty="0" err="1" smtClean="0"/>
              <a:t>k</a:t>
            </a:r>
            <a:r>
              <a:rPr lang="en-US" sz="3800" dirty="0" smtClean="0"/>
              <a:t>(t) </a:t>
            </a:r>
            <a:endParaRPr lang="en-US" sz="38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3657600" y="1752600"/>
            <a:ext cx="2286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257800" y="1752600"/>
            <a:ext cx="2286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38200" y="526798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err="1"/>
              <a:t>H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(t) is a </a:t>
            </a:r>
            <a:r>
              <a:rPr lang="en-US" sz="2800" b="1" i="1" dirty="0" smtClean="0">
                <a:solidFill>
                  <a:srgbClr val="FF0000"/>
                </a:solidFill>
              </a:rPr>
              <a:t>reputation queue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          </a:t>
            </a:r>
            <a:r>
              <a:rPr lang="en-US" sz="2800" dirty="0" err="1"/>
              <a:t>H</a:t>
            </a:r>
            <a:r>
              <a:rPr lang="en-US" sz="2800" baseline="-25000" dirty="0" err="1" smtClean="0"/>
              <a:t>k</a:t>
            </a:r>
            <a:r>
              <a:rPr lang="en-US" sz="2800" dirty="0"/>
              <a:t>(t) </a:t>
            </a:r>
            <a:r>
              <a:rPr lang="en-US" sz="2800" dirty="0" smtClean="0"/>
              <a:t>low                “good reputation”</a:t>
            </a:r>
          </a:p>
          <a:p>
            <a:r>
              <a:rPr lang="en-US" sz="2800" dirty="0" smtClean="0"/>
              <a:t>           </a:t>
            </a:r>
            <a:r>
              <a:rPr lang="en-US" sz="2800" dirty="0" err="1"/>
              <a:t>H</a:t>
            </a:r>
            <a:r>
              <a:rPr lang="en-US" sz="2800" baseline="-25000" dirty="0" err="1" smtClean="0"/>
              <a:t>k</a:t>
            </a:r>
            <a:r>
              <a:rPr lang="en-US" sz="2800" dirty="0"/>
              <a:t>(t) </a:t>
            </a:r>
            <a:r>
              <a:rPr lang="en-US" sz="2800" dirty="0" smtClean="0"/>
              <a:t>high                “bad reputation”</a:t>
            </a:r>
          </a:p>
        </p:txBody>
      </p:sp>
      <p:sp>
        <p:nvSpPr>
          <p:cNvPr id="16" name="Notched Right Arrow 15"/>
          <p:cNvSpPr/>
          <p:nvPr/>
        </p:nvSpPr>
        <p:spPr>
          <a:xfrm>
            <a:off x="3352800" y="5867400"/>
            <a:ext cx="914400" cy="228600"/>
          </a:xfrm>
          <a:prstGeom prst="notchedRightArrow">
            <a:avLst/>
          </a:prstGeom>
          <a:solidFill>
            <a:srgbClr val="FF6600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Notched Right Arrow 37"/>
          <p:cNvSpPr/>
          <p:nvPr/>
        </p:nvSpPr>
        <p:spPr>
          <a:xfrm>
            <a:off x="3352800" y="6324600"/>
            <a:ext cx="914400" cy="228600"/>
          </a:xfrm>
          <a:prstGeom prst="notchedRightArrow">
            <a:avLst/>
          </a:prstGeom>
          <a:solidFill>
            <a:srgbClr val="FF6600"/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0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2838496" y="152400"/>
            <a:ext cx="33826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Dynamic Algorithm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685800"/>
            <a:ext cx="79248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Maintain a </a:t>
            </a:r>
            <a:r>
              <a:rPr lang="en-US" sz="2800" dirty="0" smtClean="0">
                <a:solidFill>
                  <a:srgbClr val="FF0000"/>
                </a:solidFill>
              </a:rPr>
              <a:t>request queue</a:t>
            </a:r>
            <a:r>
              <a:rPr lang="en-US" sz="2800" dirty="0" smtClean="0"/>
              <a:t>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(t) and </a:t>
            </a:r>
            <a:r>
              <a:rPr lang="en-US" sz="2800" dirty="0" smtClean="0">
                <a:solidFill>
                  <a:srgbClr val="FF0000"/>
                </a:solidFill>
              </a:rPr>
              <a:t>reputation queue</a:t>
            </a:r>
            <a:r>
              <a:rPr lang="en-US" sz="2800" dirty="0" smtClean="0"/>
              <a:t> </a:t>
            </a:r>
            <a:r>
              <a:rPr lang="en-US" sz="2800" dirty="0" err="1" smtClean="0"/>
              <a:t>H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(t).</a:t>
            </a:r>
          </a:p>
          <a:p>
            <a:pPr marL="457200" indent="-457200">
              <a:buFont typeface="Arial"/>
              <a:buChar char="•"/>
            </a:pPr>
            <a:endParaRPr lang="en-US" sz="12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User k request decision on slot t: </a:t>
            </a:r>
          </a:p>
          <a:p>
            <a:pPr marL="457200" indent="-457200">
              <a:buFont typeface="Arial"/>
              <a:buChar char="•"/>
            </a:pPr>
            <a:endParaRPr lang="en-US" sz="800" dirty="0" smtClean="0"/>
          </a:p>
          <a:p>
            <a:r>
              <a:rPr lang="el-GR" sz="2800" dirty="0" smtClean="0"/>
              <a:t>           </a:t>
            </a:r>
            <a:r>
              <a:rPr lang="en-US" sz="2800" dirty="0" smtClean="0"/>
              <a:t>Maximize:    V</a:t>
            </a:r>
            <a:r>
              <a:rPr lang="el-GR" sz="2800" dirty="0" smtClean="0"/>
              <a:t>φ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</a:t>
            </a:r>
            <a:r>
              <a:rPr lang="el-GR" sz="2800" dirty="0" err="1"/>
              <a:t>γ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(t)) –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(t)</a:t>
            </a:r>
            <a:r>
              <a:rPr lang="el-GR" sz="2800" dirty="0" smtClean="0"/>
              <a:t>γ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(t)</a:t>
            </a:r>
          </a:p>
          <a:p>
            <a:r>
              <a:rPr lang="en-US" sz="2800" dirty="0" smtClean="0"/>
              <a:t>           Subject to:       0 ≤ </a:t>
            </a:r>
            <a:r>
              <a:rPr lang="el-GR" sz="2800" dirty="0" err="1"/>
              <a:t>γ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(t) ≤ </a:t>
            </a:r>
            <a:r>
              <a:rPr lang="el-GR" sz="2800" dirty="0" smtClean="0"/>
              <a:t>γ</a:t>
            </a:r>
            <a:r>
              <a:rPr lang="en-US" sz="2800" baseline="-25000" dirty="0" smtClean="0"/>
              <a:t>max</a:t>
            </a:r>
          </a:p>
          <a:p>
            <a:endParaRPr lang="en-US" sz="12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Transmission Decisions on slot t:</a:t>
            </a:r>
          </a:p>
          <a:p>
            <a:pPr marL="457200" indent="-457200">
              <a:buFont typeface="Arial"/>
              <a:buChar char="•"/>
            </a:pPr>
            <a:endParaRPr lang="en-US" sz="800" dirty="0" smtClean="0"/>
          </a:p>
          <a:p>
            <a:r>
              <a:rPr lang="en-US" sz="2800" dirty="0" smtClean="0"/>
              <a:t>           Maximize:       ∑ </a:t>
            </a:r>
            <a:r>
              <a:rPr lang="el-GR" sz="2800" dirty="0" err="1"/>
              <a:t>μ</a:t>
            </a:r>
            <a:r>
              <a:rPr lang="en-US" sz="2800" baseline="-25000" dirty="0" err="1" smtClean="0"/>
              <a:t>nk</a:t>
            </a:r>
            <a:r>
              <a:rPr lang="en-US" sz="2800" dirty="0" smtClean="0"/>
              <a:t>(t)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nk</a:t>
            </a:r>
            <a:r>
              <a:rPr lang="en-US" sz="2800" dirty="0" smtClean="0"/>
              <a:t>(t)</a:t>
            </a:r>
          </a:p>
          <a:p>
            <a:r>
              <a:rPr lang="en-US" sz="2800" dirty="0" smtClean="0"/>
              <a:t>           Subject to:   (</a:t>
            </a:r>
            <a:r>
              <a:rPr lang="el-GR" sz="2800" dirty="0"/>
              <a:t>μ</a:t>
            </a:r>
            <a:r>
              <a:rPr lang="en-US" sz="2800" baseline="-25000" dirty="0" err="1"/>
              <a:t>nk</a:t>
            </a:r>
            <a:r>
              <a:rPr lang="en-US" sz="2800" dirty="0"/>
              <a:t>(t)) </a:t>
            </a:r>
            <a:r>
              <a:rPr lang="en-US" sz="2000" dirty="0"/>
              <a:t>in</a:t>
            </a:r>
            <a:r>
              <a:rPr lang="en-US" sz="2800" dirty="0"/>
              <a:t> </a:t>
            </a:r>
            <a:r>
              <a:rPr lang="en-US" sz="2800" dirty="0">
                <a:latin typeface="Apple Chancery"/>
              </a:rPr>
              <a:t>R</a:t>
            </a:r>
            <a:r>
              <a:rPr lang="en-US" sz="2800" dirty="0"/>
              <a:t>(</a:t>
            </a:r>
            <a:r>
              <a:rPr lang="el-GR" sz="2800" dirty="0"/>
              <a:t>ω</a:t>
            </a:r>
            <a:r>
              <a:rPr lang="en-US" sz="2800" dirty="0"/>
              <a:t>(t)) </a:t>
            </a:r>
            <a:endParaRPr lang="en-US" sz="2800" dirty="0" smtClean="0"/>
          </a:p>
          <a:p>
            <a:endParaRPr lang="en-US" sz="12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Update Queues: </a:t>
            </a:r>
          </a:p>
          <a:p>
            <a:r>
              <a:rPr lang="en-US" sz="2800" dirty="0" smtClean="0"/>
              <a:t>            Q</a:t>
            </a:r>
            <a:r>
              <a:rPr lang="el-GR" sz="2800" baseline="-25000" dirty="0" smtClean="0"/>
              <a:t>κ</a:t>
            </a:r>
            <a:r>
              <a:rPr lang="el-GR" sz="2800" dirty="0" smtClean="0"/>
              <a:t>(</a:t>
            </a:r>
            <a:r>
              <a:rPr lang="en-US" sz="2800" dirty="0" smtClean="0"/>
              <a:t>t+1) = max[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(t) + </a:t>
            </a:r>
            <a:r>
              <a:rPr lang="el-GR" sz="2800" dirty="0" smtClean="0"/>
              <a:t>γ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(t) –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(t), 0] </a:t>
            </a:r>
          </a:p>
          <a:p>
            <a:r>
              <a:rPr lang="en-US" sz="2800" dirty="0" smtClean="0"/>
              <a:t>            </a:t>
            </a:r>
            <a:r>
              <a:rPr lang="en-US" sz="2800" dirty="0" err="1" smtClean="0"/>
              <a:t>H</a:t>
            </a:r>
            <a:r>
              <a:rPr lang="en-US" sz="2800" baseline="-25000" dirty="0" err="1" smtClean="0"/>
              <a:t>k</a:t>
            </a:r>
            <a:r>
              <a:rPr lang="en-US" sz="2800" dirty="0"/>
              <a:t>(t+1) = max[</a:t>
            </a:r>
            <a:r>
              <a:rPr lang="en-US" sz="2800" dirty="0" err="1"/>
              <a:t>H</a:t>
            </a:r>
            <a:r>
              <a:rPr lang="en-US" sz="2800" baseline="-25000" dirty="0" err="1"/>
              <a:t>k</a:t>
            </a:r>
            <a:r>
              <a:rPr lang="en-US" sz="2800" dirty="0"/>
              <a:t>(t) + </a:t>
            </a:r>
            <a:r>
              <a:rPr lang="el-GR" sz="2800" dirty="0"/>
              <a:t>α</a:t>
            </a:r>
            <a:r>
              <a:rPr lang="en-US" sz="2800" baseline="-25000" dirty="0" err="1"/>
              <a:t>k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r>
              <a:rPr lang="en-US" sz="2800" dirty="0"/>
              <a:t>(t) – </a:t>
            </a:r>
            <a:r>
              <a:rPr lang="el-GR" sz="2800" dirty="0"/>
              <a:t>β</a:t>
            </a:r>
            <a:r>
              <a:rPr lang="en-US" sz="2800" baseline="-25000" dirty="0"/>
              <a:t>k</a:t>
            </a:r>
            <a:r>
              <a:rPr lang="en-US" sz="2800" dirty="0"/>
              <a:t> – </a:t>
            </a:r>
            <a:r>
              <a:rPr lang="en-US" sz="2800" dirty="0" err="1"/>
              <a:t>y</a:t>
            </a:r>
            <a:r>
              <a:rPr lang="en-US" sz="2800" baseline="-25000" dirty="0" err="1"/>
              <a:t>k</a:t>
            </a:r>
            <a:r>
              <a:rPr lang="en-US" sz="2800" dirty="0"/>
              <a:t>(t), 0]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3268" y="35894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2286000"/>
            <a:ext cx="5105400" cy="990600"/>
          </a:xfrm>
          <a:prstGeom prst="rect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76400" y="3886200"/>
            <a:ext cx="4953000" cy="990600"/>
          </a:xfrm>
          <a:prstGeom prst="rect">
            <a:avLst/>
          </a:prstGeom>
          <a:noFill/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7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2438400"/>
            <a:ext cx="5468313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1990013" y="152400"/>
            <a:ext cx="50796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What are the weights </a:t>
            </a:r>
            <a:r>
              <a:rPr lang="en-US" sz="3200" dirty="0" err="1" smtClean="0">
                <a:solidFill>
                  <a:srgbClr val="0000FF"/>
                </a:solidFill>
              </a:rPr>
              <a:t>W</a:t>
            </a:r>
            <a:r>
              <a:rPr lang="en-US" sz="3200" baseline="-25000" dirty="0" err="1" smtClean="0">
                <a:solidFill>
                  <a:srgbClr val="0000FF"/>
                </a:solidFill>
              </a:rPr>
              <a:t>nk</a:t>
            </a:r>
            <a:r>
              <a:rPr lang="en-US" sz="3200" dirty="0" smtClean="0">
                <a:solidFill>
                  <a:srgbClr val="0000FF"/>
                </a:solidFill>
              </a:rPr>
              <a:t>(t)?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908447"/>
            <a:ext cx="741741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Transmit decision: Maximize</a:t>
            </a:r>
            <a:r>
              <a:rPr lang="en-US" sz="3400" dirty="0" smtClean="0"/>
              <a:t> ∑ </a:t>
            </a:r>
            <a:r>
              <a:rPr lang="el-GR" sz="3400" dirty="0"/>
              <a:t>μ</a:t>
            </a:r>
            <a:r>
              <a:rPr lang="en-US" sz="3400" baseline="-25000" dirty="0" err="1"/>
              <a:t>nk</a:t>
            </a:r>
            <a:r>
              <a:rPr lang="en-US" sz="3400" dirty="0"/>
              <a:t>(t)</a:t>
            </a:r>
            <a:r>
              <a:rPr lang="en-US" sz="3400" dirty="0" err="1"/>
              <a:t>W</a:t>
            </a:r>
            <a:r>
              <a:rPr lang="en-US" sz="3400" baseline="-25000" dirty="0" err="1"/>
              <a:t>nk</a:t>
            </a:r>
            <a:r>
              <a:rPr lang="en-US" sz="3400" dirty="0"/>
              <a:t>(t)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1746647"/>
            <a:ext cx="5966856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For users n and k: </a:t>
            </a:r>
          </a:p>
          <a:p>
            <a:pPr marL="457200" indent="-457200">
              <a:buFont typeface="Arial"/>
              <a:buChar char="•"/>
            </a:pPr>
            <a:endParaRPr lang="en-US" sz="1200" dirty="0" smtClean="0"/>
          </a:p>
          <a:p>
            <a:r>
              <a:rPr lang="en-US" sz="3400" dirty="0" smtClean="0"/>
              <a:t>      </a:t>
            </a:r>
            <a:r>
              <a:rPr lang="en-US" sz="3400" dirty="0" err="1" smtClean="0"/>
              <a:t>W</a:t>
            </a:r>
            <a:r>
              <a:rPr lang="en-US" sz="3400" baseline="-25000" dirty="0" err="1" smtClean="0"/>
              <a:t>nk</a:t>
            </a:r>
            <a:r>
              <a:rPr lang="en-US" sz="3400" dirty="0"/>
              <a:t>(t</a:t>
            </a:r>
            <a:r>
              <a:rPr lang="en-US" sz="3400" dirty="0" smtClean="0"/>
              <a:t>) = </a:t>
            </a:r>
            <a:r>
              <a:rPr lang="en-US" sz="3400" dirty="0" err="1" smtClean="0"/>
              <a:t>Q</a:t>
            </a:r>
            <a:r>
              <a:rPr lang="en-US" sz="3400" baseline="-25000" dirty="0" err="1" smtClean="0"/>
              <a:t>k</a:t>
            </a:r>
            <a:r>
              <a:rPr lang="en-US" sz="3400" dirty="0" smtClean="0"/>
              <a:t>(t) + </a:t>
            </a:r>
            <a:r>
              <a:rPr lang="en-US" sz="3400" dirty="0" err="1" smtClean="0"/>
              <a:t>H</a:t>
            </a:r>
            <a:r>
              <a:rPr lang="en-US" sz="3400" baseline="-25000" dirty="0" err="1"/>
              <a:t>n</a:t>
            </a:r>
            <a:r>
              <a:rPr lang="en-US" sz="3400" dirty="0" smtClean="0"/>
              <a:t>(t) – </a:t>
            </a:r>
            <a:r>
              <a:rPr lang="el-GR" sz="3400" dirty="0" smtClean="0"/>
              <a:t>α</a:t>
            </a:r>
            <a:r>
              <a:rPr lang="en-US" sz="3400" baseline="-25000" dirty="0" err="1" smtClean="0"/>
              <a:t>k</a:t>
            </a:r>
            <a:r>
              <a:rPr lang="en-US" sz="3400" dirty="0" err="1" smtClean="0"/>
              <a:t>H</a:t>
            </a:r>
            <a:r>
              <a:rPr lang="en-US" sz="3400" baseline="-25000" dirty="0" err="1" smtClean="0"/>
              <a:t>k</a:t>
            </a:r>
            <a:r>
              <a:rPr lang="en-US" sz="3400" dirty="0" smtClean="0"/>
              <a:t>(t)</a:t>
            </a:r>
            <a:endParaRPr lang="en-US" sz="3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114800" y="3070086"/>
            <a:ext cx="990600" cy="58751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105400" y="3070086"/>
            <a:ext cx="1371600" cy="58751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3581400"/>
            <a:ext cx="4015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“Differential Reputation” 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162961"/>
            <a:ext cx="688975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Like “backpressure” with reputations!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The optimization naturally gives a “token”</a:t>
            </a:r>
          </a:p>
          <a:p>
            <a:r>
              <a:rPr lang="en-US" sz="2800" dirty="0" smtClean="0"/>
              <a:t>     mechanism: If your reputation is bad, you </a:t>
            </a:r>
          </a:p>
          <a:p>
            <a:r>
              <a:rPr lang="en-US" sz="2800" dirty="0" smtClean="0"/>
              <a:t>     need to improve it to get more downloads!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71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0"/>
            <a:ext cx="7635946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2554673" y="152400"/>
            <a:ext cx="39503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Performance Theorem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908447"/>
            <a:ext cx="8089499" cy="4462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400" dirty="0" smtClean="0"/>
              <a:t>For all sample paths of time-variation</a:t>
            </a:r>
          </a:p>
          <a:p>
            <a:r>
              <a:rPr lang="en-US" sz="3400" dirty="0" smtClean="0"/>
              <a:t>(possibly </a:t>
            </a:r>
            <a:r>
              <a:rPr lang="en-US" sz="3400" dirty="0" smtClean="0">
                <a:solidFill>
                  <a:srgbClr val="660066"/>
                </a:solidFill>
              </a:rPr>
              <a:t>non-</a:t>
            </a:r>
            <a:r>
              <a:rPr lang="en-US" sz="3400" dirty="0" err="1" smtClean="0">
                <a:solidFill>
                  <a:srgbClr val="660066"/>
                </a:solidFill>
              </a:rPr>
              <a:t>ergodic</a:t>
            </a:r>
            <a:r>
              <a:rPr lang="en-US" sz="3400" dirty="0" smtClean="0">
                <a:solidFill>
                  <a:srgbClr val="660066"/>
                </a:solidFill>
              </a:rPr>
              <a:t> topology states </a:t>
            </a:r>
            <a:r>
              <a:rPr lang="en-US" sz="3400" dirty="0" smtClean="0"/>
              <a:t>w(t)),</a:t>
            </a:r>
          </a:p>
          <a:p>
            <a:r>
              <a:rPr lang="en-US" sz="3400" dirty="0" smtClean="0"/>
              <a:t>the queues </a:t>
            </a:r>
            <a:r>
              <a:rPr lang="en-US" sz="3400" dirty="0" err="1" smtClean="0"/>
              <a:t>Q</a:t>
            </a:r>
            <a:r>
              <a:rPr lang="en-US" sz="3400" baseline="-25000" dirty="0" err="1" smtClean="0"/>
              <a:t>k</a:t>
            </a:r>
            <a:r>
              <a:rPr lang="en-US" sz="3400" dirty="0" smtClean="0"/>
              <a:t>(t), </a:t>
            </a:r>
            <a:r>
              <a:rPr lang="en-US" sz="3400" dirty="0" err="1" smtClean="0"/>
              <a:t>H</a:t>
            </a:r>
            <a:r>
              <a:rPr lang="en-US" sz="3400" baseline="-25000" dirty="0" err="1" smtClean="0"/>
              <a:t>k</a:t>
            </a:r>
            <a:r>
              <a:rPr lang="en-US" sz="3400" dirty="0" smtClean="0"/>
              <a:t>(t) are </a:t>
            </a:r>
            <a:r>
              <a:rPr lang="en-US" sz="3400" b="1" i="1" dirty="0" smtClean="0">
                <a:solidFill>
                  <a:srgbClr val="FF0000"/>
                </a:solidFill>
              </a:rPr>
              <a:t>deterministically </a:t>
            </a:r>
          </a:p>
          <a:p>
            <a:r>
              <a:rPr lang="en-US" sz="3400" b="1" i="1" dirty="0" smtClean="0">
                <a:solidFill>
                  <a:srgbClr val="FF0000"/>
                </a:solidFill>
              </a:rPr>
              <a:t>bounded</a:t>
            </a:r>
            <a:r>
              <a:rPr lang="en-US" sz="3400" dirty="0" smtClean="0"/>
              <a:t> by O(V).</a:t>
            </a:r>
          </a:p>
          <a:p>
            <a:endParaRPr lang="en-US" sz="1200" dirty="0"/>
          </a:p>
          <a:p>
            <a:pPr marL="457200" indent="-457200">
              <a:buFont typeface="Arial"/>
              <a:buChar char="•"/>
            </a:pPr>
            <a:r>
              <a:rPr lang="en-US" sz="3400" dirty="0" smtClean="0"/>
              <a:t>All tit-for-tat constraints are satisfied.</a:t>
            </a:r>
          </a:p>
          <a:p>
            <a:endParaRPr lang="en-US" sz="1200" dirty="0"/>
          </a:p>
          <a:p>
            <a:pPr marL="457200" indent="-457200">
              <a:buFont typeface="Arial"/>
              <a:buChar char="•"/>
            </a:pPr>
            <a:r>
              <a:rPr lang="en-US" sz="3400" dirty="0" smtClean="0"/>
              <a:t>If w(t) is </a:t>
            </a:r>
            <a:r>
              <a:rPr lang="en-US" sz="3400" dirty="0" err="1" smtClean="0"/>
              <a:t>ergodic</a:t>
            </a:r>
            <a:r>
              <a:rPr lang="en-US" sz="3400" dirty="0" smtClean="0"/>
              <a:t>, then: </a:t>
            </a:r>
          </a:p>
          <a:p>
            <a:endParaRPr lang="en-US" sz="2200" dirty="0" smtClean="0"/>
          </a:p>
          <a:p>
            <a:r>
              <a:rPr lang="en-US" sz="3400" dirty="0"/>
              <a:t> </a:t>
            </a:r>
            <a:r>
              <a:rPr lang="en-US" sz="3400" dirty="0" smtClean="0"/>
              <a:t>    Achieved utility ≥  Optimal utility – O(1/V)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6829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2786310" y="152400"/>
            <a:ext cx="34870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Simulation Scenario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752600" y="1905000"/>
            <a:ext cx="476954" cy="914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2785533"/>
            <a:ext cx="173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 Station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819400" y="1066800"/>
            <a:ext cx="4191000" cy="2808631"/>
            <a:chOff x="3276600" y="1219200"/>
            <a:chExt cx="3048000" cy="3048000"/>
          </a:xfrm>
        </p:grpSpPr>
        <p:grpSp>
          <p:nvGrpSpPr>
            <p:cNvPr id="8" name="Group 7"/>
            <p:cNvGrpSpPr/>
            <p:nvPr/>
          </p:nvGrpSpPr>
          <p:grpSpPr>
            <a:xfrm>
              <a:off x="3276600" y="1219200"/>
              <a:ext cx="3048000" cy="3048000"/>
              <a:chOff x="2209800" y="1676400"/>
              <a:chExt cx="3048000" cy="30480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209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971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733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495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209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971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733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495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209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971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733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495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09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971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33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495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4111978" y="1634067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4196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57200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2672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876800" y="3124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02920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257800" y="2438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257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7150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8674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096000" y="1447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8674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19800" y="2362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71500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867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019800" y="3657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5720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352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5052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6576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8100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733800" y="2286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3528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7338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stCxn id="35" idx="7"/>
              <a:endCxn id="36" idx="3"/>
            </p:cNvCxnSpPr>
            <p:nvPr/>
          </p:nvCxnSpPr>
          <p:spPr>
            <a:xfrm flipV="1">
              <a:off x="3482882" y="1501682"/>
              <a:ext cx="273236" cy="197036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191000" y="3657600"/>
              <a:ext cx="397674" cy="375875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1148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endCxn id="26" idx="4"/>
            </p:cNvCxnSpPr>
            <p:nvPr/>
          </p:nvCxnSpPr>
          <p:spPr>
            <a:xfrm flipV="1">
              <a:off x="5720644" y="3810000"/>
              <a:ext cx="375356" cy="217831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57150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>
              <a:endCxn id="32" idx="4"/>
            </p:cNvCxnSpPr>
            <p:nvPr/>
          </p:nvCxnSpPr>
          <p:spPr>
            <a:xfrm flipV="1">
              <a:off x="3886200" y="2971800"/>
              <a:ext cx="0" cy="386125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3810000" y="3276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/>
          <p:cNvCxnSpPr>
            <a:endCxn id="11" idx="3"/>
          </p:cNvCxnSpPr>
          <p:nvPr/>
        </p:nvCxnSpPr>
        <p:spPr>
          <a:xfrm>
            <a:off x="2077154" y="1828800"/>
            <a:ext cx="2554109" cy="270671"/>
          </a:xfrm>
          <a:prstGeom prst="straightConnector1">
            <a:avLst/>
          </a:prstGeom>
          <a:ln w="3810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676400" y="1557867"/>
            <a:ext cx="629354" cy="49953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41148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1</a:t>
            </a:r>
            <a:r>
              <a:rPr lang="en-US" sz="2400" dirty="0" smtClean="0"/>
              <a:t> Base Station, 50 mobile users. 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Base station transmission is orthogonal from P2P.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P2P transmissions distributed over sub-cells.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1 P2P transmission per sub-cell.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Files randomly selected at time 0: </a:t>
            </a:r>
          </a:p>
          <a:p>
            <a:r>
              <a:rPr lang="en-US" sz="2400" dirty="0" smtClean="0"/>
              <a:t>     p = </a:t>
            </a:r>
            <a:r>
              <a:rPr lang="en-US" sz="2400" dirty="0" err="1" smtClean="0"/>
              <a:t>Pr</a:t>
            </a:r>
            <a:r>
              <a:rPr lang="en-US" sz="2400" dirty="0" smtClean="0"/>
              <a:t>[other user has file] = Availability probability</a:t>
            </a:r>
          </a:p>
        </p:txBody>
      </p:sp>
    </p:spTree>
    <p:extLst>
      <p:ext uri="{BB962C8B-B14F-4D97-AF65-F5344CB8AC3E}">
        <p14:creationId xmlns:p14="http://schemas.microsoft.com/office/powerpoint/2010/main" val="2016409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mplepath-throughpu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44829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953000"/>
            <a:ext cx="869053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New files chosen at beginning of each phase.  Held fixed over 3 phases.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Phase 1: </a:t>
            </a:r>
            <a:r>
              <a:rPr lang="en-US" sz="2200" dirty="0" err="1" smtClean="0"/>
              <a:t>Availiability</a:t>
            </a:r>
            <a:r>
              <a:rPr lang="en-US" sz="2200" dirty="0" smtClean="0"/>
              <a:t> </a:t>
            </a:r>
            <a:r>
              <a:rPr lang="en-US" sz="2200" dirty="0" err="1" smtClean="0"/>
              <a:t>prob</a:t>
            </a:r>
            <a:r>
              <a:rPr lang="en-US" sz="2200" dirty="0" smtClean="0"/>
              <a:t> = 5%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Phase 2: Availability </a:t>
            </a:r>
            <a:r>
              <a:rPr lang="en-US" sz="2200" dirty="0" err="1" smtClean="0"/>
              <a:t>prob</a:t>
            </a:r>
            <a:r>
              <a:rPr lang="en-US" sz="2200" dirty="0" smtClean="0"/>
              <a:t> = 10%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Phase 3: Availability </a:t>
            </a:r>
            <a:r>
              <a:rPr lang="en-US" sz="2200" dirty="0" err="1" smtClean="0"/>
              <a:t>prob</a:t>
            </a:r>
            <a:r>
              <a:rPr lang="en-US" sz="2200" dirty="0" smtClean="0"/>
              <a:t> = 7%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(Even with p = 5%, the P2P traffic is more than twice the BS traffic!)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81400" y="2286000"/>
            <a:ext cx="609600" cy="4572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95800" y="3581400"/>
            <a:ext cx="304800" cy="2286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219200" y="3581400"/>
            <a:ext cx="701040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33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4953000"/>
            <a:ext cx="8597225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New files chosen at beginning of each phase.  Held fixed over 3 phases.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Phase 1: </a:t>
            </a:r>
            <a:r>
              <a:rPr lang="en-US" sz="2200" dirty="0" err="1" smtClean="0"/>
              <a:t>Availiability</a:t>
            </a:r>
            <a:r>
              <a:rPr lang="en-US" sz="2200" dirty="0" smtClean="0"/>
              <a:t> </a:t>
            </a:r>
            <a:r>
              <a:rPr lang="en-US" sz="2200" dirty="0" err="1" smtClean="0"/>
              <a:t>prob</a:t>
            </a:r>
            <a:r>
              <a:rPr lang="en-US" sz="2200" dirty="0" smtClean="0"/>
              <a:t> = 5%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Phase 2: Availability </a:t>
            </a:r>
            <a:r>
              <a:rPr lang="en-US" sz="2200" dirty="0" err="1" smtClean="0"/>
              <a:t>prob</a:t>
            </a:r>
            <a:r>
              <a:rPr lang="en-US" sz="2200" dirty="0" smtClean="0"/>
              <a:t> = 10%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Phase 3: Availability </a:t>
            </a:r>
            <a:r>
              <a:rPr lang="en-US" sz="2200" dirty="0" err="1" smtClean="0"/>
              <a:t>prob</a:t>
            </a:r>
            <a:r>
              <a:rPr lang="en-US" sz="2200" dirty="0" smtClean="0"/>
              <a:t> = 7%</a:t>
            </a:r>
            <a:endParaRPr lang="el-GR" sz="22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   </a:t>
            </a:r>
            <a:r>
              <a:rPr lang="el-GR" sz="2200" dirty="0" smtClean="0">
                <a:solidFill>
                  <a:srgbClr val="FF0000"/>
                </a:solidFill>
              </a:rPr>
              <a:t>(</a:t>
            </a:r>
            <a:r>
              <a:rPr lang="en-US" sz="2200" dirty="0" smtClean="0">
                <a:solidFill>
                  <a:srgbClr val="FF0000"/>
                </a:solidFill>
              </a:rPr>
              <a:t>This and previous use V=10, a=0.5.  Then Q(t) ≤ 12 packets for all t.)</a:t>
            </a:r>
          </a:p>
        </p:txBody>
      </p:sp>
      <p:pic>
        <p:nvPicPr>
          <p:cNvPr id="2" name="Picture 1" descr="samplepathQ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962"/>
            <a:ext cx="9144000" cy="462864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1219200" y="1295400"/>
            <a:ext cx="701040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1295400"/>
            <a:ext cx="381000" cy="6858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14800" y="1752600"/>
            <a:ext cx="381000" cy="6858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997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4953000"/>
            <a:ext cx="85074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The above shows throughput versus V.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Different tit-for-tat parameters </a:t>
            </a:r>
            <a:r>
              <a:rPr lang="el-GR" sz="2200" dirty="0" smtClean="0"/>
              <a:t>α</a:t>
            </a:r>
            <a:r>
              <a:rPr lang="en-US" sz="2200" dirty="0" smtClean="0"/>
              <a:t> are shown: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/>
              <a:t>L</a:t>
            </a:r>
            <a:r>
              <a:rPr lang="en-US" sz="2200" dirty="0" smtClean="0"/>
              <a:t>arger </a:t>
            </a:r>
            <a:r>
              <a:rPr lang="el-GR" sz="2200" dirty="0" smtClean="0"/>
              <a:t>α</a:t>
            </a:r>
            <a:r>
              <a:rPr lang="en-US" sz="2200" dirty="0" smtClean="0"/>
              <a:t> means more incentives to participate, but optimalit</a:t>
            </a:r>
            <a:r>
              <a:rPr lang="en-US" sz="2200" dirty="0" smtClean="0"/>
              <a:t>y is then</a:t>
            </a:r>
          </a:p>
          <a:p>
            <a:r>
              <a:rPr lang="el-GR" sz="2200" dirty="0" smtClean="0"/>
              <a:t>     </a:t>
            </a:r>
            <a:r>
              <a:rPr lang="en-US" sz="2200" dirty="0" smtClean="0"/>
              <a:t>m</a:t>
            </a:r>
            <a:r>
              <a:rPr lang="en-US" sz="2200" dirty="0" smtClean="0"/>
              <a:t>ore constrained. </a:t>
            </a:r>
            <a:endParaRPr lang="en-US" sz="2200" dirty="0" smtClean="0"/>
          </a:p>
        </p:txBody>
      </p:sp>
      <p:pic>
        <p:nvPicPr>
          <p:cNvPr id="2" name="Picture 1" descr="throughputV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682"/>
            <a:ext cx="9144000" cy="448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2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4953000"/>
            <a:ext cx="816120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The corresponding queue size for the same experiment as previous</a:t>
            </a:r>
          </a:p>
          <a:p>
            <a:r>
              <a:rPr lang="en-US" sz="2200" dirty="0" smtClean="0"/>
              <a:t>     s</a:t>
            </a:r>
            <a:r>
              <a:rPr lang="en-US" sz="2200" dirty="0" smtClean="0"/>
              <a:t>lide.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Our analytical bound ensures Queue size ≤ V+2 for all time.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At V=10 (which gives near optimality from previous figure) we get </a:t>
            </a:r>
          </a:p>
          <a:p>
            <a:r>
              <a:rPr lang="en-US" sz="2200" dirty="0" smtClean="0"/>
              <a:t>     a queue bound of 12. </a:t>
            </a:r>
            <a:endParaRPr lang="en-US" sz="2200" dirty="0" smtClean="0"/>
          </a:p>
        </p:txBody>
      </p:sp>
      <p:pic>
        <p:nvPicPr>
          <p:cNvPr id="4" name="Picture 3" descr="QV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699"/>
            <a:ext cx="9144000" cy="477430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295400" y="838200"/>
            <a:ext cx="6934200" cy="312420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86200" y="1828800"/>
            <a:ext cx="533400" cy="6858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38700" y="2971800"/>
            <a:ext cx="342900" cy="4572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1339994" y="1631123"/>
            <a:ext cx="6933010" cy="2621449"/>
          </a:xfrm>
          <a:custGeom>
            <a:avLst/>
            <a:gdLst>
              <a:gd name="connsiteX0" fmla="*/ 0 w 6933010"/>
              <a:gd name="connsiteY0" fmla="*/ 2621449 h 2621449"/>
              <a:gd name="connsiteX1" fmla="*/ 128173 w 6933010"/>
              <a:gd name="connsiteY1" fmla="*/ 2621449 h 2621449"/>
              <a:gd name="connsiteX2" fmla="*/ 291303 w 6933010"/>
              <a:gd name="connsiteY2" fmla="*/ 2551543 h 2621449"/>
              <a:gd name="connsiteX3" fmla="*/ 291303 w 6933010"/>
              <a:gd name="connsiteY3" fmla="*/ 2551543 h 2621449"/>
              <a:gd name="connsiteX4" fmla="*/ 454432 w 6933010"/>
              <a:gd name="connsiteY4" fmla="*/ 2539893 h 2621449"/>
              <a:gd name="connsiteX5" fmla="*/ 6933010 w 6933010"/>
              <a:gd name="connsiteY5" fmla="*/ 0 h 262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33010" h="2621449">
                <a:moveTo>
                  <a:pt x="0" y="2621449"/>
                </a:moveTo>
                <a:lnTo>
                  <a:pt x="128173" y="2621449"/>
                </a:lnTo>
                <a:lnTo>
                  <a:pt x="291303" y="2551543"/>
                </a:lnTo>
                <a:lnTo>
                  <a:pt x="291303" y="2551543"/>
                </a:lnTo>
                <a:lnTo>
                  <a:pt x="454432" y="2539893"/>
                </a:lnTo>
                <a:lnTo>
                  <a:pt x="6933010" y="0"/>
                </a:lnTo>
              </a:path>
            </a:pathLst>
          </a:cu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2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4114800"/>
            <a:ext cx="8212505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err="1" smtClean="0"/>
              <a:t>Lyapunov</a:t>
            </a:r>
            <a:r>
              <a:rPr lang="en-US" sz="2200" dirty="0" smtClean="0"/>
              <a:t> optimization approach to wireless P2P scheduling.</a:t>
            </a:r>
          </a:p>
          <a:p>
            <a:pPr marL="285750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“Backpressure” on Reputations. </a:t>
            </a:r>
          </a:p>
          <a:p>
            <a:pPr marL="285750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P2P </a:t>
            </a:r>
            <a:r>
              <a:rPr lang="en-US" sz="2200" dirty="0" smtClean="0"/>
              <a:t>leads to significant gains in throughput.</a:t>
            </a:r>
          </a:p>
          <a:p>
            <a:pPr marL="285750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Our algorithm, derived for the simple “infinite file size” assumption,</a:t>
            </a:r>
          </a:p>
          <a:p>
            <a:r>
              <a:rPr lang="en-US" sz="2200" dirty="0" smtClean="0"/>
              <a:t>     a</a:t>
            </a:r>
            <a:r>
              <a:rPr lang="en-US" sz="2200" dirty="0" smtClean="0"/>
              <a:t>lso works well on finite file sizes and non-</a:t>
            </a:r>
            <a:r>
              <a:rPr lang="en-US" sz="2200" dirty="0" err="1" smtClean="0"/>
              <a:t>ergodic</a:t>
            </a:r>
            <a:r>
              <a:rPr lang="en-US" sz="2200" dirty="0" smtClean="0"/>
              <a:t> events.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304800"/>
            <a:ext cx="2362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Conclusions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676400" y="1905000"/>
            <a:ext cx="476954" cy="914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2785533"/>
            <a:ext cx="173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 Station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743200" y="1066800"/>
            <a:ext cx="4191000" cy="2808631"/>
            <a:chOff x="3276600" y="1219200"/>
            <a:chExt cx="3048000" cy="3048000"/>
          </a:xfrm>
        </p:grpSpPr>
        <p:grpSp>
          <p:nvGrpSpPr>
            <p:cNvPr id="9" name="Group 8"/>
            <p:cNvGrpSpPr/>
            <p:nvPr/>
          </p:nvGrpSpPr>
          <p:grpSpPr>
            <a:xfrm>
              <a:off x="3276600" y="1219200"/>
              <a:ext cx="3048000" cy="3048000"/>
              <a:chOff x="2209800" y="1676400"/>
              <a:chExt cx="3048000" cy="30480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2209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971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733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495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209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971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733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495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209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971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733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495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209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71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733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495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Oval 9"/>
            <p:cNvSpPr/>
            <p:nvPr/>
          </p:nvSpPr>
          <p:spPr>
            <a:xfrm>
              <a:off x="4111978" y="1634067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4196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2672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76800" y="3124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02920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257800" y="2438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257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7150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8674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447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8674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019800" y="2362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71500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867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019800" y="3657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5720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352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5052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6576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8100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733800" y="2286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352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7338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6" idx="7"/>
              <a:endCxn id="37" idx="3"/>
            </p:cNvCxnSpPr>
            <p:nvPr/>
          </p:nvCxnSpPr>
          <p:spPr>
            <a:xfrm flipV="1">
              <a:off x="3482882" y="1501682"/>
              <a:ext cx="273236" cy="197036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4191000" y="3657600"/>
              <a:ext cx="397674" cy="375875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41148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endCxn id="27" idx="4"/>
            </p:cNvCxnSpPr>
            <p:nvPr/>
          </p:nvCxnSpPr>
          <p:spPr>
            <a:xfrm flipV="1">
              <a:off x="5720644" y="3810000"/>
              <a:ext cx="375356" cy="217831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57150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endCxn id="33" idx="4"/>
            </p:cNvCxnSpPr>
            <p:nvPr/>
          </p:nvCxnSpPr>
          <p:spPr>
            <a:xfrm flipV="1">
              <a:off x="3886200" y="2971800"/>
              <a:ext cx="0" cy="386125"/>
            </a:xfrm>
            <a:prstGeom prst="straightConnector1">
              <a:avLst/>
            </a:prstGeom>
            <a:ln w="3810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3810000" y="3276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1" name="Straight Arrow Connector 60"/>
          <p:cNvCxnSpPr>
            <a:endCxn id="12" idx="3"/>
          </p:cNvCxnSpPr>
          <p:nvPr/>
        </p:nvCxnSpPr>
        <p:spPr>
          <a:xfrm>
            <a:off x="2000954" y="1828800"/>
            <a:ext cx="2554109" cy="270671"/>
          </a:xfrm>
          <a:prstGeom prst="straightConnector1">
            <a:avLst/>
          </a:prstGeom>
          <a:ln w="3810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1600200" y="1557867"/>
            <a:ext cx="629354" cy="49953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Isosceles Triangle 39"/>
          <p:cNvSpPr/>
          <p:nvPr/>
        </p:nvSpPr>
        <p:spPr>
          <a:xfrm>
            <a:off x="914400" y="1153769"/>
            <a:ext cx="476954" cy="914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4800" y="2034302"/>
            <a:ext cx="173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 Station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981200" y="315569"/>
            <a:ext cx="4191000" cy="2808631"/>
            <a:chOff x="3276600" y="1219200"/>
            <a:chExt cx="3048000" cy="3048000"/>
          </a:xfrm>
        </p:grpSpPr>
        <p:grpSp>
          <p:nvGrpSpPr>
            <p:cNvPr id="43" name="Group 42"/>
            <p:cNvGrpSpPr/>
            <p:nvPr/>
          </p:nvGrpSpPr>
          <p:grpSpPr>
            <a:xfrm>
              <a:off x="3276600" y="1219200"/>
              <a:ext cx="3048000" cy="3048000"/>
              <a:chOff x="2209800" y="1676400"/>
              <a:chExt cx="3048000" cy="30480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209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971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733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495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209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971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733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495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209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971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733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495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209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971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733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495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4111978" y="1634067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196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57200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2672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876800" y="3124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02920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257800" y="2438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257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7150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8674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096000" y="1447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8674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019800" y="2362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71500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867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19800" y="3657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5720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352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5052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6576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8100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733800" y="2286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3528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352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7338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1148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7150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3810000" y="3276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5" name="Straight Arrow Connector 94"/>
          <p:cNvCxnSpPr>
            <a:endCxn id="46" idx="3"/>
          </p:cNvCxnSpPr>
          <p:nvPr/>
        </p:nvCxnSpPr>
        <p:spPr>
          <a:xfrm>
            <a:off x="1238954" y="1077569"/>
            <a:ext cx="2554109" cy="270671"/>
          </a:xfrm>
          <a:prstGeom prst="straightConnector1">
            <a:avLst/>
          </a:prstGeom>
          <a:ln w="5715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838200" y="806636"/>
            <a:ext cx="629354" cy="49953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3429000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Want to increase the throughput in wireless systems.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Current system designs cannot support future mobile traffic.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Ideas: </a:t>
            </a:r>
          </a:p>
          <a:p>
            <a:pPr marL="800100" lvl="1" indent="-342900">
              <a:lnSpc>
                <a:spcPct val="130000"/>
              </a:lnSpc>
              <a:buFont typeface="Wingdings" charset="2"/>
              <a:buChar char="Ø"/>
            </a:pPr>
            <a:r>
              <a:rPr lang="en-US" sz="2400" dirty="0" smtClean="0"/>
              <a:t>Throughput can be significantly increased by allowing 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b="1" i="1" dirty="0" smtClean="0">
                <a:solidFill>
                  <a:srgbClr val="660066"/>
                </a:solidFill>
              </a:rPr>
              <a:t>device</a:t>
            </a:r>
            <a:r>
              <a:rPr lang="en-US" sz="2400" b="1" i="1" dirty="0">
                <a:solidFill>
                  <a:srgbClr val="660066"/>
                </a:solidFill>
              </a:rPr>
              <a:t>-to-device </a:t>
            </a:r>
            <a:r>
              <a:rPr lang="en-US" sz="2400" b="1" i="1" dirty="0" smtClean="0">
                <a:solidFill>
                  <a:srgbClr val="660066"/>
                </a:solidFill>
              </a:rPr>
              <a:t>communication.</a:t>
            </a:r>
            <a:r>
              <a:rPr lang="en-US" sz="2400" dirty="0" smtClean="0"/>
              <a:t> </a:t>
            </a:r>
          </a:p>
          <a:p>
            <a:pPr marL="800100" lvl="1" indent="-342900">
              <a:lnSpc>
                <a:spcPct val="130000"/>
              </a:lnSpc>
              <a:buFont typeface="Wingdings" charset="2"/>
              <a:buChar char="Ø"/>
            </a:pPr>
            <a:r>
              <a:rPr lang="en-US" sz="2400" dirty="0" smtClean="0"/>
              <a:t>Exploit </a:t>
            </a:r>
            <a:r>
              <a:rPr lang="en-US" sz="2400" b="1" i="1" dirty="0" smtClean="0">
                <a:solidFill>
                  <a:srgbClr val="008000"/>
                </a:solidFill>
              </a:rPr>
              <a:t>file popularity</a:t>
            </a:r>
            <a:r>
              <a:rPr lang="en-US" sz="2400" dirty="0" smtClean="0"/>
              <a:t> and </a:t>
            </a:r>
            <a:r>
              <a:rPr lang="en-US" sz="2400" b="1" i="1" dirty="0" smtClean="0">
                <a:solidFill>
                  <a:srgbClr val="008000"/>
                </a:solidFill>
              </a:rPr>
              <a:t>caching capabilities</a:t>
            </a:r>
            <a:r>
              <a:rPr lang="en-US" sz="24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9144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660066"/>
                </a:solidFill>
              </a:rPr>
              <a:t>Without</a:t>
            </a:r>
            <a:r>
              <a:rPr lang="en-US" sz="2000" dirty="0" smtClean="0">
                <a:solidFill>
                  <a:srgbClr val="660066"/>
                </a:solidFill>
              </a:rPr>
              <a:t> Device-to-Device Transmission</a:t>
            </a:r>
          </a:p>
          <a:p>
            <a:r>
              <a:rPr lang="en-US" sz="2000" dirty="0" smtClean="0">
                <a:solidFill>
                  <a:srgbClr val="660066"/>
                </a:solidFill>
              </a:rPr>
              <a:t>(Example Timeslot).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914400"/>
            <a:ext cx="2362200" cy="1086348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8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Isosceles Triangle 39"/>
          <p:cNvSpPr/>
          <p:nvPr/>
        </p:nvSpPr>
        <p:spPr>
          <a:xfrm>
            <a:off x="914400" y="1153769"/>
            <a:ext cx="476954" cy="914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04800" y="2034302"/>
            <a:ext cx="173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 Station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981200" y="315569"/>
            <a:ext cx="4191000" cy="2808631"/>
            <a:chOff x="3276600" y="1219200"/>
            <a:chExt cx="3048000" cy="3048000"/>
          </a:xfrm>
        </p:grpSpPr>
        <p:grpSp>
          <p:nvGrpSpPr>
            <p:cNvPr id="43" name="Group 42"/>
            <p:cNvGrpSpPr/>
            <p:nvPr/>
          </p:nvGrpSpPr>
          <p:grpSpPr>
            <a:xfrm>
              <a:off x="3276600" y="1219200"/>
              <a:ext cx="3048000" cy="3048000"/>
              <a:chOff x="2209800" y="1676400"/>
              <a:chExt cx="3048000" cy="30480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2209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2971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733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495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209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971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733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4495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209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2971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733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4495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209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971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733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495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4111978" y="1634067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4196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57200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2672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876800" y="3124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02920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257800" y="2438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5257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7150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8674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096000" y="1447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8674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019800" y="2362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71500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867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19800" y="3657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5720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352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35052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6576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8100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733800" y="2286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3528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352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7338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>
              <a:stCxn id="70" idx="7"/>
              <a:endCxn id="71" idx="3"/>
            </p:cNvCxnSpPr>
            <p:nvPr/>
          </p:nvCxnSpPr>
          <p:spPr>
            <a:xfrm flipV="1">
              <a:off x="3482882" y="1501682"/>
              <a:ext cx="273236" cy="197036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4191000" y="3657600"/>
              <a:ext cx="397674" cy="375875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41148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Arrow Connector 74"/>
            <p:cNvCxnSpPr>
              <a:endCxn id="61" idx="4"/>
            </p:cNvCxnSpPr>
            <p:nvPr/>
          </p:nvCxnSpPr>
          <p:spPr>
            <a:xfrm flipV="1">
              <a:off x="5720644" y="3810000"/>
              <a:ext cx="375356" cy="217831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57150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Arrow Connector 76"/>
            <p:cNvCxnSpPr>
              <a:endCxn id="67" idx="4"/>
            </p:cNvCxnSpPr>
            <p:nvPr/>
          </p:nvCxnSpPr>
          <p:spPr>
            <a:xfrm flipV="1">
              <a:off x="3886200" y="2971800"/>
              <a:ext cx="0" cy="386125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3810000" y="3276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Oval 95"/>
          <p:cNvSpPr/>
          <p:nvPr/>
        </p:nvSpPr>
        <p:spPr>
          <a:xfrm>
            <a:off x="838200" y="806636"/>
            <a:ext cx="629354" cy="49953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3429000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Want to increase the throughput in wireless systems.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Current system designs cannot support future mobile traffic.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2400" dirty="0" smtClean="0"/>
              <a:t>Ideas: </a:t>
            </a:r>
          </a:p>
          <a:p>
            <a:pPr marL="800100" lvl="1" indent="-342900">
              <a:lnSpc>
                <a:spcPct val="130000"/>
              </a:lnSpc>
              <a:buFont typeface="Wingdings" charset="2"/>
              <a:buChar char="Ø"/>
            </a:pPr>
            <a:r>
              <a:rPr lang="en-US" sz="2400" dirty="0" smtClean="0"/>
              <a:t>Throughput can be significantly increased by allowing 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b="1" i="1" dirty="0" smtClean="0">
                <a:solidFill>
                  <a:srgbClr val="660066"/>
                </a:solidFill>
              </a:rPr>
              <a:t>device</a:t>
            </a:r>
            <a:r>
              <a:rPr lang="en-US" sz="2400" b="1" i="1" dirty="0">
                <a:solidFill>
                  <a:srgbClr val="660066"/>
                </a:solidFill>
              </a:rPr>
              <a:t>-to-device </a:t>
            </a:r>
            <a:r>
              <a:rPr lang="en-US" sz="2400" b="1" i="1" dirty="0" smtClean="0">
                <a:solidFill>
                  <a:srgbClr val="660066"/>
                </a:solidFill>
              </a:rPr>
              <a:t>communication.</a:t>
            </a:r>
            <a:r>
              <a:rPr lang="en-US" sz="2400" dirty="0" smtClean="0"/>
              <a:t> </a:t>
            </a:r>
          </a:p>
          <a:p>
            <a:pPr marL="800100" lvl="1" indent="-342900">
              <a:lnSpc>
                <a:spcPct val="130000"/>
              </a:lnSpc>
              <a:buFont typeface="Wingdings" charset="2"/>
              <a:buChar char="Ø"/>
            </a:pPr>
            <a:r>
              <a:rPr lang="en-US" sz="2400" dirty="0" smtClean="0"/>
              <a:t>Exploit </a:t>
            </a:r>
            <a:r>
              <a:rPr lang="en-US" sz="2400" b="1" i="1" dirty="0" smtClean="0">
                <a:solidFill>
                  <a:srgbClr val="008000"/>
                </a:solidFill>
              </a:rPr>
              <a:t>file popularity</a:t>
            </a:r>
            <a:r>
              <a:rPr lang="en-US" sz="2400" dirty="0" smtClean="0"/>
              <a:t> and </a:t>
            </a:r>
            <a:r>
              <a:rPr lang="en-US" sz="2400" b="1" i="1" dirty="0" smtClean="0">
                <a:solidFill>
                  <a:srgbClr val="008000"/>
                </a:solidFill>
              </a:rPr>
              <a:t>caching capabilities</a:t>
            </a:r>
            <a:r>
              <a:rPr lang="en-US" sz="2400" dirty="0" smtClean="0"/>
              <a:t>.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553200" y="9144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660066"/>
                </a:solidFill>
              </a:rPr>
              <a:t>With</a:t>
            </a:r>
            <a:r>
              <a:rPr lang="en-US" sz="2000" dirty="0" smtClean="0">
                <a:solidFill>
                  <a:srgbClr val="660066"/>
                </a:solidFill>
              </a:rPr>
              <a:t> Device-to-Device Transmission</a:t>
            </a:r>
          </a:p>
          <a:p>
            <a:r>
              <a:rPr lang="en-US" sz="2000" dirty="0" smtClean="0">
                <a:solidFill>
                  <a:srgbClr val="660066"/>
                </a:solidFill>
              </a:rPr>
              <a:t>(Example Timeslot).</a:t>
            </a:r>
            <a:endParaRPr lang="en-US" sz="2000" dirty="0">
              <a:solidFill>
                <a:srgbClr val="660066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553200" y="914400"/>
            <a:ext cx="2362200" cy="1086348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1238954" y="1077569"/>
            <a:ext cx="2554109" cy="270671"/>
          </a:xfrm>
          <a:prstGeom prst="straightConnector1">
            <a:avLst/>
          </a:prstGeom>
          <a:ln w="5715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60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4876800" y="1015661"/>
            <a:ext cx="3733800" cy="42421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015662"/>
            <a:ext cx="3733800" cy="42421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102816"/>
            <a:ext cx="37338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FF"/>
                </a:solidFill>
              </a:rPr>
              <a:t>User 1 Modes: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Automatic File Search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Browse a Neighbor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Browse a Social Group</a:t>
            </a:r>
          </a:p>
          <a:p>
            <a:endParaRPr lang="en-US" sz="2200" dirty="0"/>
          </a:p>
          <a:p>
            <a:r>
              <a:rPr lang="en-US" sz="2200" b="1" dirty="0" smtClean="0">
                <a:solidFill>
                  <a:srgbClr val="0000FF"/>
                </a:solidFill>
              </a:rPr>
              <a:t>User 1 Public Directory: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Music Videos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200" dirty="0" smtClean="0"/>
              <a:t>Lady </a:t>
            </a:r>
            <a:r>
              <a:rPr lang="en-US" sz="2200" dirty="0" err="1" smtClean="0"/>
              <a:t>GaGa</a:t>
            </a:r>
            <a:endParaRPr lang="en-US" sz="2200" dirty="0" smtClean="0"/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YouTube Clips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Movies</a:t>
            </a:r>
            <a:endParaRPr lang="en-US" dirty="0" smtClean="0"/>
          </a:p>
          <a:p>
            <a:pPr marL="800100" lvl="1" indent="-342900">
              <a:buFont typeface="Wingdings" charset="2"/>
              <a:buChar char="Ø"/>
            </a:pPr>
            <a:r>
              <a:rPr lang="en-US" sz="2200" dirty="0" smtClean="0"/>
              <a:t>Bob the Builder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200" dirty="0" smtClean="0"/>
              <a:t>Thomas the Train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105400" y="1091861"/>
            <a:ext cx="3962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FF"/>
                </a:solidFill>
              </a:rPr>
              <a:t>User 2 Modes: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Automatic File Search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Browse a Neighbor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Browse a Social Group</a:t>
            </a:r>
          </a:p>
          <a:p>
            <a:endParaRPr lang="en-US" sz="2200" dirty="0"/>
          </a:p>
          <a:p>
            <a:r>
              <a:rPr lang="en-US" sz="2200" b="1" dirty="0" smtClean="0">
                <a:solidFill>
                  <a:srgbClr val="0000FF"/>
                </a:solidFill>
              </a:rPr>
              <a:t>User 2 Public Directory: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Music Videos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200" dirty="0" smtClean="0"/>
              <a:t>Glee Clips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200" dirty="0" smtClean="0"/>
              <a:t>Taylor Swift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YouTube Clips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200" dirty="0" smtClean="0"/>
              <a:t>Clippers Highlights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CISS Talks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5334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Neighbors are likely to have Popular Files.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Browsing capabilities induce popularity.</a:t>
            </a:r>
            <a:endParaRPr lang="en-US" sz="2800" dirty="0"/>
          </a:p>
        </p:txBody>
      </p:sp>
      <p:sp>
        <p:nvSpPr>
          <p:cNvPr id="6" name="Curved Right Arrow 5"/>
          <p:cNvSpPr/>
          <p:nvPr/>
        </p:nvSpPr>
        <p:spPr>
          <a:xfrm>
            <a:off x="7315200" y="5562600"/>
            <a:ext cx="762000" cy="685800"/>
          </a:xfrm>
          <a:prstGeom prst="curved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Curved Right Arrow 100"/>
          <p:cNvSpPr/>
          <p:nvPr/>
        </p:nvSpPr>
        <p:spPr>
          <a:xfrm rot="10800000">
            <a:off x="8077200" y="5486400"/>
            <a:ext cx="762000" cy="685800"/>
          </a:xfrm>
          <a:prstGeom prst="curved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340692" y="152400"/>
            <a:ext cx="437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Example GUI at User Devices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6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2867034" y="152400"/>
            <a:ext cx="3325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Peer-to-Peer Systems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53440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Much prior work on internet peer-to-peer.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Much prior work on incentives (tokens, tit-for-tat, etc.)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[Neely, </a:t>
            </a:r>
            <a:r>
              <a:rPr lang="en-US" sz="2400" dirty="0" err="1" smtClean="0"/>
              <a:t>Golubchik</a:t>
            </a:r>
            <a:r>
              <a:rPr lang="en-US" sz="2400" dirty="0" smtClean="0"/>
              <a:t> </a:t>
            </a:r>
            <a:r>
              <a:rPr lang="en-US" sz="2400" dirty="0" err="1" smtClean="0"/>
              <a:t>Infocom</a:t>
            </a:r>
            <a:r>
              <a:rPr lang="en-US" sz="2400" dirty="0" smtClean="0"/>
              <a:t> 2011] considers utility optimization for </a:t>
            </a:r>
            <a:r>
              <a:rPr lang="en-US" sz="2400" b="1" i="1" dirty="0" smtClean="0">
                <a:solidFill>
                  <a:srgbClr val="FF0000"/>
                </a:solidFill>
              </a:rPr>
              <a:t>general wireless peer-to-peer models</a:t>
            </a:r>
            <a:r>
              <a:rPr lang="en-US" sz="2400" dirty="0" smtClean="0"/>
              <a:t>, but: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2400" dirty="0" smtClean="0"/>
              <a:t>Requires coordination.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2400" dirty="0" smtClean="0"/>
              <a:t>Can have large delays in mobile network.</a:t>
            </a:r>
          </a:p>
          <a:p>
            <a:pPr lvl="1"/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Current paper: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Design for mobile setting with simplified coordination.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Reduce Delays by </a:t>
            </a:r>
            <a:r>
              <a:rPr lang="en-US" sz="2400" b="1" i="1" dirty="0" smtClean="0">
                <a:solidFill>
                  <a:srgbClr val="008000"/>
                </a:solidFill>
              </a:rPr>
              <a:t>opportunistically grabbing packets from </a:t>
            </a:r>
          </a:p>
          <a:p>
            <a:pPr lvl="1"/>
            <a:r>
              <a:rPr lang="en-US" sz="2400" b="1" i="1" dirty="0">
                <a:solidFill>
                  <a:srgbClr val="008000"/>
                </a:solidFill>
              </a:rPr>
              <a:t> </a:t>
            </a:r>
            <a:r>
              <a:rPr lang="en-US" sz="2400" b="1" i="1" dirty="0" smtClean="0">
                <a:solidFill>
                  <a:srgbClr val="008000"/>
                </a:solidFill>
              </a:rPr>
              <a:t>    current neighbors</a:t>
            </a:r>
            <a:r>
              <a:rPr lang="en-US" sz="2400" dirty="0" smtClean="0"/>
              <a:t>. 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To do this: We will treat a </a:t>
            </a:r>
            <a:r>
              <a:rPr lang="en-US" sz="2400" b="1" i="1" dirty="0" smtClean="0">
                <a:solidFill>
                  <a:srgbClr val="FF0000"/>
                </a:solidFill>
              </a:rPr>
              <a:t>simplified model</a:t>
            </a:r>
            <a:r>
              <a:rPr lang="en-US" sz="2400" dirty="0"/>
              <a:t> </a:t>
            </a:r>
            <a:r>
              <a:rPr lang="en-US" sz="2400" dirty="0" smtClean="0"/>
              <a:t>where each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user only wants 1 “infinitely long” file.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Prove optimality for the simplified model.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Design a heuristic modification for more general systems.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221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988208" y="152400"/>
            <a:ext cx="508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Simple Model: Network Structure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21308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User devices (example: Handsets)</a:t>
            </a:r>
            <a:endParaRPr lang="en-US" sz="2400" dirty="0" smtClean="0"/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Want data.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Typically mobile.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Have fewer files cached.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Access point devices (example: </a:t>
            </a:r>
            <a:r>
              <a:rPr lang="en-US" sz="2400" dirty="0" err="1" smtClean="0">
                <a:solidFill>
                  <a:srgbClr val="0000FF"/>
                </a:solidFill>
              </a:rPr>
              <a:t>Basestations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Femto</a:t>
            </a:r>
            <a:r>
              <a:rPr lang="en-US" sz="2400" dirty="0" smtClean="0">
                <a:solidFill>
                  <a:srgbClr val="0000FF"/>
                </a:solidFill>
              </a:rPr>
              <a:t> Nodes)</a:t>
            </a:r>
            <a:endParaRPr lang="en-US" sz="2400" dirty="0" smtClean="0"/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Don’t want data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Typically non-mobile</a:t>
            </a:r>
          </a:p>
          <a:p>
            <a:pPr marL="800100" lvl="1" indent="-342900">
              <a:buFont typeface="Wingdings" charset="2"/>
              <a:buChar char="Ø"/>
            </a:pPr>
            <a:r>
              <a:rPr lang="en-US" sz="2400" dirty="0" smtClean="0"/>
              <a:t>Typically have access to many more files.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0600" y="838200"/>
            <a:ext cx="3646516" cy="2106473"/>
            <a:chOff x="3276600" y="1219200"/>
            <a:chExt cx="3048000" cy="3048000"/>
          </a:xfrm>
        </p:grpSpPr>
        <p:grpSp>
          <p:nvGrpSpPr>
            <p:cNvPr id="5" name="Group 4"/>
            <p:cNvGrpSpPr/>
            <p:nvPr/>
          </p:nvGrpSpPr>
          <p:grpSpPr>
            <a:xfrm>
              <a:off x="3276600" y="1219200"/>
              <a:ext cx="3048000" cy="3048000"/>
              <a:chOff x="2209800" y="1676400"/>
              <a:chExt cx="3048000" cy="30480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209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971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733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495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209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971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733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495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209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971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733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495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209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971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733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495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4111978" y="1634067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4196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7200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2672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76800" y="3124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02920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2438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57800" y="1676400"/>
              <a:ext cx="152400" cy="152400"/>
            </a:xfrm>
            <a:prstGeom prst="ellipse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150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96000" y="1447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8674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19800" y="2362200"/>
              <a:ext cx="152400" cy="152400"/>
            </a:xfrm>
            <a:prstGeom prst="ellipse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71500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867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19800" y="3657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5720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352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5052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6576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8100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733800" y="2286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3528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352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7338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>
              <a:stCxn id="31" idx="7"/>
              <a:endCxn id="32" idx="3"/>
            </p:cNvCxnSpPr>
            <p:nvPr/>
          </p:nvCxnSpPr>
          <p:spPr>
            <a:xfrm flipV="1">
              <a:off x="3482882" y="1501682"/>
              <a:ext cx="273236" cy="197036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191000" y="3657600"/>
              <a:ext cx="397674" cy="375875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1148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>
              <a:endCxn id="23" idx="4"/>
            </p:cNvCxnSpPr>
            <p:nvPr/>
          </p:nvCxnSpPr>
          <p:spPr>
            <a:xfrm flipV="1">
              <a:off x="5720644" y="3810000"/>
              <a:ext cx="375356" cy="217831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57150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endCxn id="28" idx="4"/>
            </p:cNvCxnSpPr>
            <p:nvPr/>
          </p:nvCxnSpPr>
          <p:spPr>
            <a:xfrm flipV="1">
              <a:off x="3886200" y="2971800"/>
              <a:ext cx="0" cy="386125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810000" y="3276600"/>
              <a:ext cx="152400" cy="152400"/>
            </a:xfrm>
            <a:prstGeom prst="ellipse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81600" y="1198054"/>
            <a:ext cx="3581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 Devices:</a:t>
            </a:r>
          </a:p>
          <a:p>
            <a:endParaRPr lang="en-US" sz="800" dirty="0" smtClean="0"/>
          </a:p>
          <a:p>
            <a:r>
              <a:rPr lang="en-US" sz="2200" dirty="0" smtClean="0"/>
              <a:t>{Devices}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= {</a:t>
            </a:r>
            <a:r>
              <a:rPr lang="en-US" sz="2200" dirty="0" smtClean="0">
                <a:solidFill>
                  <a:srgbClr val="FF0000"/>
                </a:solidFill>
              </a:rPr>
              <a:t>Users</a:t>
            </a:r>
            <a:r>
              <a:rPr lang="en-US" sz="2200" dirty="0" smtClean="0"/>
              <a:t>} U {</a:t>
            </a:r>
            <a:r>
              <a:rPr lang="en-US" sz="2200" dirty="0" smtClean="0">
                <a:solidFill>
                  <a:srgbClr val="000090"/>
                </a:solidFill>
              </a:rPr>
              <a:t>Access Points</a:t>
            </a:r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57" name="Rectangle 56"/>
          <p:cNvSpPr/>
          <p:nvPr/>
        </p:nvSpPr>
        <p:spPr>
          <a:xfrm>
            <a:off x="5181600" y="1198054"/>
            <a:ext cx="3429000" cy="1316546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8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774309" y="152400"/>
            <a:ext cx="5510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Simple Model: Transmission Options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21308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1-Hop Networking (no relaying).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Access points can transmit to users.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Users can transmit to other users.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ime-Varying Channels, timeslots t in {0, 1, 2, …}.</a:t>
            </a:r>
          </a:p>
          <a:p>
            <a:pPr marL="342900" indent="-342900">
              <a:buFont typeface="Arial"/>
              <a:buChar char="•"/>
            </a:pPr>
            <a:r>
              <a:rPr lang="el-GR" sz="2400" dirty="0" smtClean="0"/>
              <a:t>ω</a:t>
            </a:r>
            <a:r>
              <a:rPr lang="en-US" sz="2400" dirty="0" smtClean="0"/>
              <a:t>(t) = “topology state” on slot t.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Slot t decision:  Choose (</a:t>
            </a:r>
            <a:r>
              <a:rPr lang="el-GR" sz="2400" dirty="0" smtClean="0"/>
              <a:t>μ</a:t>
            </a:r>
            <a:r>
              <a:rPr lang="en-US" sz="2400" baseline="-25000" dirty="0" err="1" smtClean="0"/>
              <a:t>nk</a:t>
            </a:r>
            <a:r>
              <a:rPr lang="en-US" sz="2400" dirty="0" smtClean="0"/>
              <a:t>(t)) in </a:t>
            </a:r>
            <a:r>
              <a:rPr lang="en-US" sz="2400" dirty="0" smtClean="0">
                <a:latin typeface="Apple Chancery"/>
              </a:rPr>
              <a:t>R</a:t>
            </a:r>
            <a:r>
              <a:rPr lang="en-US" sz="2400" dirty="0" smtClean="0"/>
              <a:t>(</a:t>
            </a:r>
            <a:r>
              <a:rPr lang="el-GR" sz="2400" dirty="0"/>
              <a:t>ω</a:t>
            </a:r>
            <a:r>
              <a:rPr lang="en-US" sz="2400" dirty="0" smtClean="0"/>
              <a:t>(t)).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0600" y="838200"/>
            <a:ext cx="3646516" cy="2106473"/>
            <a:chOff x="3276600" y="1219200"/>
            <a:chExt cx="3048000" cy="3048000"/>
          </a:xfrm>
        </p:grpSpPr>
        <p:grpSp>
          <p:nvGrpSpPr>
            <p:cNvPr id="5" name="Group 4"/>
            <p:cNvGrpSpPr/>
            <p:nvPr/>
          </p:nvGrpSpPr>
          <p:grpSpPr>
            <a:xfrm>
              <a:off x="3276600" y="1219200"/>
              <a:ext cx="3048000" cy="3048000"/>
              <a:chOff x="2209800" y="1676400"/>
              <a:chExt cx="3048000" cy="30480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209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971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733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495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209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971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733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495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209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971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733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495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209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971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733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495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4111978" y="1634067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4196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7200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2672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76800" y="3124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02920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2438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57800" y="1676400"/>
              <a:ext cx="152400" cy="152400"/>
            </a:xfrm>
            <a:prstGeom prst="ellipse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150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96000" y="1447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8674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19800" y="2362200"/>
              <a:ext cx="152400" cy="152400"/>
            </a:xfrm>
            <a:prstGeom prst="ellipse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71500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867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19800" y="3657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5720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352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5052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6576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8100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733800" y="2286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3528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352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7338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>
              <a:stCxn id="31" idx="7"/>
              <a:endCxn id="32" idx="3"/>
            </p:cNvCxnSpPr>
            <p:nvPr/>
          </p:nvCxnSpPr>
          <p:spPr>
            <a:xfrm flipV="1">
              <a:off x="3482882" y="1501682"/>
              <a:ext cx="273236" cy="197036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191000" y="3657600"/>
              <a:ext cx="397674" cy="375875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1148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>
              <a:endCxn id="23" idx="4"/>
            </p:cNvCxnSpPr>
            <p:nvPr/>
          </p:nvCxnSpPr>
          <p:spPr>
            <a:xfrm flipV="1">
              <a:off x="5720644" y="3810000"/>
              <a:ext cx="375356" cy="217831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57150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endCxn id="28" idx="4"/>
            </p:cNvCxnSpPr>
            <p:nvPr/>
          </p:nvCxnSpPr>
          <p:spPr>
            <a:xfrm flipV="1">
              <a:off x="3886200" y="2971800"/>
              <a:ext cx="0" cy="386125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810000" y="3276600"/>
              <a:ext cx="152400" cy="152400"/>
            </a:xfrm>
            <a:prstGeom prst="ellipse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81600" y="1198054"/>
            <a:ext cx="3581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 Devices:</a:t>
            </a:r>
          </a:p>
          <a:p>
            <a:endParaRPr lang="en-US" sz="800" dirty="0" smtClean="0"/>
          </a:p>
          <a:p>
            <a:r>
              <a:rPr lang="en-US" sz="2200" dirty="0" smtClean="0"/>
              <a:t>{Devices}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= {</a:t>
            </a:r>
            <a:r>
              <a:rPr lang="en-US" sz="2200" dirty="0" smtClean="0">
                <a:solidFill>
                  <a:srgbClr val="FF0000"/>
                </a:solidFill>
              </a:rPr>
              <a:t>Users</a:t>
            </a:r>
            <a:r>
              <a:rPr lang="en-US" sz="2200" dirty="0" smtClean="0"/>
              <a:t>} U {</a:t>
            </a:r>
            <a:r>
              <a:rPr lang="en-US" sz="2200" dirty="0" smtClean="0">
                <a:solidFill>
                  <a:srgbClr val="000090"/>
                </a:solidFill>
              </a:rPr>
              <a:t>Access Points</a:t>
            </a:r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57" name="Rectangle 56"/>
          <p:cNvSpPr/>
          <p:nvPr/>
        </p:nvSpPr>
        <p:spPr>
          <a:xfrm>
            <a:off x="5181600" y="1198054"/>
            <a:ext cx="3429000" cy="1316546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219200" y="5588913"/>
            <a:ext cx="24929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660066"/>
                </a:solidFill>
              </a:rPr>
              <a:t>Transmission matrix</a:t>
            </a:r>
            <a:endParaRPr lang="en-US" sz="2200" dirty="0">
              <a:solidFill>
                <a:srgbClr val="660066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19348" y="5562600"/>
            <a:ext cx="2919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660066"/>
                </a:solidFill>
              </a:rPr>
              <a:t>Set of Options for slot t.</a:t>
            </a:r>
            <a:endParaRPr lang="en-US" sz="2200" dirty="0">
              <a:solidFill>
                <a:srgbClr val="660066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3658985" y="5521404"/>
            <a:ext cx="455815" cy="26979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5562600" y="5521404"/>
            <a:ext cx="381000" cy="269796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57200" y="6172200"/>
            <a:ext cx="7301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Example sub-cell structure:  Decisions are distributed.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16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225043" y="152400"/>
            <a:ext cx="6609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Simple Model: File Requests and Availability</a:t>
            </a:r>
            <a:endParaRPr lang="en-US" sz="2800" dirty="0">
              <a:solidFill>
                <a:srgbClr val="0000FF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90600" y="838200"/>
            <a:ext cx="3646516" cy="2106473"/>
            <a:chOff x="3276600" y="1219200"/>
            <a:chExt cx="3048000" cy="3048000"/>
          </a:xfrm>
        </p:grpSpPr>
        <p:grpSp>
          <p:nvGrpSpPr>
            <p:cNvPr id="5" name="Group 4"/>
            <p:cNvGrpSpPr/>
            <p:nvPr/>
          </p:nvGrpSpPr>
          <p:grpSpPr>
            <a:xfrm>
              <a:off x="3276600" y="1219200"/>
              <a:ext cx="3048000" cy="3048000"/>
              <a:chOff x="2209800" y="1676400"/>
              <a:chExt cx="3048000" cy="30480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2209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971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733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495800" y="1676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209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971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733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495800" y="2438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209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971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733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495800" y="3200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209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971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733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495800" y="3962400"/>
                <a:ext cx="762000" cy="762000"/>
              </a:xfrm>
              <a:prstGeom prst="rect">
                <a:avLst/>
              </a:prstGeom>
              <a:ln w="381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4111978" y="1634067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4196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7200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2672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876800" y="3124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02920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257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2438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257800" y="1676400"/>
              <a:ext cx="152400" cy="152400"/>
            </a:xfrm>
            <a:prstGeom prst="ellipse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150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8674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019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96000" y="1447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8674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019800" y="2362200"/>
              <a:ext cx="152400" cy="152400"/>
            </a:xfrm>
            <a:prstGeom prst="ellipse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71500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867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019800" y="3657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5720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352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5052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6576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810000" y="2819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733800" y="2286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352800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35280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73380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>
              <a:stCxn id="31" idx="7"/>
              <a:endCxn id="32" idx="3"/>
            </p:cNvCxnSpPr>
            <p:nvPr/>
          </p:nvCxnSpPr>
          <p:spPr>
            <a:xfrm flipV="1">
              <a:off x="3482882" y="1501682"/>
              <a:ext cx="273236" cy="197036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191000" y="3657600"/>
              <a:ext cx="397674" cy="375875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41148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>
              <a:endCxn id="23" idx="4"/>
            </p:cNvCxnSpPr>
            <p:nvPr/>
          </p:nvCxnSpPr>
          <p:spPr>
            <a:xfrm flipV="1">
              <a:off x="5720644" y="3810000"/>
              <a:ext cx="375356" cy="217831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57150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endCxn id="28" idx="4"/>
            </p:cNvCxnSpPr>
            <p:nvPr/>
          </p:nvCxnSpPr>
          <p:spPr>
            <a:xfrm flipV="1">
              <a:off x="3886200" y="2971800"/>
              <a:ext cx="0" cy="386125"/>
            </a:xfrm>
            <a:prstGeom prst="straightConnector1">
              <a:avLst/>
            </a:prstGeom>
            <a:ln w="57150" cmpd="sng">
              <a:solidFill>
                <a:srgbClr val="008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810000" y="3276600"/>
              <a:ext cx="152400" cy="152400"/>
            </a:xfrm>
            <a:prstGeom prst="ellipse">
              <a:avLst/>
            </a:prstGeom>
            <a:solidFill>
              <a:srgbClr val="00009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388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81600" y="1198054"/>
            <a:ext cx="3581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 Devices:</a:t>
            </a:r>
          </a:p>
          <a:p>
            <a:endParaRPr lang="en-US" sz="800" dirty="0" smtClean="0"/>
          </a:p>
          <a:p>
            <a:r>
              <a:rPr lang="en-US" sz="2200" dirty="0" smtClean="0"/>
              <a:t>{Devices}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= {</a:t>
            </a:r>
            <a:r>
              <a:rPr lang="en-US" sz="2200" dirty="0" smtClean="0">
                <a:solidFill>
                  <a:srgbClr val="FF0000"/>
                </a:solidFill>
              </a:rPr>
              <a:t>Users</a:t>
            </a:r>
            <a:r>
              <a:rPr lang="en-US" sz="2200" dirty="0" smtClean="0"/>
              <a:t>} U {</a:t>
            </a:r>
            <a:r>
              <a:rPr lang="en-US" sz="2200" dirty="0" smtClean="0">
                <a:solidFill>
                  <a:srgbClr val="000090"/>
                </a:solidFill>
              </a:rPr>
              <a:t>Access Points</a:t>
            </a:r>
            <a:r>
              <a:rPr lang="en-US" sz="2200" dirty="0" smtClean="0"/>
              <a:t>}</a:t>
            </a:r>
            <a:endParaRPr lang="en-US" sz="2200" dirty="0"/>
          </a:p>
        </p:txBody>
      </p:sp>
      <p:sp>
        <p:nvSpPr>
          <p:cNvPr id="57" name="Rectangle 56"/>
          <p:cNvSpPr/>
          <p:nvPr/>
        </p:nvSpPr>
        <p:spPr>
          <a:xfrm>
            <a:off x="5181600" y="1198054"/>
            <a:ext cx="3429000" cy="1316546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57200" y="3213080"/>
            <a:ext cx="8534400" cy="3422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600" dirty="0" smtClean="0"/>
              <a:t>Each user wants 1 file consisting of “infinite” # of packets.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l-GR" sz="2400" dirty="0" smtClean="0">
                <a:latin typeface="Apple Chancery"/>
              </a:rPr>
              <a:t> </a:t>
            </a:r>
            <a:r>
              <a:rPr lang="en-US" sz="3200" dirty="0" err="1" smtClean="0">
                <a:latin typeface="Apple Chancery"/>
              </a:rPr>
              <a:t>F</a:t>
            </a:r>
            <a:r>
              <a:rPr lang="en-US" sz="3200" baseline="-25000" dirty="0" err="1" smtClean="0"/>
              <a:t>k</a:t>
            </a:r>
            <a:r>
              <a:rPr lang="en-US" sz="2400" dirty="0" smtClean="0"/>
              <a:t> </a:t>
            </a:r>
            <a:r>
              <a:rPr lang="en-US" sz="2600" dirty="0" smtClean="0"/>
              <a:t>= {</a:t>
            </a:r>
            <a:r>
              <a:rPr lang="en-US" sz="2600" dirty="0"/>
              <a:t>D</a:t>
            </a:r>
            <a:r>
              <a:rPr lang="en-US" sz="2600" dirty="0" smtClean="0"/>
              <a:t>evices that have the file that user k wants}.</a:t>
            </a:r>
            <a:r>
              <a:rPr lang="el-GR" sz="2600" dirty="0" smtClean="0"/>
              <a:t> </a:t>
            </a:r>
            <a:endParaRPr lang="en-US" sz="2600" dirty="0" smtClean="0"/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2600" dirty="0" smtClean="0"/>
              <a:t>Users grab packets of their desired file over time. </a:t>
            </a:r>
            <a:r>
              <a:rPr lang="el-GR" sz="2600" dirty="0" smtClean="0"/>
              <a:t>    </a:t>
            </a:r>
            <a:endParaRPr lang="en-US" sz="2600" dirty="0" smtClean="0"/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l-GR" sz="2400" dirty="0" smtClean="0"/>
              <a:t> 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(t</a:t>
            </a:r>
            <a:r>
              <a:rPr lang="el-GR" sz="3200" dirty="0" smtClean="0"/>
              <a:t>)</a:t>
            </a:r>
            <a:r>
              <a:rPr lang="en-US" sz="3200" dirty="0" smtClean="0"/>
              <a:t> = ∑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 </a:t>
            </a:r>
            <a:r>
              <a:rPr lang="el-GR" sz="3200" dirty="0" smtClean="0"/>
              <a:t>μ</a:t>
            </a:r>
            <a:r>
              <a:rPr lang="en-US" sz="3200" baseline="-25000" dirty="0" err="1" smtClean="0"/>
              <a:t>ak</a:t>
            </a:r>
            <a:r>
              <a:rPr lang="en-US" sz="3200" dirty="0" smtClean="0"/>
              <a:t>(t)</a:t>
            </a:r>
            <a:r>
              <a:rPr lang="el-GR" sz="3200" dirty="0" smtClean="0"/>
              <a:t> = </a:t>
            </a:r>
            <a:r>
              <a:rPr lang="en-US" sz="2600" dirty="0" smtClean="0"/>
              <a:t>Total user k </a:t>
            </a:r>
            <a:r>
              <a:rPr lang="en-US" sz="2600" b="1" i="1" dirty="0" smtClean="0">
                <a:solidFill>
                  <a:srgbClr val="008000"/>
                </a:solidFill>
              </a:rPr>
              <a:t>downloads</a:t>
            </a:r>
            <a:r>
              <a:rPr lang="en-US" sz="2600" dirty="0" smtClean="0"/>
              <a:t> on slot t.</a:t>
            </a:r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l-GR" sz="2400" dirty="0" smtClean="0"/>
              <a:t>  </a:t>
            </a:r>
            <a:r>
              <a:rPr lang="en-US" sz="3200" dirty="0" err="1" smtClean="0"/>
              <a:t>y</a:t>
            </a:r>
            <a:r>
              <a:rPr lang="en-US" sz="3200" baseline="-25000" dirty="0" err="1" smtClean="0"/>
              <a:t>k</a:t>
            </a:r>
            <a:r>
              <a:rPr lang="en-US" sz="3200" dirty="0"/>
              <a:t>(t) = </a:t>
            </a:r>
            <a:r>
              <a:rPr lang="en-US" sz="3200" dirty="0" smtClean="0"/>
              <a:t>∑</a:t>
            </a:r>
            <a:r>
              <a:rPr lang="en-US" sz="3200" baseline="-25000" dirty="0" smtClean="0"/>
              <a:t>b</a:t>
            </a:r>
            <a:r>
              <a:rPr lang="en-US" sz="3200" dirty="0" smtClean="0"/>
              <a:t> </a:t>
            </a:r>
            <a:r>
              <a:rPr lang="el-GR" sz="3200" dirty="0" smtClean="0"/>
              <a:t>μ</a:t>
            </a:r>
            <a:r>
              <a:rPr lang="en-US" sz="3200" baseline="-25000" dirty="0" smtClean="0"/>
              <a:t>kb</a:t>
            </a:r>
            <a:r>
              <a:rPr lang="en-US" sz="3200" dirty="0" smtClean="0"/>
              <a:t>(</a:t>
            </a:r>
            <a:r>
              <a:rPr lang="en-US" sz="3200" dirty="0"/>
              <a:t>t)</a:t>
            </a:r>
            <a:r>
              <a:rPr lang="el-GR" sz="3200" dirty="0"/>
              <a:t> = </a:t>
            </a:r>
            <a:r>
              <a:rPr lang="en-US" sz="2600" dirty="0"/>
              <a:t>Total user k </a:t>
            </a:r>
            <a:r>
              <a:rPr lang="en-US" sz="2600" b="1" i="1" dirty="0" smtClean="0">
                <a:solidFill>
                  <a:srgbClr val="008000"/>
                </a:solidFill>
              </a:rPr>
              <a:t>uploads</a:t>
            </a:r>
            <a:r>
              <a:rPr lang="en-US" sz="2600" dirty="0" smtClean="0"/>
              <a:t> </a:t>
            </a:r>
            <a:r>
              <a:rPr lang="en-US" sz="2600" dirty="0"/>
              <a:t>on slot t</a:t>
            </a:r>
            <a:r>
              <a:rPr lang="en-US" sz="2600" dirty="0" smtClean="0"/>
              <a:t>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402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381322" y="152400"/>
            <a:ext cx="6296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Stochastic Network Optimization Problem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38200" y="609600"/>
            <a:ext cx="7696200" cy="1426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3400" dirty="0" err="1" smtClean="0"/>
              <a:t>x</a:t>
            </a:r>
            <a:r>
              <a:rPr lang="en-US" sz="3400" baseline="-25000" dirty="0" err="1" smtClean="0"/>
              <a:t>k</a:t>
            </a:r>
            <a:r>
              <a:rPr lang="en-US" sz="2800" dirty="0" smtClean="0"/>
              <a:t> = Time average rate of user k </a:t>
            </a:r>
            <a:r>
              <a:rPr lang="en-US" sz="2800" b="1" i="1" dirty="0" smtClean="0">
                <a:solidFill>
                  <a:srgbClr val="008000"/>
                </a:solidFill>
              </a:rPr>
              <a:t>downloads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>
              <a:lnSpc>
                <a:spcPct val="130000"/>
              </a:lnSpc>
              <a:buFont typeface="Arial"/>
              <a:buChar char="•"/>
            </a:pPr>
            <a:r>
              <a:rPr lang="en-US" sz="3400" dirty="0" err="1" smtClean="0"/>
              <a:t>y</a:t>
            </a:r>
            <a:r>
              <a:rPr lang="en-US" sz="3400" baseline="-25000" dirty="0" err="1" smtClean="0"/>
              <a:t>k</a:t>
            </a:r>
            <a:r>
              <a:rPr lang="en-US" sz="2800" dirty="0"/>
              <a:t> </a:t>
            </a:r>
            <a:r>
              <a:rPr lang="en-US" sz="2800" dirty="0" smtClean="0"/>
              <a:t>= Time average rate of user </a:t>
            </a:r>
            <a:r>
              <a:rPr lang="en-US" sz="2800" dirty="0"/>
              <a:t>k </a:t>
            </a:r>
            <a:r>
              <a:rPr lang="en-US" sz="2800" b="1" i="1" dirty="0" smtClean="0">
                <a:solidFill>
                  <a:srgbClr val="008000"/>
                </a:solidFill>
              </a:rPr>
              <a:t>uploads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2" name="Rectangle 61"/>
          <p:cNvSpPr/>
          <p:nvPr/>
        </p:nvSpPr>
        <p:spPr>
          <a:xfrm>
            <a:off x="609600" y="2342275"/>
            <a:ext cx="5715000" cy="370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/>
              <a:t>Maximize:       </a:t>
            </a:r>
            <a:r>
              <a:rPr lang="en-US" sz="3400" dirty="0" smtClean="0"/>
              <a:t>∑</a:t>
            </a:r>
            <a:r>
              <a:rPr lang="en-US" sz="3400" baseline="-25000" dirty="0"/>
              <a:t>k</a:t>
            </a:r>
            <a:r>
              <a:rPr lang="en-US" sz="3400" dirty="0" smtClean="0"/>
              <a:t> </a:t>
            </a:r>
            <a:r>
              <a:rPr lang="el-GR" sz="3400" dirty="0"/>
              <a:t>φ</a:t>
            </a:r>
            <a:r>
              <a:rPr lang="en-US" sz="3400" baseline="-25000" dirty="0" smtClean="0"/>
              <a:t>k</a:t>
            </a:r>
            <a:r>
              <a:rPr lang="en-US" sz="3400" dirty="0" smtClean="0"/>
              <a:t>(</a:t>
            </a:r>
            <a:r>
              <a:rPr lang="el-GR" sz="3400" dirty="0" smtClean="0"/>
              <a:t> </a:t>
            </a:r>
            <a:r>
              <a:rPr lang="en-US" sz="3400" dirty="0" err="1" smtClean="0"/>
              <a:t>x</a:t>
            </a:r>
            <a:r>
              <a:rPr lang="en-US" sz="3400" baseline="-25000" dirty="0" err="1" smtClean="0"/>
              <a:t>k</a:t>
            </a:r>
            <a:r>
              <a:rPr lang="el-GR" sz="3400" baseline="-25000" dirty="0" smtClean="0"/>
              <a:t> </a:t>
            </a:r>
            <a:r>
              <a:rPr lang="en-US" sz="3400" dirty="0" smtClean="0"/>
              <a:t>)</a:t>
            </a:r>
            <a:endParaRPr lang="en-US" sz="3400" dirty="0"/>
          </a:p>
          <a:p>
            <a:pPr>
              <a:lnSpc>
                <a:spcPct val="130000"/>
              </a:lnSpc>
            </a:pPr>
            <a:endParaRPr lang="el-GR" sz="800" dirty="0" smtClean="0"/>
          </a:p>
          <a:p>
            <a:pPr>
              <a:lnSpc>
                <a:spcPct val="130000"/>
              </a:lnSpc>
            </a:pPr>
            <a:r>
              <a:rPr lang="en-US" sz="2800" dirty="0" smtClean="0"/>
              <a:t>Subject to: </a:t>
            </a:r>
            <a:r>
              <a:rPr lang="el-GR" sz="2800" dirty="0" smtClean="0"/>
              <a:t>  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en-US" sz="2800" dirty="0" smtClean="0"/>
              <a:t>(1)</a:t>
            </a:r>
            <a:r>
              <a:rPr lang="en-US" sz="3400" dirty="0" smtClean="0"/>
              <a:t>    </a:t>
            </a:r>
            <a:r>
              <a:rPr lang="el-GR" sz="3400" dirty="0" smtClean="0"/>
              <a:t>α</a:t>
            </a:r>
            <a:r>
              <a:rPr lang="el-GR" sz="3400" baseline="-25000" dirty="0" smtClean="0"/>
              <a:t>κ</a:t>
            </a:r>
            <a:r>
              <a:rPr lang="en-US" sz="3400" dirty="0" smtClean="0"/>
              <a:t>x</a:t>
            </a:r>
            <a:r>
              <a:rPr lang="el-GR" sz="3400" baseline="-25000" dirty="0" smtClean="0"/>
              <a:t>κ</a:t>
            </a:r>
            <a:r>
              <a:rPr lang="en-US" sz="3400" dirty="0" smtClean="0"/>
              <a:t> ≤  </a:t>
            </a:r>
            <a:r>
              <a:rPr lang="el-GR" sz="3400" dirty="0" smtClean="0"/>
              <a:t>β</a:t>
            </a:r>
            <a:r>
              <a:rPr lang="el-GR" sz="3400" baseline="-25000" dirty="0" smtClean="0"/>
              <a:t>κ</a:t>
            </a:r>
            <a:r>
              <a:rPr lang="en-US" sz="3400" dirty="0" smtClean="0"/>
              <a:t>+ y</a:t>
            </a:r>
            <a:r>
              <a:rPr lang="el-GR" sz="3400" baseline="-25000" dirty="0"/>
              <a:t>κ</a:t>
            </a:r>
            <a:r>
              <a:rPr lang="en-US" sz="3400" dirty="0" smtClean="0"/>
              <a:t>  </a:t>
            </a:r>
            <a:r>
              <a:rPr lang="en-US" sz="2800" dirty="0" smtClean="0"/>
              <a:t>for all users k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(2) </a:t>
            </a:r>
            <a:r>
              <a:rPr lang="en-US" sz="3400" dirty="0" smtClean="0"/>
              <a:t>   </a:t>
            </a:r>
            <a:r>
              <a:rPr lang="en-US" sz="3600" dirty="0" smtClean="0"/>
              <a:t>(</a:t>
            </a:r>
            <a:r>
              <a:rPr lang="el-GR" sz="3600" dirty="0"/>
              <a:t>μ</a:t>
            </a:r>
            <a:r>
              <a:rPr lang="en-US" sz="3600" baseline="-25000" dirty="0" err="1"/>
              <a:t>nk</a:t>
            </a:r>
            <a:r>
              <a:rPr lang="en-US" sz="3600" dirty="0"/>
              <a:t>(t)) </a:t>
            </a:r>
            <a:r>
              <a:rPr lang="en-US" sz="2800" dirty="0"/>
              <a:t>in</a:t>
            </a:r>
            <a:r>
              <a:rPr lang="en-US" sz="3600" dirty="0"/>
              <a:t> </a:t>
            </a:r>
            <a:r>
              <a:rPr lang="en-US" sz="3600" dirty="0">
                <a:latin typeface="Apple Chancery"/>
              </a:rPr>
              <a:t>R</a:t>
            </a:r>
            <a:r>
              <a:rPr lang="en-US" sz="3600" dirty="0"/>
              <a:t>(</a:t>
            </a:r>
            <a:r>
              <a:rPr lang="el-GR" sz="3600" dirty="0"/>
              <a:t>ω</a:t>
            </a:r>
            <a:r>
              <a:rPr lang="en-US" sz="3600" dirty="0"/>
              <a:t>(t)</a:t>
            </a:r>
            <a:r>
              <a:rPr lang="en-US" sz="3600" dirty="0" smtClean="0"/>
              <a:t>) </a:t>
            </a:r>
          </a:p>
          <a:p>
            <a:pPr>
              <a:lnSpc>
                <a:spcPct val="130000"/>
              </a:lnSpc>
            </a:pPr>
            <a:r>
              <a:rPr lang="en-US" sz="3600" dirty="0"/>
              <a:t> </a:t>
            </a:r>
            <a:r>
              <a:rPr lang="en-US" sz="3600" dirty="0" smtClean="0"/>
              <a:t>       </a:t>
            </a:r>
            <a:r>
              <a:rPr lang="en-US" sz="2800" dirty="0" smtClean="0"/>
              <a:t>for all t in {0, 1, 2, …}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81000" y="2390370"/>
            <a:ext cx="5638800" cy="3705630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629400" y="2438400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660066"/>
                </a:solidFill>
              </a:rPr>
              <a:t>Concave utility </a:t>
            </a:r>
          </a:p>
          <a:p>
            <a:r>
              <a:rPr lang="en-US" sz="2200" dirty="0" smtClean="0">
                <a:solidFill>
                  <a:srgbClr val="660066"/>
                </a:solidFill>
              </a:rPr>
              <a:t>functions</a:t>
            </a:r>
            <a:endParaRPr lang="en-US" sz="2200" dirty="0">
              <a:solidFill>
                <a:srgbClr val="66006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629400" y="4267200"/>
            <a:ext cx="17642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660066"/>
                </a:solidFill>
              </a:rPr>
              <a:t>Tit-for-Tat </a:t>
            </a:r>
          </a:p>
          <a:p>
            <a:r>
              <a:rPr lang="en-US" sz="2200" dirty="0">
                <a:solidFill>
                  <a:srgbClr val="660066"/>
                </a:solidFill>
              </a:rPr>
              <a:t>c</a:t>
            </a:r>
            <a:r>
              <a:rPr lang="en-US" sz="2200" dirty="0" smtClean="0">
                <a:solidFill>
                  <a:srgbClr val="660066"/>
                </a:solidFill>
              </a:rPr>
              <a:t>onstraints to </a:t>
            </a:r>
          </a:p>
          <a:p>
            <a:r>
              <a:rPr lang="en-US" sz="2200" dirty="0">
                <a:solidFill>
                  <a:srgbClr val="660066"/>
                </a:solidFill>
              </a:rPr>
              <a:t>i</a:t>
            </a:r>
            <a:r>
              <a:rPr lang="en-US" sz="2200" dirty="0" smtClean="0">
                <a:solidFill>
                  <a:srgbClr val="660066"/>
                </a:solidFill>
              </a:rPr>
              <a:t>ncentivize</a:t>
            </a:r>
          </a:p>
          <a:p>
            <a:r>
              <a:rPr lang="en-US" sz="2200" dirty="0" smtClean="0">
                <a:solidFill>
                  <a:srgbClr val="660066"/>
                </a:solidFill>
              </a:rPr>
              <a:t>participation</a:t>
            </a:r>
            <a:endParaRPr lang="en-US" sz="2200" dirty="0">
              <a:solidFill>
                <a:srgbClr val="660066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4419600" y="2743200"/>
            <a:ext cx="2057400" cy="15240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5867400" y="4267200"/>
            <a:ext cx="762000" cy="22860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295400" y="914400"/>
            <a:ext cx="2286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295400" y="1600200"/>
            <a:ext cx="2286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10000" y="2667000"/>
            <a:ext cx="2286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352800" y="4038600"/>
            <a:ext cx="2286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828800" y="4038600"/>
            <a:ext cx="22860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4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1461</Words>
  <Application>Microsoft Macintosh PowerPoint</Application>
  <PresentationFormat>On-screen Show (4:3)</PresentationFormat>
  <Paragraphs>203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Neely</dc:creator>
  <cp:lastModifiedBy>Michael Neely</cp:lastModifiedBy>
  <cp:revision>52</cp:revision>
  <dcterms:created xsi:type="dcterms:W3CDTF">2012-02-29T19:26:25Z</dcterms:created>
  <dcterms:modified xsi:type="dcterms:W3CDTF">2012-03-22T04:18:44Z</dcterms:modified>
</cp:coreProperties>
</file>