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5" r:id="rId13"/>
    <p:sldId id="267" r:id="rId14"/>
    <p:sldId id="276" r:id="rId15"/>
    <p:sldId id="273" r:id="rId16"/>
    <p:sldId id="268" r:id="rId17"/>
    <p:sldId id="274" r:id="rId18"/>
    <p:sldId id="269" r:id="rId19"/>
    <p:sldId id="270" r:id="rId20"/>
    <p:sldId id="271" r:id="rId21"/>
    <p:sldId id="272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10EA9F-1178-C84F-B717-75DAB79B7AAE}" type="datetimeFigureOut">
              <a:rPr lang="en-US" smtClean="0"/>
              <a:t>2/18/17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55C14-B0AD-494C-8A7C-9130CA46F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61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55C14-B0AD-494C-8A7C-9130CA46F5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539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694A-3547-344C-B4EB-4B4ED04E9989}" type="datetimeFigureOut">
              <a:rPr lang="en-US" smtClean="0"/>
              <a:t>2/18/17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AD66C-8EE1-DF4B-9728-C7E1F7E5C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01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694A-3547-344C-B4EB-4B4ED04E9989}" type="datetimeFigureOut">
              <a:rPr lang="en-US" smtClean="0"/>
              <a:t>2/18/17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AD66C-8EE1-DF4B-9728-C7E1F7E5C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02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694A-3547-344C-B4EB-4B4ED04E9989}" type="datetimeFigureOut">
              <a:rPr lang="en-US" smtClean="0"/>
              <a:t>2/18/17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AD66C-8EE1-DF4B-9728-C7E1F7E5C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05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694A-3547-344C-B4EB-4B4ED04E9989}" type="datetimeFigureOut">
              <a:rPr lang="en-US" smtClean="0"/>
              <a:t>2/18/17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AD66C-8EE1-DF4B-9728-C7E1F7E5C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01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694A-3547-344C-B4EB-4B4ED04E9989}" type="datetimeFigureOut">
              <a:rPr lang="en-US" smtClean="0"/>
              <a:t>2/18/17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AD66C-8EE1-DF4B-9728-C7E1F7E5C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918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694A-3547-344C-B4EB-4B4ED04E9989}" type="datetimeFigureOut">
              <a:rPr lang="en-US" smtClean="0"/>
              <a:t>2/18/17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AD66C-8EE1-DF4B-9728-C7E1F7E5C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669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694A-3547-344C-B4EB-4B4ED04E9989}" type="datetimeFigureOut">
              <a:rPr lang="en-US" smtClean="0"/>
              <a:t>2/18/17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AD66C-8EE1-DF4B-9728-C7E1F7E5C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43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694A-3547-344C-B4EB-4B4ED04E9989}" type="datetimeFigureOut">
              <a:rPr lang="en-US" smtClean="0"/>
              <a:t>2/18/17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AD66C-8EE1-DF4B-9728-C7E1F7E5C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499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694A-3547-344C-B4EB-4B4ED04E9989}" type="datetimeFigureOut">
              <a:rPr lang="en-US" smtClean="0"/>
              <a:t>2/18/17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AD66C-8EE1-DF4B-9728-C7E1F7E5C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899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694A-3547-344C-B4EB-4B4ED04E9989}" type="datetimeFigureOut">
              <a:rPr lang="en-US" smtClean="0"/>
              <a:t>2/18/17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AD66C-8EE1-DF4B-9728-C7E1F7E5C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449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694A-3547-344C-B4EB-4B4ED04E9989}" type="datetimeFigureOut">
              <a:rPr lang="en-US" smtClean="0"/>
              <a:t>2/18/17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AD66C-8EE1-DF4B-9728-C7E1F7E5C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9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9694A-3547-344C-B4EB-4B4ED04E9989}" type="datetimeFigureOut">
              <a:rPr lang="en-US" smtClean="0"/>
              <a:t>2/18/17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AD66C-8EE1-DF4B-9728-C7E1F7E5C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6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7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Online Convex Optimization with Time-Varying Constraints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4762741"/>
            <a:ext cx="6590363" cy="1870656"/>
          </a:xfrm>
        </p:spPr>
        <p:txBody>
          <a:bodyPr>
            <a:normAutofit fontScale="92500" lnSpcReduction="10000"/>
          </a:bodyPr>
          <a:lstStyle/>
          <a:p>
            <a:r>
              <a:rPr lang="en-US" sz="3100" dirty="0" smtClean="0">
                <a:solidFill>
                  <a:srgbClr val="0000FF"/>
                </a:solidFill>
              </a:rPr>
              <a:t>Michael J. Neely  and  </a:t>
            </a:r>
            <a:r>
              <a:rPr lang="en-US" sz="3100" dirty="0" err="1" smtClean="0">
                <a:solidFill>
                  <a:srgbClr val="0000FF"/>
                </a:solidFill>
              </a:rPr>
              <a:t>Hao</a:t>
            </a:r>
            <a:r>
              <a:rPr lang="en-US" sz="3100" dirty="0" smtClean="0">
                <a:solidFill>
                  <a:srgbClr val="0000FF"/>
                </a:solidFill>
              </a:rPr>
              <a:t> Yu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University of Southern California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ArXiv</a:t>
            </a:r>
            <a:r>
              <a:rPr lang="en-US" sz="2800" dirty="0" smtClean="0">
                <a:solidFill>
                  <a:srgbClr val="0000FF"/>
                </a:solidFill>
              </a:rPr>
              <a:t>:</a:t>
            </a:r>
            <a:r>
              <a:rPr lang="en-US" sz="2800" dirty="0" smtClean="0"/>
              <a:t>1702.04783</a:t>
            </a:r>
            <a:r>
              <a:rPr lang="en-US" sz="2800" dirty="0" smtClean="0">
                <a:solidFill>
                  <a:srgbClr val="0000FF"/>
                </a:solidFill>
              </a:rPr>
              <a:t>, </a:t>
            </a:r>
            <a:r>
              <a:rPr lang="en-US" sz="2800" dirty="0" smtClean="0">
                <a:solidFill>
                  <a:srgbClr val="0000FF"/>
                </a:solidFill>
              </a:rPr>
              <a:t>Feb 2017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ITA Workshop 2017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496631" y="2107555"/>
            <a:ext cx="8115295" cy="2134577"/>
            <a:chOff x="496631" y="2431794"/>
            <a:chExt cx="8115295" cy="2134577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885174" y="4000663"/>
              <a:ext cx="6984454" cy="12211"/>
            </a:xfrm>
            <a:prstGeom prst="line">
              <a:avLst/>
            </a:prstGeom>
            <a:ln w="38100" cmpd="sng">
              <a:solidFill>
                <a:schemeClr val="tx1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7241437" y="4037799"/>
              <a:ext cx="742299" cy="3976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time</a:t>
              </a:r>
              <a:endParaRPr lang="en-US" sz="2200" dirty="0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3055848" y="2622193"/>
              <a:ext cx="0" cy="138407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Freeform 28"/>
            <p:cNvSpPr/>
            <p:nvPr/>
          </p:nvSpPr>
          <p:spPr>
            <a:xfrm>
              <a:off x="977132" y="2784293"/>
              <a:ext cx="1941879" cy="1022468"/>
            </a:xfrm>
            <a:custGeom>
              <a:avLst/>
              <a:gdLst>
                <a:gd name="connsiteX0" fmla="*/ 0 w 1851094"/>
                <a:gd name="connsiteY0" fmla="*/ 472849 h 1107818"/>
                <a:gd name="connsiteX1" fmla="*/ 702605 w 1851094"/>
                <a:gd name="connsiteY1" fmla="*/ 1107818 h 1107818"/>
                <a:gd name="connsiteX2" fmla="*/ 1026884 w 1851094"/>
                <a:gd name="connsiteY2" fmla="*/ 1067288 h 1107818"/>
                <a:gd name="connsiteX3" fmla="*/ 1283605 w 1851094"/>
                <a:gd name="connsiteY3" fmla="*/ 932188 h 1107818"/>
                <a:gd name="connsiteX4" fmla="*/ 1594373 w 1851094"/>
                <a:gd name="connsiteY4" fmla="*/ 540399 h 1107818"/>
                <a:gd name="connsiteX5" fmla="*/ 1851094 w 1851094"/>
                <a:gd name="connsiteY5" fmla="*/ 0 h 110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51094" h="1107818">
                  <a:moveTo>
                    <a:pt x="0" y="472849"/>
                  </a:moveTo>
                  <a:lnTo>
                    <a:pt x="702605" y="1107818"/>
                  </a:lnTo>
                  <a:lnTo>
                    <a:pt x="1026884" y="1067288"/>
                  </a:lnTo>
                  <a:lnTo>
                    <a:pt x="1283605" y="932188"/>
                  </a:lnTo>
                  <a:lnTo>
                    <a:pt x="1594373" y="540399"/>
                  </a:lnTo>
                  <a:lnTo>
                    <a:pt x="1851094" y="0"/>
                  </a:lnTo>
                </a:path>
              </a:pathLst>
            </a:custGeom>
            <a:noFill/>
            <a:ln w="571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344371" y="2721948"/>
              <a:ext cx="2012750" cy="1084814"/>
            </a:xfrm>
            <a:custGeom>
              <a:avLst/>
              <a:gdLst>
                <a:gd name="connsiteX0" fmla="*/ 0 w 1918652"/>
                <a:gd name="connsiteY0" fmla="*/ 108080 h 1175368"/>
                <a:gd name="connsiteX1" fmla="*/ 743140 w 1918652"/>
                <a:gd name="connsiteY1" fmla="*/ 1175368 h 1175368"/>
                <a:gd name="connsiteX2" fmla="*/ 1918652 w 1918652"/>
                <a:gd name="connsiteY2" fmla="*/ 0 h 1175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18652" h="1175368">
                  <a:moveTo>
                    <a:pt x="0" y="108080"/>
                  </a:moveTo>
                  <a:lnTo>
                    <a:pt x="743140" y="1175368"/>
                  </a:lnTo>
                  <a:lnTo>
                    <a:pt x="1918652" y="0"/>
                  </a:lnTo>
                </a:path>
              </a:pathLst>
            </a:custGeom>
            <a:ln w="571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5634658" y="2721948"/>
              <a:ext cx="1729265" cy="893043"/>
            </a:xfrm>
            <a:custGeom>
              <a:avLst/>
              <a:gdLst>
                <a:gd name="connsiteX0" fmla="*/ 0 w 1648420"/>
                <a:gd name="connsiteY0" fmla="*/ 405299 h 967589"/>
                <a:gd name="connsiteX1" fmla="*/ 256721 w 1648420"/>
                <a:gd name="connsiteY1" fmla="*/ 716028 h 967589"/>
                <a:gd name="connsiteX2" fmla="*/ 1013373 w 1648420"/>
                <a:gd name="connsiteY2" fmla="*/ 945698 h 967589"/>
                <a:gd name="connsiteX3" fmla="*/ 1432234 w 1648420"/>
                <a:gd name="connsiteY3" fmla="*/ 851128 h 967589"/>
                <a:gd name="connsiteX4" fmla="*/ 1648420 w 1648420"/>
                <a:gd name="connsiteY4" fmla="*/ 0 h 967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8420" h="967589">
                  <a:moveTo>
                    <a:pt x="0" y="405299"/>
                  </a:moveTo>
                  <a:cubicBezTo>
                    <a:pt x="43913" y="515630"/>
                    <a:pt x="87826" y="625962"/>
                    <a:pt x="256721" y="716028"/>
                  </a:cubicBezTo>
                  <a:cubicBezTo>
                    <a:pt x="425616" y="806094"/>
                    <a:pt x="817454" y="923181"/>
                    <a:pt x="1013373" y="945698"/>
                  </a:cubicBezTo>
                  <a:cubicBezTo>
                    <a:pt x="1209292" y="968215"/>
                    <a:pt x="1326393" y="1008744"/>
                    <a:pt x="1432234" y="851128"/>
                  </a:cubicBezTo>
                  <a:cubicBezTo>
                    <a:pt x="1538075" y="693512"/>
                    <a:pt x="1648420" y="0"/>
                    <a:pt x="1648420" y="0"/>
                  </a:cubicBezTo>
                </a:path>
              </a:pathLst>
            </a:custGeom>
            <a:ln w="571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96631" y="2431794"/>
              <a:ext cx="8115295" cy="2134577"/>
            </a:xfrm>
            <a:prstGeom prst="rect">
              <a:avLst/>
            </a:prstGeom>
            <a:noFill/>
            <a:ln w="28575" cmpd="sng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783391" y="3619724"/>
              <a:ext cx="301660" cy="3408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145726" y="3619724"/>
              <a:ext cx="301660" cy="3408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241437" y="3659785"/>
              <a:ext cx="301660" cy="3408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5447386" y="2616590"/>
              <a:ext cx="0" cy="138407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7522064" y="2616590"/>
              <a:ext cx="0" cy="138407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877653" y="2628801"/>
              <a:ext cx="0" cy="138407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53147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887432" y="807008"/>
            <a:ext cx="6731594" cy="2107555"/>
            <a:chOff x="794836" y="1468508"/>
            <a:chExt cx="6731594" cy="2107555"/>
          </a:xfrm>
        </p:grpSpPr>
        <p:pic>
          <p:nvPicPr>
            <p:cNvPr id="4" name="Picture 3" descr="scrap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4836" y="1468508"/>
              <a:ext cx="6731594" cy="2107555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794836" y="1468508"/>
              <a:ext cx="6731594" cy="10451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93" y="118637"/>
            <a:ext cx="8433457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Method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4060" y="2954914"/>
            <a:ext cx="848020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For constraint </a:t>
            </a:r>
            <a:r>
              <a:rPr lang="en-US" sz="3200" dirty="0" err="1" smtClean="0">
                <a:solidFill>
                  <a:srgbClr val="0000FF"/>
                </a:solidFill>
              </a:rPr>
              <a:t>i</a:t>
            </a:r>
            <a:r>
              <a:rPr lang="en-US" sz="3200" dirty="0" smtClean="0">
                <a:solidFill>
                  <a:srgbClr val="0000FF"/>
                </a:solidFill>
              </a:rPr>
              <a:t>, define </a:t>
            </a:r>
            <a:r>
              <a:rPr lang="en-US" sz="3200" b="1" i="1" dirty="0" smtClean="0">
                <a:solidFill>
                  <a:srgbClr val="0000FF"/>
                </a:solidFill>
              </a:rPr>
              <a:t>virtual queue </a:t>
            </a:r>
            <a:r>
              <a:rPr lang="en-US" sz="3200" dirty="0" smtClean="0">
                <a:solidFill>
                  <a:srgbClr val="0000FF"/>
                </a:solidFill>
              </a:rPr>
              <a:t>Q</a:t>
            </a:r>
            <a:r>
              <a:rPr lang="en-US" sz="3200" baseline="-25000" dirty="0" smtClean="0">
                <a:solidFill>
                  <a:srgbClr val="0000FF"/>
                </a:solidFill>
              </a:rPr>
              <a:t>i</a:t>
            </a:r>
            <a:r>
              <a:rPr lang="en-US" sz="3200" dirty="0" smtClean="0">
                <a:solidFill>
                  <a:srgbClr val="0000FF"/>
                </a:solidFill>
              </a:rPr>
              <a:t>(t): </a:t>
            </a:r>
          </a:p>
          <a:p>
            <a:endParaRPr lang="en-US" dirty="0"/>
          </a:p>
          <a:p>
            <a:r>
              <a:rPr lang="en-US" sz="3200" dirty="0" smtClean="0"/>
              <a:t>Q</a:t>
            </a:r>
            <a:r>
              <a:rPr lang="en-US" sz="3200" baseline="-25000" dirty="0" smtClean="0"/>
              <a:t>i</a:t>
            </a:r>
            <a:r>
              <a:rPr lang="en-US" sz="3200" dirty="0" smtClean="0"/>
              <a:t>(t+1) =</a:t>
            </a:r>
          </a:p>
          <a:p>
            <a:endParaRPr lang="en-US" sz="3200" dirty="0" smtClean="0"/>
          </a:p>
          <a:p>
            <a:r>
              <a:rPr lang="en-US" sz="3600" dirty="0" smtClean="0"/>
              <a:t> max</a:t>
            </a:r>
            <a:r>
              <a:rPr lang="en-US" sz="4800" dirty="0" smtClean="0"/>
              <a:t>[</a:t>
            </a:r>
            <a:r>
              <a:rPr lang="en-US" sz="3600" dirty="0" smtClean="0"/>
              <a:t> Q</a:t>
            </a:r>
            <a:r>
              <a:rPr lang="en-US" sz="3600" baseline="-25000" dirty="0" smtClean="0"/>
              <a:t>i</a:t>
            </a:r>
            <a:r>
              <a:rPr lang="en-US" sz="3600" dirty="0" smtClean="0"/>
              <a:t>(t) + g</a:t>
            </a:r>
            <a:r>
              <a:rPr lang="en-US" sz="3600" baseline="-25000" dirty="0" smtClean="0"/>
              <a:t>t-1,i</a:t>
            </a:r>
            <a:r>
              <a:rPr lang="en-US" sz="3600" dirty="0" smtClean="0"/>
              <a:t>(X</a:t>
            </a:r>
            <a:r>
              <a:rPr lang="en-US" sz="3600" baseline="-25000" dirty="0" smtClean="0"/>
              <a:t>t-1</a:t>
            </a:r>
            <a:r>
              <a:rPr lang="en-US" sz="3600" dirty="0" smtClean="0"/>
              <a:t>) - g</a:t>
            </a:r>
            <a:r>
              <a:rPr lang="en-US" sz="3600" baseline="-25000" dirty="0" smtClean="0"/>
              <a:t>t-1,i</a:t>
            </a:r>
            <a:r>
              <a:rPr lang="en-US" sz="3600" dirty="0"/>
              <a:t>’(X</a:t>
            </a:r>
            <a:r>
              <a:rPr lang="en-US" sz="3600" baseline="-25000" dirty="0"/>
              <a:t>t-1</a:t>
            </a:r>
            <a:r>
              <a:rPr lang="en-US" sz="3600" dirty="0" smtClean="0"/>
              <a:t>)</a:t>
            </a:r>
            <a:r>
              <a:rPr lang="en-US" sz="3600" baseline="30000" dirty="0" smtClean="0"/>
              <a:t>T</a:t>
            </a:r>
            <a:r>
              <a:rPr lang="en-US" sz="3600" dirty="0"/>
              <a:t>(</a:t>
            </a:r>
            <a:r>
              <a:rPr lang="en-US" sz="3600" dirty="0" smtClean="0"/>
              <a:t>X</a:t>
            </a:r>
            <a:r>
              <a:rPr lang="en-US" sz="3600" baseline="-25000" dirty="0" smtClean="0"/>
              <a:t>t-1</a:t>
            </a:r>
            <a:r>
              <a:rPr lang="en-US" sz="3600" dirty="0" smtClean="0"/>
              <a:t>-X</a:t>
            </a:r>
            <a:r>
              <a:rPr lang="en-US" sz="3600" baseline="-25000" dirty="0" smtClean="0"/>
              <a:t>t</a:t>
            </a:r>
            <a:r>
              <a:rPr lang="en-US" sz="3600" dirty="0" smtClean="0"/>
              <a:t>) , 0</a:t>
            </a:r>
            <a:r>
              <a:rPr lang="en-US" sz="4800" dirty="0" smtClean="0"/>
              <a:t>]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484060" y="1177448"/>
            <a:ext cx="350508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Our constraints are:  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2864467" y="5490671"/>
            <a:ext cx="1661931" cy="115968"/>
          </a:xfrm>
          <a:custGeom>
            <a:avLst/>
            <a:gdLst>
              <a:gd name="connsiteX0" fmla="*/ 0 w 5310073"/>
              <a:gd name="connsiteY0" fmla="*/ 0 h 189140"/>
              <a:gd name="connsiteX1" fmla="*/ 121605 w 5310073"/>
              <a:gd name="connsiteY1" fmla="*/ 189140 h 189140"/>
              <a:gd name="connsiteX2" fmla="*/ 5188468 w 5310073"/>
              <a:gd name="connsiteY2" fmla="*/ 189140 h 189140"/>
              <a:gd name="connsiteX3" fmla="*/ 5310073 w 5310073"/>
              <a:gd name="connsiteY3" fmla="*/ 40530 h 189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10073" h="189140">
                <a:moveTo>
                  <a:pt x="0" y="0"/>
                </a:moveTo>
                <a:lnTo>
                  <a:pt x="121605" y="189140"/>
                </a:lnTo>
                <a:lnTo>
                  <a:pt x="5188468" y="189140"/>
                </a:lnTo>
                <a:lnTo>
                  <a:pt x="5310073" y="40530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908496" y="5490671"/>
            <a:ext cx="3090393" cy="152400"/>
          </a:xfrm>
          <a:custGeom>
            <a:avLst/>
            <a:gdLst>
              <a:gd name="connsiteX0" fmla="*/ 0 w 5310073"/>
              <a:gd name="connsiteY0" fmla="*/ 0 h 189140"/>
              <a:gd name="connsiteX1" fmla="*/ 121605 w 5310073"/>
              <a:gd name="connsiteY1" fmla="*/ 189140 h 189140"/>
              <a:gd name="connsiteX2" fmla="*/ 5188468 w 5310073"/>
              <a:gd name="connsiteY2" fmla="*/ 189140 h 189140"/>
              <a:gd name="connsiteX3" fmla="*/ 5310073 w 5310073"/>
              <a:gd name="connsiteY3" fmla="*/ 40530 h 189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10073" h="189140">
                <a:moveTo>
                  <a:pt x="0" y="0"/>
                </a:moveTo>
                <a:lnTo>
                  <a:pt x="121605" y="189140"/>
                </a:lnTo>
                <a:lnTo>
                  <a:pt x="5188468" y="189140"/>
                </a:lnTo>
                <a:lnTo>
                  <a:pt x="5310073" y="40530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64467" y="5903858"/>
            <a:ext cx="15469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“arrivals”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3445467" y="5606639"/>
            <a:ext cx="216186" cy="4323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05683" y="5873169"/>
            <a:ext cx="1504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“service”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958632" y="5643071"/>
            <a:ext cx="260493" cy="3958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928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3193" y="118637"/>
            <a:ext cx="8433457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Virtual Queue Lemma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9286" y="1594177"/>
            <a:ext cx="52559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For any constant </a:t>
            </a:r>
            <a:r>
              <a:rPr lang="el-GR" sz="3200" dirty="0" smtClean="0">
                <a:solidFill>
                  <a:srgbClr val="0000FF"/>
                </a:solidFill>
              </a:rPr>
              <a:t>ε</a:t>
            </a:r>
            <a:r>
              <a:rPr lang="en-US" sz="3200" dirty="0" smtClean="0">
                <a:solidFill>
                  <a:srgbClr val="0000FF"/>
                </a:solidFill>
              </a:rPr>
              <a:t>&gt;0 we have: 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492" y="4398508"/>
            <a:ext cx="285667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660066"/>
                </a:solidFill>
              </a:rPr>
              <a:t>Interpretation…</a:t>
            </a:r>
            <a:endParaRPr lang="en-US" sz="3200" dirty="0">
              <a:solidFill>
                <a:srgbClr val="660066"/>
              </a:solidFill>
            </a:endParaRPr>
          </a:p>
        </p:txBody>
      </p:sp>
      <p:pic>
        <p:nvPicPr>
          <p:cNvPr id="8" name="Picture 7" descr="scrap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86" y="2391266"/>
            <a:ext cx="7674292" cy="121955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40465" y="2391266"/>
            <a:ext cx="7976185" cy="1219558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73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3193" y="118637"/>
            <a:ext cx="8433457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Virtual Queue Lemma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9286" y="1594177"/>
            <a:ext cx="52559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For any constant </a:t>
            </a:r>
            <a:r>
              <a:rPr lang="el-GR" sz="3200" dirty="0" smtClean="0">
                <a:solidFill>
                  <a:srgbClr val="0000FF"/>
                </a:solidFill>
              </a:rPr>
              <a:t>ε</a:t>
            </a:r>
            <a:r>
              <a:rPr lang="en-US" sz="3200" dirty="0" smtClean="0">
                <a:solidFill>
                  <a:srgbClr val="0000FF"/>
                </a:solidFill>
              </a:rPr>
              <a:t>&gt;0 we have: 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41325" y="4998690"/>
            <a:ext cx="208883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660066"/>
                </a:solidFill>
              </a:rPr>
              <a:t>Make small</a:t>
            </a:r>
            <a:endParaRPr lang="en-US" sz="3200" dirty="0">
              <a:solidFill>
                <a:srgbClr val="660066"/>
              </a:solidFill>
            </a:endParaRPr>
          </a:p>
        </p:txBody>
      </p:sp>
      <p:pic>
        <p:nvPicPr>
          <p:cNvPr id="8" name="Picture 7" descr="scrap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86" y="2391266"/>
            <a:ext cx="7674292" cy="121955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40465" y="2391266"/>
            <a:ext cx="7976185" cy="1219558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3661653" y="3363983"/>
            <a:ext cx="986350" cy="1729277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648003" y="3363983"/>
            <a:ext cx="1999722" cy="1729277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3802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5982" y="926078"/>
            <a:ext cx="6836393" cy="28828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Define:</a:t>
            </a:r>
          </a:p>
          <a:p>
            <a:r>
              <a:rPr lang="en-US" sz="3200" dirty="0" smtClean="0"/>
              <a:t>    Q(t)  =  (Q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(t), …, </a:t>
            </a:r>
            <a:r>
              <a:rPr lang="en-US" sz="3200" dirty="0" err="1" smtClean="0"/>
              <a:t>Q</a:t>
            </a:r>
            <a:r>
              <a:rPr lang="en-US" sz="3200" baseline="-25000" dirty="0" err="1" smtClean="0"/>
              <a:t>k</a:t>
            </a:r>
            <a:r>
              <a:rPr lang="en-US" sz="3200" dirty="0" smtClean="0"/>
              <a:t>(t))</a:t>
            </a:r>
          </a:p>
          <a:p>
            <a:r>
              <a:rPr lang="en-US" sz="3200" dirty="0" smtClean="0"/>
              <a:t>    </a:t>
            </a:r>
            <a:r>
              <a:rPr lang="el-GR" sz="3200" dirty="0" smtClean="0"/>
              <a:t>Δ</a:t>
            </a:r>
            <a:r>
              <a:rPr lang="en-US" sz="3200" dirty="0" smtClean="0"/>
              <a:t>(t)  = || Q(t+1) ||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   -    || Q(t) ||</a:t>
            </a:r>
            <a:r>
              <a:rPr lang="en-US" sz="3200" baseline="30000" dirty="0" smtClean="0"/>
              <a:t>2</a:t>
            </a:r>
          </a:p>
          <a:p>
            <a:endParaRPr lang="en-US" sz="3200" baseline="30000" dirty="0"/>
          </a:p>
          <a:p>
            <a:r>
              <a:rPr lang="en-US" sz="3200" dirty="0" smtClean="0"/>
              <a:t>Every step t, choose </a:t>
            </a:r>
            <a:r>
              <a:rPr lang="en-US" sz="3200" dirty="0" err="1"/>
              <a:t>X</a:t>
            </a:r>
            <a:r>
              <a:rPr lang="en-US" sz="3200" baseline="-25000" dirty="0" err="1"/>
              <a:t>t</a:t>
            </a:r>
            <a:r>
              <a:rPr lang="en-US" sz="3200" dirty="0"/>
              <a:t> in </a:t>
            </a:r>
            <a:r>
              <a:rPr lang="en-US" sz="3200" dirty="0">
                <a:latin typeface="Lucida Calligraphy"/>
              </a:rPr>
              <a:t>X </a:t>
            </a:r>
            <a:r>
              <a:rPr lang="en-US" sz="3200" dirty="0" smtClean="0"/>
              <a:t>to minimize</a:t>
            </a:r>
          </a:p>
          <a:p>
            <a:r>
              <a:rPr lang="en-US" sz="3200" dirty="0" smtClean="0"/>
              <a:t>a bound on: 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3193" y="118637"/>
            <a:ext cx="8433457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Algorithm </a:t>
            </a:r>
            <a:endParaRPr lang="en-US" sz="3600" dirty="0">
              <a:solidFill>
                <a:srgbClr val="0000FF"/>
              </a:solidFill>
            </a:endParaRPr>
          </a:p>
        </p:txBody>
      </p:sp>
      <p:pic>
        <p:nvPicPr>
          <p:cNvPr id="2" name="Picture 1" descr="scrap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862" y="4072170"/>
            <a:ext cx="7228596" cy="97380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38885" y="3919023"/>
            <a:ext cx="7976185" cy="1219558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25982" y="5528726"/>
            <a:ext cx="551905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Then update the virtual queues.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097370" y="4072170"/>
            <a:ext cx="30625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dirty="0" smtClean="0"/>
              <a:t>‘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305694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5982" y="926078"/>
            <a:ext cx="6836393" cy="28828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Define:</a:t>
            </a:r>
          </a:p>
          <a:p>
            <a:r>
              <a:rPr lang="en-US" sz="3200" dirty="0" smtClean="0"/>
              <a:t>    Q(t)  =  (Q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(t), …, </a:t>
            </a:r>
            <a:r>
              <a:rPr lang="en-US" sz="3200" dirty="0" err="1" smtClean="0"/>
              <a:t>Q</a:t>
            </a:r>
            <a:r>
              <a:rPr lang="en-US" sz="3200" baseline="-25000" dirty="0" err="1" smtClean="0"/>
              <a:t>k</a:t>
            </a:r>
            <a:r>
              <a:rPr lang="en-US" sz="3200" dirty="0" smtClean="0"/>
              <a:t>(t))</a:t>
            </a:r>
          </a:p>
          <a:p>
            <a:r>
              <a:rPr lang="en-US" sz="3200" dirty="0" smtClean="0"/>
              <a:t>    </a:t>
            </a:r>
            <a:r>
              <a:rPr lang="el-GR" sz="3200" dirty="0" smtClean="0"/>
              <a:t>Δ</a:t>
            </a:r>
            <a:r>
              <a:rPr lang="en-US" sz="3200" dirty="0" smtClean="0"/>
              <a:t>(t)  = || Q(t+1) ||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   -    || Q(t) ||</a:t>
            </a:r>
            <a:r>
              <a:rPr lang="en-US" sz="3200" baseline="30000" dirty="0" smtClean="0"/>
              <a:t>2</a:t>
            </a:r>
          </a:p>
          <a:p>
            <a:endParaRPr lang="en-US" sz="3200" baseline="30000" dirty="0"/>
          </a:p>
          <a:p>
            <a:r>
              <a:rPr lang="en-US" sz="3200" dirty="0" smtClean="0"/>
              <a:t>Every step t, choose </a:t>
            </a:r>
            <a:r>
              <a:rPr lang="en-US" sz="3200" dirty="0" err="1"/>
              <a:t>X</a:t>
            </a:r>
            <a:r>
              <a:rPr lang="en-US" sz="3200" baseline="-25000" dirty="0" err="1"/>
              <a:t>t</a:t>
            </a:r>
            <a:r>
              <a:rPr lang="en-US" sz="3200" dirty="0"/>
              <a:t> in </a:t>
            </a:r>
            <a:r>
              <a:rPr lang="en-US" sz="3200" dirty="0">
                <a:latin typeface="Lucida Calligraphy"/>
              </a:rPr>
              <a:t>X </a:t>
            </a:r>
            <a:r>
              <a:rPr lang="en-US" sz="3200" dirty="0" smtClean="0"/>
              <a:t>to minimize</a:t>
            </a:r>
          </a:p>
          <a:p>
            <a:r>
              <a:rPr lang="en-US" sz="3200" dirty="0" smtClean="0"/>
              <a:t>a bound on: 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3193" y="118637"/>
            <a:ext cx="8433457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Algorithm </a:t>
            </a:r>
            <a:endParaRPr lang="en-US" sz="3600" dirty="0">
              <a:solidFill>
                <a:srgbClr val="0000FF"/>
              </a:solidFill>
            </a:endParaRPr>
          </a:p>
        </p:txBody>
      </p:sp>
      <p:pic>
        <p:nvPicPr>
          <p:cNvPr id="2" name="Picture 1" descr="scrap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862" y="4072170"/>
            <a:ext cx="7228596" cy="97380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38885" y="3919023"/>
            <a:ext cx="7976185" cy="1219558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038386" y="5649127"/>
            <a:ext cx="2696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“</a:t>
            </a:r>
            <a:r>
              <a:rPr lang="en-US" sz="2800" dirty="0" err="1" smtClean="0">
                <a:solidFill>
                  <a:srgbClr val="FF0000"/>
                </a:solidFill>
              </a:rPr>
              <a:t>prox</a:t>
            </a:r>
            <a:r>
              <a:rPr lang="en-US" sz="2800" dirty="0" smtClean="0">
                <a:solidFill>
                  <a:srgbClr val="FF0000"/>
                </a:solidFill>
              </a:rPr>
              <a:t>-type term”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121858" y="4881798"/>
            <a:ext cx="357161" cy="88639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6607766" y="4881799"/>
            <a:ext cx="178306" cy="48950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259730" y="5398657"/>
            <a:ext cx="376031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“</a:t>
            </a:r>
            <a:r>
              <a:rPr lang="en-US" sz="2800" dirty="0" err="1" smtClean="0">
                <a:solidFill>
                  <a:srgbClr val="FF0000"/>
                </a:solidFill>
              </a:rPr>
              <a:t>subgradient</a:t>
            </a:r>
            <a:r>
              <a:rPr lang="en-US" sz="2800" dirty="0" smtClean="0">
                <a:solidFill>
                  <a:srgbClr val="FF0000"/>
                </a:solidFill>
              </a:rPr>
              <a:t>-based</a:t>
            </a:r>
          </a:p>
          <a:p>
            <a:r>
              <a:rPr lang="en-US" sz="2800" dirty="0">
                <a:solidFill>
                  <a:srgbClr val="FF0000"/>
                </a:solidFill>
              </a:rPr>
              <a:t>o</a:t>
            </a:r>
            <a:r>
              <a:rPr lang="en-US" sz="2800" dirty="0" smtClean="0">
                <a:solidFill>
                  <a:srgbClr val="FF0000"/>
                </a:solidFill>
              </a:rPr>
              <a:t>bjective function term”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49895" y="4064553"/>
            <a:ext cx="33185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600" dirty="0" smtClean="0"/>
              <a:t>‘</a:t>
            </a:r>
            <a:endParaRPr lang="en-US" sz="4600" dirty="0"/>
          </a:p>
        </p:txBody>
      </p:sp>
    </p:spTree>
    <p:extLst>
      <p:ext uri="{BB962C8B-B14F-4D97-AF65-F5344CB8AC3E}">
        <p14:creationId xmlns:p14="http://schemas.microsoft.com/office/powerpoint/2010/main" val="1792487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3193" y="118637"/>
            <a:ext cx="8433457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Projection Implementation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6354" y="3398636"/>
            <a:ext cx="56993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This minimization reduces to: 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1169781" y="4326652"/>
            <a:ext cx="7716926" cy="17543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 </a:t>
            </a:r>
            <a:r>
              <a:rPr lang="en-US" sz="3600" dirty="0" err="1"/>
              <a:t>X</a:t>
            </a:r>
            <a:r>
              <a:rPr lang="en-US" sz="3600" baseline="-25000" dirty="0" err="1"/>
              <a:t>t</a:t>
            </a:r>
            <a:r>
              <a:rPr lang="en-US" sz="3600" baseline="-25000" dirty="0"/>
              <a:t> </a:t>
            </a:r>
            <a:r>
              <a:rPr lang="en-US" sz="3600" dirty="0"/>
              <a:t>= </a:t>
            </a:r>
            <a:r>
              <a:rPr lang="en-US" sz="3600" dirty="0" err="1"/>
              <a:t>Projection</a:t>
            </a:r>
            <a:r>
              <a:rPr lang="en-US" sz="3600" baseline="-25000" dirty="0" err="1">
                <a:latin typeface="Lucida Calligraphy"/>
              </a:rPr>
              <a:t>X</a:t>
            </a:r>
            <a:r>
              <a:rPr lang="en-US" sz="3600" dirty="0"/>
              <a:t> [ X</a:t>
            </a:r>
            <a:r>
              <a:rPr lang="en-US" sz="3600" baseline="-25000" dirty="0"/>
              <a:t>t-1</a:t>
            </a:r>
            <a:r>
              <a:rPr lang="en-US" sz="3600" dirty="0"/>
              <a:t> + </a:t>
            </a:r>
            <a:r>
              <a:rPr lang="en-US" sz="3600" dirty="0" smtClean="0"/>
              <a:t>H</a:t>
            </a:r>
            <a:r>
              <a:rPr lang="en-US" sz="3600" baseline="-25000" dirty="0" smtClean="0"/>
              <a:t>t-1  </a:t>
            </a:r>
            <a:r>
              <a:rPr lang="en-US" sz="3600" dirty="0" smtClean="0"/>
              <a:t>]</a:t>
            </a:r>
          </a:p>
          <a:p>
            <a:endParaRPr lang="en-US" sz="3600" dirty="0"/>
          </a:p>
          <a:p>
            <a:r>
              <a:rPr lang="en-US" sz="3600" dirty="0" smtClean="0"/>
              <a:t>H</a:t>
            </a:r>
            <a:r>
              <a:rPr lang="en-US" sz="3600" baseline="-25000" dirty="0" smtClean="0"/>
              <a:t>t-1 </a:t>
            </a:r>
            <a:r>
              <a:rPr lang="en-US" sz="3600" dirty="0" smtClean="0"/>
              <a:t>= Linear combination of slot t-1 info.</a:t>
            </a:r>
            <a:endParaRPr lang="en-US" sz="3600" dirty="0"/>
          </a:p>
        </p:txBody>
      </p:sp>
      <p:sp>
        <p:nvSpPr>
          <p:cNvPr id="9" name="Trapezoid 8"/>
          <p:cNvSpPr/>
          <p:nvPr/>
        </p:nvSpPr>
        <p:spPr>
          <a:xfrm>
            <a:off x="2688824" y="1517555"/>
            <a:ext cx="2783397" cy="1296958"/>
          </a:xfrm>
          <a:prstGeom prst="trapezoid">
            <a:avLst/>
          </a:prstGeom>
          <a:solidFill>
            <a:schemeClr val="bg2">
              <a:lumMod val="75000"/>
            </a:schemeClr>
          </a:solidFill>
          <a:ln w="57150" cmpd="sng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013244" y="1761128"/>
            <a:ext cx="56938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Lucida Calligraphy"/>
              </a:rPr>
              <a:t>X</a:t>
            </a:r>
            <a:endParaRPr lang="en-US" sz="32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486152" y="2148086"/>
            <a:ext cx="472908" cy="1978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607475" y="1639539"/>
            <a:ext cx="162139" cy="197818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184057" y="1576820"/>
            <a:ext cx="71171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</a:t>
            </a:r>
            <a:r>
              <a:rPr lang="en-US" sz="3200" baseline="-25000" dirty="0" smtClean="0"/>
              <a:t>t-1</a:t>
            </a:r>
            <a:endParaRPr lang="en-US" sz="3200" dirty="0"/>
          </a:p>
        </p:txBody>
      </p:sp>
      <p:sp>
        <p:nvSpPr>
          <p:cNvPr id="14" name="Oval 13"/>
          <p:cNvSpPr/>
          <p:nvPr/>
        </p:nvSpPr>
        <p:spPr>
          <a:xfrm>
            <a:off x="5283058" y="2233485"/>
            <a:ext cx="162139" cy="197818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stCxn id="14" idx="6"/>
          </p:cNvCxnSpPr>
          <p:nvPr/>
        </p:nvCxnSpPr>
        <p:spPr>
          <a:xfrm flipV="1">
            <a:off x="5445197" y="2148086"/>
            <a:ext cx="499931" cy="18430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958642" y="2022157"/>
            <a:ext cx="162139" cy="19781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endCxn id="16" idx="1"/>
          </p:cNvCxnSpPr>
          <p:nvPr/>
        </p:nvCxnSpPr>
        <p:spPr>
          <a:xfrm>
            <a:off x="4796638" y="1734108"/>
            <a:ext cx="1185749" cy="317019"/>
          </a:xfrm>
          <a:prstGeom prst="line">
            <a:avLst/>
          </a:prstGeom>
          <a:ln w="38100" cmpd="sng">
            <a:solidFill>
              <a:schemeClr val="tx1"/>
            </a:solidFill>
            <a:prstDash val="dash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958782" y="2202126"/>
            <a:ext cx="48930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X</a:t>
            </a:r>
            <a:r>
              <a:rPr lang="en-US" sz="3200" baseline="-25000" dirty="0" err="1" smtClean="0"/>
              <a:t>t</a:t>
            </a:r>
            <a:endParaRPr lang="en-US" sz="3200" dirty="0"/>
          </a:p>
        </p:txBody>
      </p:sp>
      <p:sp>
        <p:nvSpPr>
          <p:cNvPr id="19" name="Rectangle 18"/>
          <p:cNvSpPr/>
          <p:nvPr/>
        </p:nvSpPr>
        <p:spPr>
          <a:xfrm>
            <a:off x="1074041" y="4273219"/>
            <a:ext cx="5883997" cy="886399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44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46606" y="1494968"/>
            <a:ext cx="41933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Under this algorithm:</a:t>
            </a:r>
            <a:endParaRPr lang="en-US" sz="3600" dirty="0"/>
          </a:p>
          <a:p>
            <a:endParaRPr lang="en-US" dirty="0" smtClean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3193" y="118637"/>
            <a:ext cx="8433457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Drift-Plus-Penalty Lemma</a:t>
            </a:r>
            <a:endParaRPr lang="en-US" sz="3600" dirty="0">
              <a:solidFill>
                <a:srgbClr val="0000FF"/>
              </a:solidFill>
            </a:endParaRPr>
          </a:p>
        </p:txBody>
      </p:sp>
      <p:pic>
        <p:nvPicPr>
          <p:cNvPr id="4" name="Picture 3" descr="scrap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88" y="2141852"/>
            <a:ext cx="6442138" cy="221107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46606" y="2141852"/>
            <a:ext cx="6719930" cy="2422431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99520" y="4802417"/>
            <a:ext cx="54187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w</a:t>
            </a:r>
            <a:r>
              <a:rPr lang="en-US" sz="3600" dirty="0" smtClean="0"/>
              <a:t>here x* is any vector in </a:t>
            </a:r>
            <a:r>
              <a:rPr lang="en-US" sz="3600" dirty="0" smtClean="0">
                <a:latin typeface="Lucida Calligraphy"/>
              </a:rPr>
              <a:t>X.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275021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46606" y="1494968"/>
            <a:ext cx="41933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Under this algorithm:</a:t>
            </a:r>
            <a:endParaRPr lang="en-US" sz="3600" dirty="0"/>
          </a:p>
          <a:p>
            <a:endParaRPr lang="en-US" dirty="0" smtClean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3193" y="118637"/>
            <a:ext cx="8433457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Drift-Plus-Penalty Lemma</a:t>
            </a:r>
            <a:endParaRPr lang="en-US" sz="3600" dirty="0">
              <a:solidFill>
                <a:srgbClr val="0000FF"/>
              </a:solidFill>
            </a:endParaRPr>
          </a:p>
        </p:txBody>
      </p:sp>
      <p:pic>
        <p:nvPicPr>
          <p:cNvPr id="4" name="Picture 3" descr="scrap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88" y="2141852"/>
            <a:ext cx="6442138" cy="221107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99520" y="4802417"/>
            <a:ext cx="54187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w</a:t>
            </a:r>
            <a:r>
              <a:rPr lang="en-US" sz="3600" dirty="0" smtClean="0"/>
              <a:t>here x* is any vector in </a:t>
            </a:r>
            <a:r>
              <a:rPr lang="en-US" sz="3600" dirty="0" smtClean="0">
                <a:latin typeface="Lucida Calligraphy"/>
              </a:rPr>
              <a:t>X.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2" name="Rectangle 1"/>
          <p:cNvSpPr/>
          <p:nvPr/>
        </p:nvSpPr>
        <p:spPr>
          <a:xfrm>
            <a:off x="3439335" y="2831178"/>
            <a:ext cx="3981691" cy="8467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759201" y="5187138"/>
            <a:ext cx="1905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Telescopes!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6759201" y="3677886"/>
            <a:ext cx="442501" cy="160451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846606" y="2141852"/>
            <a:ext cx="6719930" cy="2422431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422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2506" y="1508198"/>
            <a:ext cx="184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endParaRPr lang="en-US" dirty="0" smtClean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3193" y="118637"/>
            <a:ext cx="8433457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Sample Path Performance</a:t>
            </a:r>
            <a:endParaRPr lang="en-US" sz="3600" b="1" i="1" dirty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0082" y="1428818"/>
            <a:ext cx="781195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Assume </a:t>
            </a:r>
            <a:r>
              <a:rPr lang="en-US" sz="3200" b="1" i="1" dirty="0" smtClean="0">
                <a:solidFill>
                  <a:srgbClr val="0000FF"/>
                </a:solidFill>
              </a:rPr>
              <a:t>sample-path Slater condition</a:t>
            </a:r>
            <a:r>
              <a:rPr lang="en-US" sz="3200" dirty="0" smtClean="0">
                <a:solidFill>
                  <a:srgbClr val="0000FF"/>
                </a:solidFill>
              </a:rPr>
              <a:t>:</a:t>
            </a:r>
          </a:p>
          <a:p>
            <a:r>
              <a:rPr lang="en-US" sz="3200" dirty="0" smtClean="0"/>
              <a:t>    There is a c&gt;0 and a vector s in </a:t>
            </a:r>
            <a:r>
              <a:rPr lang="en-US" sz="3200" dirty="0">
                <a:latin typeface="Lucida Calligraphy"/>
              </a:rPr>
              <a:t>X</a:t>
            </a:r>
            <a:r>
              <a:rPr lang="en-US" sz="3200" dirty="0" smtClean="0"/>
              <a:t> such that:</a:t>
            </a:r>
          </a:p>
          <a:p>
            <a:r>
              <a:rPr lang="en-US" sz="3200" dirty="0" smtClean="0"/>
              <a:t>                   </a:t>
            </a:r>
            <a:r>
              <a:rPr lang="en-US" sz="3200" dirty="0" err="1" smtClean="0"/>
              <a:t>g</a:t>
            </a:r>
            <a:r>
              <a:rPr lang="en-US" sz="3200" baseline="-25000" dirty="0" err="1" smtClean="0"/>
              <a:t>t,i</a:t>
            </a:r>
            <a:r>
              <a:rPr lang="en-US" sz="3200" dirty="0" smtClean="0"/>
              <a:t>(s)≤ -c for all </a:t>
            </a:r>
            <a:r>
              <a:rPr lang="en-US" sz="3200" dirty="0" err="1" smtClean="0"/>
              <a:t>i</a:t>
            </a:r>
            <a:r>
              <a:rPr lang="en-US" sz="3200" dirty="0" smtClean="0"/>
              <a:t> , t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90082" y="3026784"/>
            <a:ext cx="72088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Define </a:t>
            </a:r>
            <a:r>
              <a:rPr lang="en-US" sz="3200" b="1" i="1" dirty="0" smtClean="0">
                <a:solidFill>
                  <a:srgbClr val="0000FF"/>
                </a:solidFill>
              </a:rPr>
              <a:t>Common Subset A</a:t>
            </a:r>
            <a:r>
              <a:rPr lang="en-US" sz="3200" dirty="0" smtClean="0">
                <a:solidFill>
                  <a:srgbClr val="0000FF"/>
                </a:solidFill>
              </a:rPr>
              <a:t>:</a:t>
            </a:r>
          </a:p>
          <a:p>
            <a:r>
              <a:rPr lang="en-US" sz="3200" dirty="0" smtClean="0"/>
              <a:t>    A = { x in </a:t>
            </a:r>
            <a:r>
              <a:rPr lang="en-US" sz="3200" dirty="0">
                <a:latin typeface="Lucida Calligraphy"/>
              </a:rPr>
              <a:t>X</a:t>
            </a:r>
            <a:r>
              <a:rPr lang="en-US" sz="3200" dirty="0" smtClean="0"/>
              <a:t> : </a:t>
            </a:r>
            <a:r>
              <a:rPr lang="en-US" sz="3200" dirty="0" err="1"/>
              <a:t>g</a:t>
            </a:r>
            <a:r>
              <a:rPr lang="en-US" sz="3200" baseline="-25000" dirty="0" err="1"/>
              <a:t>t,i</a:t>
            </a:r>
            <a:r>
              <a:rPr lang="en-US" sz="3200" dirty="0" smtClean="0"/>
              <a:t>(x)</a:t>
            </a:r>
            <a:r>
              <a:rPr lang="en-US" sz="3200" dirty="0"/>
              <a:t>≤ </a:t>
            </a:r>
            <a:r>
              <a:rPr lang="en-US" sz="3200" dirty="0" smtClean="0"/>
              <a:t>0 </a:t>
            </a:r>
            <a:r>
              <a:rPr lang="en-US" sz="3200" dirty="0"/>
              <a:t>for all </a:t>
            </a:r>
            <a:r>
              <a:rPr lang="en-US" sz="3200" dirty="0" err="1"/>
              <a:t>i</a:t>
            </a:r>
            <a:r>
              <a:rPr lang="en-US" sz="3200" dirty="0"/>
              <a:t> , </a:t>
            </a:r>
            <a:r>
              <a:rPr lang="en-US" sz="3200" dirty="0" smtClean="0"/>
              <a:t>t }.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[So, for example,  s in A]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953616" y="5048679"/>
            <a:ext cx="61484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We get 1/</a:t>
            </a:r>
            <a:r>
              <a:rPr lang="el-GR" sz="3200" dirty="0" smtClean="0"/>
              <a:t>ε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convergence compared to all fixed-decision vectors in A.  </a:t>
            </a:r>
            <a:endParaRPr lang="en-US" sz="3200" dirty="0"/>
          </a:p>
        </p:txBody>
      </p:sp>
      <p:sp>
        <p:nvSpPr>
          <p:cNvPr id="7" name="Right Arrow 6"/>
          <p:cNvSpPr/>
          <p:nvPr/>
        </p:nvSpPr>
        <p:spPr>
          <a:xfrm>
            <a:off x="568813" y="5187830"/>
            <a:ext cx="1079607" cy="513379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2191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3305" y="1137760"/>
            <a:ext cx="8404865" cy="4001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/>
              <a:t>Assume the vector-valued constraint functions</a:t>
            </a:r>
          </a:p>
          <a:p>
            <a:r>
              <a:rPr lang="en-US" sz="3200" dirty="0" smtClean="0"/>
              <a:t>    are </a:t>
            </a:r>
            <a:r>
              <a:rPr lang="en-US" sz="3200" dirty="0" err="1" smtClean="0"/>
              <a:t>i.i.d</a:t>
            </a:r>
            <a:r>
              <a:rPr lang="en-US" sz="3200" dirty="0" smtClean="0"/>
              <a:t>. over slots:    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             ( g</a:t>
            </a:r>
            <a:r>
              <a:rPr lang="en-US" sz="3200" baseline="-25000" dirty="0" smtClean="0"/>
              <a:t>t,1</a:t>
            </a:r>
            <a:r>
              <a:rPr lang="en-US" sz="3200" dirty="0" smtClean="0"/>
              <a:t>(x), g</a:t>
            </a:r>
            <a:r>
              <a:rPr lang="en-US" sz="3200" baseline="-25000" dirty="0" smtClean="0"/>
              <a:t>t,2</a:t>
            </a:r>
            <a:r>
              <a:rPr lang="en-US" sz="3200" dirty="0" smtClean="0"/>
              <a:t>(x), …, </a:t>
            </a:r>
            <a:r>
              <a:rPr lang="en-US" sz="3200" dirty="0" err="1" smtClean="0"/>
              <a:t>g</a:t>
            </a:r>
            <a:r>
              <a:rPr lang="en-US" sz="3200" baseline="-25000" dirty="0" err="1" smtClean="0"/>
              <a:t>t,k</a:t>
            </a:r>
            <a:r>
              <a:rPr lang="en-US" sz="3200" dirty="0" smtClean="0"/>
              <a:t>(x) ) </a:t>
            </a:r>
          </a:p>
          <a:p>
            <a:endParaRPr lang="en-US" sz="600" dirty="0" smtClean="0"/>
          </a:p>
          <a:p>
            <a:pPr marL="457200" indent="-457200">
              <a:buFont typeface="Arial"/>
              <a:buChar char="•"/>
            </a:pPr>
            <a:r>
              <a:rPr lang="en-US" sz="3200" dirty="0"/>
              <a:t>O</a:t>
            </a:r>
            <a:r>
              <a:rPr lang="en-US" sz="3200" dirty="0" smtClean="0"/>
              <a:t>bjective functions </a:t>
            </a:r>
            <a:r>
              <a:rPr lang="en-US" sz="3200" dirty="0" err="1" smtClean="0"/>
              <a:t>f</a:t>
            </a:r>
            <a:r>
              <a:rPr lang="en-US" sz="3200" baseline="-25000" dirty="0" err="1" smtClean="0"/>
              <a:t>t</a:t>
            </a:r>
            <a:r>
              <a:rPr lang="en-US" sz="3200" dirty="0" smtClean="0"/>
              <a:t>(</a:t>
            </a:r>
            <a:r>
              <a:rPr lang="en-US" sz="3200" dirty="0"/>
              <a:t>x</a:t>
            </a:r>
            <a:r>
              <a:rPr lang="en-US" sz="3200" dirty="0" smtClean="0"/>
              <a:t>) are </a:t>
            </a:r>
            <a:r>
              <a:rPr lang="en-US" sz="3200" dirty="0" err="1" smtClean="0"/>
              <a:t>arbitary</a:t>
            </a:r>
            <a:endParaRPr lang="en-US" sz="3200" dirty="0" smtClean="0"/>
          </a:p>
          <a:p>
            <a:r>
              <a:rPr lang="en-US" sz="3200" dirty="0" smtClean="0"/>
              <a:t>     (possibly non-</a:t>
            </a:r>
            <a:r>
              <a:rPr lang="en-US" sz="3200" dirty="0" err="1" smtClean="0"/>
              <a:t>i.i.d</a:t>
            </a:r>
            <a:r>
              <a:rPr lang="en-US" sz="3200" dirty="0" smtClean="0"/>
              <a:t>.)</a:t>
            </a:r>
          </a:p>
          <a:p>
            <a:endParaRPr lang="en-US" sz="600" dirty="0" smtClean="0"/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Define </a:t>
            </a:r>
            <a:r>
              <a:rPr lang="en-US" sz="3200" b="1" i="1" dirty="0" smtClean="0"/>
              <a:t>larger set </a:t>
            </a:r>
            <a:r>
              <a:rPr lang="en-US" sz="3200" dirty="0" smtClean="0"/>
              <a:t>A’ </a:t>
            </a:r>
          </a:p>
          <a:p>
            <a:r>
              <a:rPr lang="en-US" sz="3200" dirty="0" smtClean="0"/>
              <a:t>        A’  </a:t>
            </a:r>
            <a:r>
              <a:rPr lang="en-US" sz="3200" dirty="0"/>
              <a:t>= { x in </a:t>
            </a:r>
            <a:r>
              <a:rPr lang="en-US" sz="3200" dirty="0">
                <a:latin typeface="Lucida Calligraphy"/>
              </a:rPr>
              <a:t>X</a:t>
            </a:r>
            <a:r>
              <a:rPr lang="en-US" sz="3200" dirty="0"/>
              <a:t> : </a:t>
            </a:r>
            <a:r>
              <a:rPr lang="en-US" sz="3200" dirty="0" smtClean="0"/>
              <a:t>E[</a:t>
            </a:r>
            <a:r>
              <a:rPr lang="en-US" sz="3200" dirty="0" err="1" smtClean="0"/>
              <a:t>g</a:t>
            </a:r>
            <a:r>
              <a:rPr lang="en-US" sz="3200" baseline="-25000" dirty="0" err="1" smtClean="0"/>
              <a:t>t</a:t>
            </a:r>
            <a:r>
              <a:rPr lang="en-US" sz="3200" baseline="-25000" dirty="0" err="1"/>
              <a:t>,i</a:t>
            </a:r>
            <a:r>
              <a:rPr lang="en-US" sz="3200" dirty="0"/>
              <a:t>(x</a:t>
            </a:r>
            <a:r>
              <a:rPr lang="en-US" sz="3200" dirty="0" smtClean="0"/>
              <a:t>)]≤ </a:t>
            </a:r>
            <a:r>
              <a:rPr lang="en-US" sz="3200" dirty="0"/>
              <a:t>0 for all </a:t>
            </a:r>
            <a:r>
              <a:rPr lang="en-US" sz="3200" dirty="0" err="1" smtClean="0"/>
              <a:t>i</a:t>
            </a:r>
            <a:r>
              <a:rPr lang="en-US" sz="3200" dirty="0" smtClean="0"/>
              <a:t> in {1,…,k} }</a:t>
            </a:r>
            <a:endParaRPr lang="en-US" sz="3200" dirty="0"/>
          </a:p>
          <a:p>
            <a:endParaRPr lang="en-US" dirty="0" smtClean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3193" y="118637"/>
            <a:ext cx="8433457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Performance for </a:t>
            </a:r>
            <a:r>
              <a:rPr lang="en-US" dirty="0" err="1" smtClean="0">
                <a:solidFill>
                  <a:srgbClr val="0000FF"/>
                </a:solidFill>
              </a:rPr>
              <a:t>i.i.d</a:t>
            </a:r>
            <a:r>
              <a:rPr lang="en-US" dirty="0" smtClean="0">
                <a:solidFill>
                  <a:srgbClr val="0000FF"/>
                </a:solidFill>
              </a:rPr>
              <a:t>. Constraints</a:t>
            </a:r>
            <a:endParaRPr lang="en-US" sz="3600" b="1" i="1" dirty="0">
              <a:solidFill>
                <a:srgbClr val="0000FF"/>
              </a:solidFill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568813" y="5187830"/>
            <a:ext cx="1079607" cy="513379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53616" y="5048679"/>
            <a:ext cx="61484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We get 1/</a:t>
            </a:r>
            <a:r>
              <a:rPr lang="el-GR" sz="3200" dirty="0" smtClean="0"/>
              <a:t>ε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convergence compared to all fixed-decision vectors in A’.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59781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3510"/>
            <a:ext cx="8229600" cy="931279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Background: </a:t>
            </a:r>
            <a:r>
              <a:rPr lang="en-US" dirty="0" err="1" smtClean="0">
                <a:solidFill>
                  <a:srgbClr val="0000FF"/>
                </a:solidFill>
              </a:rPr>
              <a:t>Zinkevich</a:t>
            </a:r>
            <a:r>
              <a:rPr lang="en-US" dirty="0" smtClean="0">
                <a:solidFill>
                  <a:srgbClr val="0000FF"/>
                </a:solidFill>
              </a:rPr>
              <a:t> 2003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63" y="3395525"/>
            <a:ext cx="8229600" cy="3048731"/>
          </a:xfrm>
        </p:spPr>
        <p:txBody>
          <a:bodyPr/>
          <a:lstStyle/>
          <a:p>
            <a:r>
              <a:rPr lang="en-US" dirty="0" err="1" smtClean="0"/>
              <a:t>f</a:t>
            </a:r>
            <a:r>
              <a:rPr lang="en-US" baseline="-25000" dirty="0" err="1" smtClean="0"/>
              <a:t>t</a:t>
            </a:r>
            <a:r>
              <a:rPr lang="en-US" dirty="0" smtClean="0"/>
              <a:t>(x) convex functions, t = {1, 2, 3, …}.</a:t>
            </a:r>
          </a:p>
          <a:p>
            <a:r>
              <a:rPr lang="en-US" dirty="0" smtClean="0"/>
              <a:t>Every slot t: </a:t>
            </a:r>
          </a:p>
          <a:p>
            <a:pPr lvl="1"/>
            <a:r>
              <a:rPr lang="en-US" dirty="0" smtClean="0"/>
              <a:t>   </a:t>
            </a:r>
            <a:r>
              <a:rPr lang="en-US" sz="3200" dirty="0" err="1" smtClean="0"/>
              <a:t>f</a:t>
            </a:r>
            <a:r>
              <a:rPr lang="en-US" sz="3200" baseline="-25000" dirty="0" err="1" smtClean="0"/>
              <a:t>t</a:t>
            </a:r>
            <a:r>
              <a:rPr lang="en-US" sz="3200" dirty="0" smtClean="0"/>
              <a:t>(x) is </a:t>
            </a:r>
            <a:r>
              <a:rPr lang="en-US" sz="3200" b="1" i="1" dirty="0" err="1" smtClean="0">
                <a:solidFill>
                  <a:schemeClr val="accent6">
                    <a:lumMod val="50000"/>
                  </a:schemeClr>
                </a:solidFill>
              </a:rPr>
              <a:t>uknown</a:t>
            </a:r>
            <a:endParaRPr lang="en-US" sz="3200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en-US" sz="3200" dirty="0" smtClean="0"/>
              <a:t>   Choose vector </a:t>
            </a:r>
            <a:r>
              <a:rPr lang="en-US" sz="3200" dirty="0" err="1"/>
              <a:t>X</a:t>
            </a:r>
            <a:r>
              <a:rPr lang="en-US" sz="3200" baseline="-25000" dirty="0" err="1" smtClean="0"/>
              <a:t>t</a:t>
            </a:r>
            <a:r>
              <a:rPr lang="en-US" sz="3200" dirty="0" smtClean="0"/>
              <a:t> in </a:t>
            </a:r>
            <a:r>
              <a:rPr lang="en-US" sz="3200" dirty="0" smtClean="0">
                <a:latin typeface="Lucida Calligraphy"/>
              </a:rPr>
              <a:t>X     </a:t>
            </a:r>
            <a:r>
              <a:rPr lang="en-US" sz="3200" dirty="0" err="1" smtClean="0">
                <a:latin typeface="Lucida Calligraphy"/>
              </a:rPr>
              <a:t>R</a:t>
            </a:r>
            <a:r>
              <a:rPr lang="en-US" sz="3200" baseline="30000" dirty="0" err="1" smtClean="0">
                <a:latin typeface="Lucida Calligraphy"/>
              </a:rPr>
              <a:t>n</a:t>
            </a:r>
            <a:endParaRPr lang="en-US" sz="3200" baseline="30000" dirty="0" smtClean="0">
              <a:latin typeface="Lucida Calligraphy"/>
            </a:endParaRPr>
          </a:p>
          <a:p>
            <a:pPr lvl="1"/>
            <a:r>
              <a:rPr lang="en-US" sz="3200" dirty="0" smtClean="0"/>
              <a:t>   </a:t>
            </a:r>
            <a:r>
              <a:rPr lang="en-US" sz="3200" dirty="0" err="1" smtClean="0"/>
              <a:t>f</a:t>
            </a:r>
            <a:r>
              <a:rPr lang="en-US" sz="3200" baseline="-25000" dirty="0" err="1" smtClean="0"/>
              <a:t>t</a:t>
            </a:r>
            <a:r>
              <a:rPr lang="en-US" sz="3200" dirty="0"/>
              <a:t> </a:t>
            </a:r>
            <a:r>
              <a:rPr lang="en-US" sz="3200" dirty="0" smtClean="0"/>
              <a:t> is revealed     </a:t>
            </a:r>
            <a:r>
              <a:rPr lang="en-US" sz="3200" dirty="0" smtClean="0">
                <a:sym typeface="Wingdings"/>
              </a:rPr>
              <a:t>    </a:t>
            </a:r>
            <a:r>
              <a:rPr lang="en-US" sz="3200" dirty="0" smtClean="0"/>
              <a:t>     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Incurs cost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f</a:t>
            </a:r>
            <a:r>
              <a:rPr lang="en-US" sz="3200" b="1" baseline="-25000" dirty="0" err="1" smtClean="0">
                <a:solidFill>
                  <a:schemeClr val="accent6">
                    <a:lumMod val="50000"/>
                  </a:schemeClr>
                </a:solidFill>
              </a:rPr>
              <a:t>t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X</a:t>
            </a:r>
            <a:r>
              <a:rPr lang="en-US" sz="3200" b="1" baseline="-25000" dirty="0" err="1" smtClean="0">
                <a:solidFill>
                  <a:schemeClr val="accent6">
                    <a:lumMod val="50000"/>
                  </a:schemeClr>
                </a:solidFill>
              </a:rPr>
              <a:t>t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en-US" sz="32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75099" y="6052468"/>
            <a:ext cx="662070" cy="0"/>
          </a:xfrm>
          <a:prstGeom prst="line">
            <a:avLst/>
          </a:prstGeom>
          <a:ln w="38100" cmpd="sng">
            <a:solidFill>
              <a:srgbClr val="FF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5420362" y="5376969"/>
            <a:ext cx="270995" cy="182134"/>
          </a:xfrm>
          <a:custGeom>
            <a:avLst/>
            <a:gdLst>
              <a:gd name="connsiteX0" fmla="*/ 257484 w 270995"/>
              <a:gd name="connsiteY0" fmla="*/ 1501 h 182134"/>
              <a:gd name="connsiteX1" fmla="*/ 41297 w 270995"/>
              <a:gd name="connsiteY1" fmla="*/ 15011 h 182134"/>
              <a:gd name="connsiteX2" fmla="*/ 762 w 270995"/>
              <a:gd name="connsiteY2" fmla="*/ 109581 h 182134"/>
              <a:gd name="connsiteX3" fmla="*/ 54809 w 270995"/>
              <a:gd name="connsiteY3" fmla="*/ 177131 h 182134"/>
              <a:gd name="connsiteX4" fmla="*/ 270995 w 270995"/>
              <a:gd name="connsiteY4" fmla="*/ 177131 h 182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995" h="182134">
                <a:moveTo>
                  <a:pt x="257484" y="1501"/>
                </a:moveTo>
                <a:cubicBezTo>
                  <a:pt x="170784" y="-751"/>
                  <a:pt x="84084" y="-3002"/>
                  <a:pt x="41297" y="15011"/>
                </a:cubicBezTo>
                <a:cubicBezTo>
                  <a:pt x="-1490" y="33024"/>
                  <a:pt x="-1490" y="82561"/>
                  <a:pt x="762" y="109581"/>
                </a:cubicBezTo>
                <a:cubicBezTo>
                  <a:pt x="3014" y="136601"/>
                  <a:pt x="9770" y="165873"/>
                  <a:pt x="54809" y="177131"/>
                </a:cubicBezTo>
                <a:cubicBezTo>
                  <a:pt x="99848" y="188389"/>
                  <a:pt x="270995" y="177131"/>
                  <a:pt x="270995" y="177131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496631" y="1055486"/>
            <a:ext cx="8115295" cy="2134577"/>
            <a:chOff x="496631" y="2431794"/>
            <a:chExt cx="8115295" cy="2134577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885174" y="4000663"/>
              <a:ext cx="6984454" cy="12211"/>
            </a:xfrm>
            <a:prstGeom prst="line">
              <a:avLst/>
            </a:prstGeom>
            <a:ln w="38100" cmpd="sng">
              <a:solidFill>
                <a:schemeClr val="tx1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7241437" y="4037799"/>
              <a:ext cx="742299" cy="3976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time</a:t>
              </a:r>
              <a:endParaRPr lang="en-US" sz="2200" dirty="0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3055848" y="2622193"/>
              <a:ext cx="0" cy="138407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Freeform 28"/>
            <p:cNvSpPr/>
            <p:nvPr/>
          </p:nvSpPr>
          <p:spPr>
            <a:xfrm>
              <a:off x="977132" y="2784293"/>
              <a:ext cx="1941879" cy="1022468"/>
            </a:xfrm>
            <a:custGeom>
              <a:avLst/>
              <a:gdLst>
                <a:gd name="connsiteX0" fmla="*/ 0 w 1851094"/>
                <a:gd name="connsiteY0" fmla="*/ 472849 h 1107818"/>
                <a:gd name="connsiteX1" fmla="*/ 702605 w 1851094"/>
                <a:gd name="connsiteY1" fmla="*/ 1107818 h 1107818"/>
                <a:gd name="connsiteX2" fmla="*/ 1026884 w 1851094"/>
                <a:gd name="connsiteY2" fmla="*/ 1067288 h 1107818"/>
                <a:gd name="connsiteX3" fmla="*/ 1283605 w 1851094"/>
                <a:gd name="connsiteY3" fmla="*/ 932188 h 1107818"/>
                <a:gd name="connsiteX4" fmla="*/ 1594373 w 1851094"/>
                <a:gd name="connsiteY4" fmla="*/ 540399 h 1107818"/>
                <a:gd name="connsiteX5" fmla="*/ 1851094 w 1851094"/>
                <a:gd name="connsiteY5" fmla="*/ 0 h 1107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51094" h="1107818">
                  <a:moveTo>
                    <a:pt x="0" y="472849"/>
                  </a:moveTo>
                  <a:lnTo>
                    <a:pt x="702605" y="1107818"/>
                  </a:lnTo>
                  <a:lnTo>
                    <a:pt x="1026884" y="1067288"/>
                  </a:lnTo>
                  <a:lnTo>
                    <a:pt x="1283605" y="932188"/>
                  </a:lnTo>
                  <a:lnTo>
                    <a:pt x="1594373" y="540399"/>
                  </a:lnTo>
                  <a:lnTo>
                    <a:pt x="1851094" y="0"/>
                  </a:lnTo>
                </a:path>
              </a:pathLst>
            </a:custGeom>
            <a:noFill/>
            <a:ln w="571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344371" y="2721948"/>
              <a:ext cx="2012750" cy="1084814"/>
            </a:xfrm>
            <a:custGeom>
              <a:avLst/>
              <a:gdLst>
                <a:gd name="connsiteX0" fmla="*/ 0 w 1918652"/>
                <a:gd name="connsiteY0" fmla="*/ 108080 h 1175368"/>
                <a:gd name="connsiteX1" fmla="*/ 743140 w 1918652"/>
                <a:gd name="connsiteY1" fmla="*/ 1175368 h 1175368"/>
                <a:gd name="connsiteX2" fmla="*/ 1918652 w 1918652"/>
                <a:gd name="connsiteY2" fmla="*/ 0 h 1175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18652" h="1175368">
                  <a:moveTo>
                    <a:pt x="0" y="108080"/>
                  </a:moveTo>
                  <a:lnTo>
                    <a:pt x="743140" y="1175368"/>
                  </a:lnTo>
                  <a:lnTo>
                    <a:pt x="1918652" y="0"/>
                  </a:lnTo>
                </a:path>
              </a:pathLst>
            </a:custGeom>
            <a:ln w="571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5634658" y="2721948"/>
              <a:ext cx="1729265" cy="893043"/>
            </a:xfrm>
            <a:custGeom>
              <a:avLst/>
              <a:gdLst>
                <a:gd name="connsiteX0" fmla="*/ 0 w 1648420"/>
                <a:gd name="connsiteY0" fmla="*/ 405299 h 967589"/>
                <a:gd name="connsiteX1" fmla="*/ 256721 w 1648420"/>
                <a:gd name="connsiteY1" fmla="*/ 716028 h 967589"/>
                <a:gd name="connsiteX2" fmla="*/ 1013373 w 1648420"/>
                <a:gd name="connsiteY2" fmla="*/ 945698 h 967589"/>
                <a:gd name="connsiteX3" fmla="*/ 1432234 w 1648420"/>
                <a:gd name="connsiteY3" fmla="*/ 851128 h 967589"/>
                <a:gd name="connsiteX4" fmla="*/ 1648420 w 1648420"/>
                <a:gd name="connsiteY4" fmla="*/ 0 h 967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8420" h="967589">
                  <a:moveTo>
                    <a:pt x="0" y="405299"/>
                  </a:moveTo>
                  <a:cubicBezTo>
                    <a:pt x="43913" y="515630"/>
                    <a:pt x="87826" y="625962"/>
                    <a:pt x="256721" y="716028"/>
                  </a:cubicBezTo>
                  <a:cubicBezTo>
                    <a:pt x="425616" y="806094"/>
                    <a:pt x="817454" y="923181"/>
                    <a:pt x="1013373" y="945698"/>
                  </a:cubicBezTo>
                  <a:cubicBezTo>
                    <a:pt x="1209292" y="968215"/>
                    <a:pt x="1326393" y="1008744"/>
                    <a:pt x="1432234" y="851128"/>
                  </a:cubicBezTo>
                  <a:cubicBezTo>
                    <a:pt x="1538075" y="693512"/>
                    <a:pt x="1648420" y="0"/>
                    <a:pt x="1648420" y="0"/>
                  </a:cubicBezTo>
                </a:path>
              </a:pathLst>
            </a:custGeom>
            <a:ln w="571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96631" y="2431794"/>
              <a:ext cx="8115295" cy="2134577"/>
            </a:xfrm>
            <a:prstGeom prst="rect">
              <a:avLst/>
            </a:prstGeom>
            <a:noFill/>
            <a:ln w="28575" cmpd="sng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783391" y="3619724"/>
              <a:ext cx="1846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145726" y="3619724"/>
              <a:ext cx="1846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241437" y="3659785"/>
              <a:ext cx="1846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5447386" y="2616590"/>
              <a:ext cx="0" cy="138407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7522064" y="2616590"/>
              <a:ext cx="0" cy="138407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877653" y="2628801"/>
              <a:ext cx="0" cy="138407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1515119" y="1594174"/>
            <a:ext cx="7888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</a:t>
            </a:r>
            <a:r>
              <a:rPr lang="en-US" sz="2800" baseline="-25000" dirty="0"/>
              <a:t>1</a:t>
            </a:r>
            <a:r>
              <a:rPr lang="en-US" sz="2800" dirty="0" smtClean="0"/>
              <a:t>(x)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3780675" y="1594174"/>
            <a:ext cx="7888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</a:t>
            </a:r>
            <a:r>
              <a:rPr lang="en-US" sz="2800" baseline="-25000" dirty="0"/>
              <a:t>2</a:t>
            </a:r>
            <a:r>
              <a:rPr lang="en-US" sz="2800" dirty="0" smtClean="0"/>
              <a:t>(x)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6248012" y="1484964"/>
            <a:ext cx="7888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</a:t>
            </a:r>
            <a:r>
              <a:rPr lang="en-US" sz="2800" baseline="-25000" dirty="0"/>
              <a:t>3</a:t>
            </a:r>
            <a:r>
              <a:rPr lang="en-US" sz="2800" dirty="0" smtClean="0"/>
              <a:t>(x)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868848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3193" y="118637"/>
            <a:ext cx="8433457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Performance for Full </a:t>
            </a:r>
            <a:r>
              <a:rPr lang="en-US" dirty="0" err="1" smtClean="0">
                <a:solidFill>
                  <a:srgbClr val="0000FF"/>
                </a:solidFill>
              </a:rPr>
              <a:t>i.i.d</a:t>
            </a:r>
            <a:r>
              <a:rPr lang="en-US" dirty="0" smtClean="0">
                <a:solidFill>
                  <a:srgbClr val="0000FF"/>
                </a:solidFill>
              </a:rPr>
              <a:t>. </a:t>
            </a:r>
            <a:endParaRPr lang="en-US" sz="3600" b="1" i="1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3305" y="1137760"/>
            <a:ext cx="8725466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/>
              <a:t>Assume vector function is </a:t>
            </a:r>
            <a:r>
              <a:rPr lang="en-US" sz="3200" dirty="0" err="1" smtClean="0"/>
              <a:t>i.i.d</a:t>
            </a:r>
            <a:r>
              <a:rPr lang="en-US" sz="3200" dirty="0" smtClean="0"/>
              <a:t>. over slots:    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             ( </a:t>
            </a:r>
            <a:r>
              <a:rPr lang="en-US" sz="3200" dirty="0" err="1" smtClean="0"/>
              <a:t>f</a:t>
            </a:r>
            <a:r>
              <a:rPr lang="en-US" sz="3200" baseline="-25000" dirty="0" err="1" smtClean="0"/>
              <a:t>t</a:t>
            </a:r>
            <a:r>
              <a:rPr lang="en-US" sz="3200" dirty="0" smtClean="0"/>
              <a:t>(x), g</a:t>
            </a:r>
            <a:r>
              <a:rPr lang="en-US" sz="3200" baseline="-25000" dirty="0" smtClean="0"/>
              <a:t>t,1</a:t>
            </a:r>
            <a:r>
              <a:rPr lang="en-US" sz="3200" dirty="0" smtClean="0"/>
              <a:t>(x), g</a:t>
            </a:r>
            <a:r>
              <a:rPr lang="en-US" sz="3200" baseline="-25000" dirty="0" smtClean="0"/>
              <a:t>t,2</a:t>
            </a:r>
            <a:r>
              <a:rPr lang="en-US" sz="3200" dirty="0" smtClean="0"/>
              <a:t>(x), …, </a:t>
            </a:r>
            <a:r>
              <a:rPr lang="en-US" sz="3200" dirty="0" err="1" smtClean="0"/>
              <a:t>g</a:t>
            </a:r>
            <a:r>
              <a:rPr lang="en-US" sz="3200" baseline="-25000" dirty="0" err="1" smtClean="0"/>
              <a:t>t,k</a:t>
            </a:r>
            <a:r>
              <a:rPr lang="en-US" sz="3200" dirty="0" smtClean="0"/>
              <a:t>(x) ) </a:t>
            </a:r>
          </a:p>
          <a:p>
            <a:endParaRPr lang="en-US" sz="600" dirty="0" smtClean="0"/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Replace Slater Assumption with Milder</a:t>
            </a:r>
            <a:br>
              <a:rPr lang="en-US" sz="3200" dirty="0" smtClean="0"/>
            </a:br>
            <a:r>
              <a:rPr lang="en-US" sz="3200" b="1" i="1" dirty="0" smtClean="0"/>
              <a:t>Lagrange Multiplier Assumption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No need to know or Bound Lagrange Multipliers.</a:t>
            </a:r>
          </a:p>
          <a:p>
            <a:endParaRPr lang="en-US" sz="600" dirty="0" smtClean="0"/>
          </a:p>
        </p:txBody>
      </p:sp>
      <p:sp>
        <p:nvSpPr>
          <p:cNvPr id="6" name="Right Arrow 5"/>
          <p:cNvSpPr/>
          <p:nvPr/>
        </p:nvSpPr>
        <p:spPr>
          <a:xfrm>
            <a:off x="568813" y="4147562"/>
            <a:ext cx="1079607" cy="513379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45523" y="4095312"/>
            <a:ext cx="614841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We get </a:t>
            </a:r>
            <a:r>
              <a:rPr lang="en-US" sz="3200" b="1" i="1" dirty="0" smtClean="0">
                <a:solidFill>
                  <a:srgbClr val="660066"/>
                </a:solidFill>
              </a:rPr>
              <a:t>online algorithm </a:t>
            </a:r>
            <a:r>
              <a:rPr lang="en-US" sz="3200" dirty="0" smtClean="0"/>
              <a:t>with 1/</a:t>
            </a:r>
            <a:r>
              <a:rPr lang="el-GR" sz="3200" dirty="0" smtClean="0"/>
              <a:t>ε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convergence to optimality over </a:t>
            </a:r>
            <a:r>
              <a:rPr lang="en-US" sz="3200" b="1" i="1" dirty="0" smtClean="0">
                <a:solidFill>
                  <a:srgbClr val="660066"/>
                </a:solidFill>
              </a:rPr>
              <a:t>all causal policies</a:t>
            </a:r>
            <a:r>
              <a:rPr lang="en-US" sz="3200" dirty="0" smtClean="0"/>
              <a:t> (not necessarily fixed-decision vectors).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270604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3193" y="118637"/>
            <a:ext cx="8433457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Conclusions</a:t>
            </a:r>
            <a:endParaRPr lang="en-US" sz="3600" b="1" i="1" dirty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7459" y="1261637"/>
            <a:ext cx="7769191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200" dirty="0" smtClean="0"/>
              <a:t> Treat online convex optimization with 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</a:t>
            </a:r>
            <a:r>
              <a:rPr lang="en-US" sz="3200" b="1" i="1" dirty="0" smtClean="0">
                <a:solidFill>
                  <a:srgbClr val="660066"/>
                </a:solidFill>
              </a:rPr>
              <a:t>time varying constraints</a:t>
            </a:r>
            <a:r>
              <a:rPr lang="en-US" sz="3200" dirty="0" smtClean="0"/>
              <a:t>.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New analysis method gets 1/</a:t>
            </a:r>
            <a:r>
              <a:rPr lang="el-GR" sz="3200" dirty="0" smtClean="0"/>
              <a:t>ε</a:t>
            </a:r>
            <a:r>
              <a:rPr lang="en-US" sz="3200" baseline="30000" dirty="0" smtClean="0"/>
              <a:t>2</a:t>
            </a:r>
            <a:r>
              <a:rPr lang="el-GR" sz="3200" dirty="0" smtClean="0"/>
              <a:t> </a:t>
            </a:r>
            <a:r>
              <a:rPr lang="en-US" sz="3200" dirty="0" smtClean="0"/>
              <a:t>convergence</a:t>
            </a:r>
            <a:r>
              <a:rPr lang="el-GR" sz="3200" dirty="0" smtClean="0"/>
              <a:t>.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 smtClean="0">
                <a:solidFill>
                  <a:srgbClr val="008000"/>
                </a:solidFill>
              </a:rPr>
              <a:t>Sample Path Model</a:t>
            </a:r>
            <a:r>
              <a:rPr lang="en-US" sz="3200" dirty="0" smtClean="0"/>
              <a:t>: </a:t>
            </a:r>
          </a:p>
          <a:p>
            <a:pPr lvl="1"/>
            <a:r>
              <a:rPr lang="en-US" sz="3200" dirty="0" smtClean="0">
                <a:sym typeface="Wingdings"/>
              </a:rPr>
              <a:t>   </a:t>
            </a:r>
            <a:r>
              <a:rPr lang="en-US" sz="3200" dirty="0" smtClean="0"/>
              <a:t>Compare with fixed-decisions in A.</a:t>
            </a:r>
          </a:p>
          <a:p>
            <a:pPr marL="457200" indent="-457200">
              <a:buFont typeface="Arial"/>
              <a:buChar char="•"/>
            </a:pPr>
            <a:r>
              <a:rPr lang="en-US" sz="3200" b="1" dirty="0" err="1" smtClean="0">
                <a:solidFill>
                  <a:srgbClr val="008000"/>
                </a:solidFill>
              </a:rPr>
              <a:t>i.i.d</a:t>
            </a:r>
            <a:r>
              <a:rPr lang="en-US" sz="3200" b="1" dirty="0" smtClean="0">
                <a:solidFill>
                  <a:srgbClr val="008000"/>
                </a:solidFill>
              </a:rPr>
              <a:t>. </a:t>
            </a:r>
            <a:r>
              <a:rPr lang="en-US" sz="3200" b="1" dirty="0">
                <a:solidFill>
                  <a:srgbClr val="008000"/>
                </a:solidFill>
              </a:rPr>
              <a:t>C</a:t>
            </a:r>
            <a:r>
              <a:rPr lang="en-US" sz="3200" b="1" dirty="0" smtClean="0">
                <a:solidFill>
                  <a:srgbClr val="008000"/>
                </a:solidFill>
              </a:rPr>
              <a:t>onstraints Model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dirty="0" smtClean="0">
                <a:sym typeface="Wingdings"/>
              </a:rPr>
              <a:t>   Compare with fixed-decisions in A’.</a:t>
            </a:r>
            <a:endParaRPr lang="en-US" sz="3200" dirty="0" smtClean="0"/>
          </a:p>
          <a:p>
            <a:pPr marL="457200" indent="-457200">
              <a:buFont typeface="Arial"/>
              <a:buChar char="•"/>
            </a:pPr>
            <a:r>
              <a:rPr lang="en-US" sz="3200" b="1" dirty="0" err="1" smtClean="0">
                <a:solidFill>
                  <a:srgbClr val="008000"/>
                </a:solidFill>
              </a:rPr>
              <a:t>i.i.d</a:t>
            </a:r>
            <a:r>
              <a:rPr lang="en-US" sz="3200" b="1" dirty="0" smtClean="0">
                <a:solidFill>
                  <a:srgbClr val="008000"/>
                </a:solidFill>
              </a:rPr>
              <a:t>. constraint and objective Model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smtClean="0">
                <a:sym typeface="Wingdings"/>
              </a:rPr>
              <a:t>   </a:t>
            </a:r>
            <a:r>
              <a:rPr lang="en-US" sz="3200" dirty="0" smtClean="0">
                <a:sym typeface="Wingdings"/>
              </a:rPr>
              <a:t>Compare with all causal policies!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55852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632" y="7198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00FF"/>
                </a:solidFill>
              </a:rPr>
              <a:t>Subgradient</a:t>
            </a:r>
            <a:r>
              <a:rPr lang="en-US" dirty="0" smtClean="0">
                <a:solidFill>
                  <a:srgbClr val="0000FF"/>
                </a:solidFill>
              </a:rPr>
              <a:t> Algorithm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41487"/>
            <a:ext cx="8229600" cy="3243299"/>
          </a:xfrm>
        </p:spPr>
        <p:txBody>
          <a:bodyPr>
            <a:normAutofit/>
          </a:bodyPr>
          <a:lstStyle/>
          <a:p>
            <a:r>
              <a:rPr lang="en-US" dirty="0" smtClean="0"/>
              <a:t>Algorithm has no knowledge of future: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3800" dirty="0" smtClean="0"/>
              <a:t>    </a:t>
            </a:r>
            <a:r>
              <a:rPr lang="en-US" sz="3800" dirty="0" err="1" smtClean="0"/>
              <a:t>X</a:t>
            </a:r>
            <a:r>
              <a:rPr lang="en-US" sz="3800" baseline="-25000" dirty="0" err="1" smtClean="0"/>
              <a:t>t</a:t>
            </a:r>
            <a:r>
              <a:rPr lang="en-US" sz="3800" baseline="-25000" dirty="0" smtClean="0"/>
              <a:t> </a:t>
            </a:r>
            <a:r>
              <a:rPr lang="en-US" sz="3800" dirty="0" smtClean="0"/>
              <a:t>= </a:t>
            </a:r>
            <a:r>
              <a:rPr lang="en-US" sz="3800" dirty="0" err="1" smtClean="0"/>
              <a:t>Projection</a:t>
            </a:r>
            <a:r>
              <a:rPr lang="en-US" sz="3800" baseline="-25000" dirty="0" err="1" smtClean="0">
                <a:latin typeface="Lucida Calligraphy"/>
              </a:rPr>
              <a:t>X</a:t>
            </a:r>
            <a:r>
              <a:rPr lang="en-US" sz="3800" dirty="0" smtClean="0"/>
              <a:t> [ X</a:t>
            </a:r>
            <a:r>
              <a:rPr lang="en-US" sz="3800" baseline="-25000" dirty="0" smtClean="0"/>
              <a:t>t-1</a:t>
            </a:r>
            <a:r>
              <a:rPr lang="en-US" sz="3800" dirty="0" smtClean="0"/>
              <a:t> + </a:t>
            </a:r>
            <a:r>
              <a:rPr lang="el-GR" sz="3800" dirty="0" smtClean="0"/>
              <a:t>ε</a:t>
            </a:r>
            <a:r>
              <a:rPr lang="en-US" sz="3800" dirty="0" smtClean="0"/>
              <a:t> f’</a:t>
            </a:r>
            <a:r>
              <a:rPr lang="en-US" sz="3800" baseline="-25000" dirty="0" smtClean="0"/>
              <a:t>t-1</a:t>
            </a:r>
            <a:r>
              <a:rPr lang="en-US" sz="3800" dirty="0" smtClean="0"/>
              <a:t>(X</a:t>
            </a:r>
            <a:r>
              <a:rPr lang="en-US" sz="3800" baseline="-25000" dirty="0" smtClean="0"/>
              <a:t>t-1</a:t>
            </a:r>
            <a:r>
              <a:rPr lang="en-US" sz="3800" dirty="0" smtClean="0"/>
              <a:t>)  ]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dirty="0" smtClean="0"/>
              <a:t>Can compare to </a:t>
            </a:r>
            <a:r>
              <a:rPr lang="en-US" b="1" i="1" dirty="0" smtClean="0">
                <a:solidFill>
                  <a:srgbClr val="008000"/>
                </a:solidFill>
              </a:rPr>
              <a:t>best fixed-x-decision </a:t>
            </a:r>
            <a:r>
              <a:rPr lang="en-US" dirty="0" smtClean="0"/>
              <a:t>with hindsight…</a:t>
            </a:r>
            <a:endParaRPr lang="en-US" dirty="0"/>
          </a:p>
        </p:txBody>
      </p:sp>
      <p:sp>
        <p:nvSpPr>
          <p:cNvPr id="6" name="Trapezoid 5"/>
          <p:cNvSpPr/>
          <p:nvPr/>
        </p:nvSpPr>
        <p:spPr>
          <a:xfrm>
            <a:off x="2688824" y="1517555"/>
            <a:ext cx="2783397" cy="1296958"/>
          </a:xfrm>
          <a:prstGeom prst="trapezoid">
            <a:avLst/>
          </a:prstGeom>
          <a:solidFill>
            <a:schemeClr val="bg2">
              <a:lumMod val="75000"/>
            </a:schemeClr>
          </a:solidFill>
          <a:ln w="57150" cmpd="sng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013244" y="1761128"/>
            <a:ext cx="56938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Lucida Calligraphy"/>
              </a:rPr>
              <a:t>X</a:t>
            </a:r>
            <a:endParaRPr lang="en-US" sz="32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486152" y="2148086"/>
            <a:ext cx="472908" cy="1978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607475" y="1639539"/>
            <a:ext cx="162139" cy="197818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184057" y="1576820"/>
            <a:ext cx="71171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</a:t>
            </a:r>
            <a:r>
              <a:rPr lang="en-US" sz="3200" baseline="-25000" dirty="0" smtClean="0"/>
              <a:t>t-1</a:t>
            </a:r>
            <a:endParaRPr lang="en-US" sz="3200" dirty="0"/>
          </a:p>
        </p:txBody>
      </p:sp>
      <p:sp>
        <p:nvSpPr>
          <p:cNvPr id="14" name="Oval 13"/>
          <p:cNvSpPr/>
          <p:nvPr/>
        </p:nvSpPr>
        <p:spPr>
          <a:xfrm>
            <a:off x="5283058" y="2233485"/>
            <a:ext cx="162139" cy="197818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4" idx="6"/>
          </p:cNvCxnSpPr>
          <p:nvPr/>
        </p:nvCxnSpPr>
        <p:spPr>
          <a:xfrm flipV="1">
            <a:off x="5445197" y="2148086"/>
            <a:ext cx="499931" cy="184308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958642" y="2022157"/>
            <a:ext cx="162139" cy="19781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endCxn id="17" idx="1"/>
          </p:cNvCxnSpPr>
          <p:nvPr/>
        </p:nvCxnSpPr>
        <p:spPr>
          <a:xfrm>
            <a:off x="4796638" y="1734108"/>
            <a:ext cx="1185749" cy="317019"/>
          </a:xfrm>
          <a:prstGeom prst="line">
            <a:avLst/>
          </a:prstGeom>
          <a:ln w="38100" cmpd="sng">
            <a:solidFill>
              <a:schemeClr val="tx1"/>
            </a:solidFill>
            <a:prstDash val="dash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958782" y="2202126"/>
            <a:ext cx="48930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X</a:t>
            </a:r>
            <a:r>
              <a:rPr lang="en-US" sz="3200" baseline="-25000" dirty="0" err="1" smtClean="0"/>
              <a:t>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88230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311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00FF"/>
                </a:solidFill>
              </a:rPr>
              <a:t>Zinkevich</a:t>
            </a:r>
            <a:r>
              <a:rPr lang="en-US" dirty="0" smtClean="0">
                <a:solidFill>
                  <a:srgbClr val="0000FF"/>
                </a:solidFill>
              </a:rPr>
              <a:t> Result </a:t>
            </a:r>
            <a:r>
              <a:rPr lang="en-US" sz="3600" dirty="0" smtClean="0">
                <a:solidFill>
                  <a:srgbClr val="0000FF"/>
                </a:solidFill>
              </a:rPr>
              <a:t>[2003]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005760"/>
            <a:ext cx="8229600" cy="4525963"/>
          </a:xfrm>
        </p:spPr>
        <p:txBody>
          <a:bodyPr/>
          <a:lstStyle/>
          <a:p>
            <a:r>
              <a:rPr lang="el-GR" b="1" dirty="0" smtClean="0">
                <a:solidFill>
                  <a:srgbClr val="008000"/>
                </a:solidFill>
              </a:rPr>
              <a:t>ε</a:t>
            </a:r>
            <a:r>
              <a:rPr lang="en-US" b="1" dirty="0" smtClean="0">
                <a:solidFill>
                  <a:srgbClr val="008000"/>
                </a:solidFill>
              </a:rPr>
              <a:t>-</a:t>
            </a:r>
            <a:r>
              <a:rPr lang="en-US" b="1" dirty="0" err="1" smtClean="0">
                <a:solidFill>
                  <a:srgbClr val="008000"/>
                </a:solidFill>
              </a:rPr>
              <a:t>approx</a:t>
            </a:r>
            <a:r>
              <a:rPr lang="en-US" b="1" dirty="0" smtClean="0">
                <a:solidFill>
                  <a:srgbClr val="008000"/>
                </a:solidFill>
              </a:rPr>
              <a:t> with </a:t>
            </a:r>
            <a:r>
              <a:rPr lang="en-US" b="1" i="1" dirty="0">
                <a:solidFill>
                  <a:srgbClr val="008000"/>
                </a:solidFill>
              </a:rPr>
              <a:t>c</a:t>
            </a:r>
            <a:r>
              <a:rPr lang="en-US" b="1" i="1" dirty="0" smtClean="0">
                <a:solidFill>
                  <a:srgbClr val="008000"/>
                </a:solidFill>
              </a:rPr>
              <a:t>onvergence time </a:t>
            </a:r>
            <a:r>
              <a:rPr lang="en-US" b="1" dirty="0" smtClean="0">
                <a:solidFill>
                  <a:srgbClr val="008000"/>
                </a:solidFill>
              </a:rPr>
              <a:t>1/</a:t>
            </a:r>
            <a:r>
              <a:rPr lang="el-GR" b="1" dirty="0" smtClean="0">
                <a:solidFill>
                  <a:srgbClr val="008000"/>
                </a:solidFill>
              </a:rPr>
              <a:t>ε</a:t>
            </a:r>
            <a:r>
              <a:rPr lang="en-US" b="1" baseline="30000" dirty="0" smtClean="0">
                <a:solidFill>
                  <a:srgbClr val="008000"/>
                </a:solidFill>
              </a:rPr>
              <a:t>2</a:t>
            </a:r>
            <a:r>
              <a:rPr lang="en-US" b="1" dirty="0" smtClean="0">
                <a:solidFill>
                  <a:srgbClr val="008000"/>
                </a:solidFill>
              </a:rPr>
              <a:t>: </a:t>
            </a:r>
          </a:p>
          <a:p>
            <a:pPr marL="0" indent="0">
              <a:buNone/>
            </a:pPr>
            <a:r>
              <a:rPr lang="en-US" dirty="0" smtClean="0"/>
              <a:t>    For any fixed x* in </a:t>
            </a:r>
            <a:r>
              <a:rPr lang="en-US" dirty="0" smtClean="0">
                <a:latin typeface="Lucida Calligraphy"/>
              </a:rPr>
              <a:t>X</a:t>
            </a:r>
            <a:r>
              <a:rPr lang="en-US" dirty="0" smtClean="0"/>
              <a:t> we have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>
                <a:solidFill>
                  <a:srgbClr val="008000"/>
                </a:solidFill>
              </a:rPr>
              <a:t>O(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b="1" dirty="0" smtClean="0">
                <a:solidFill>
                  <a:srgbClr val="008000"/>
                </a:solidFill>
              </a:rPr>
              <a:t>  T  ) </a:t>
            </a:r>
            <a:r>
              <a:rPr lang="en-US" b="1" i="1" dirty="0" smtClean="0">
                <a:solidFill>
                  <a:srgbClr val="008000"/>
                </a:solidFill>
              </a:rPr>
              <a:t>regret</a:t>
            </a:r>
            <a:r>
              <a:rPr lang="en-US" b="1" dirty="0" smtClean="0">
                <a:solidFill>
                  <a:srgbClr val="008000"/>
                </a:solidFill>
              </a:rPr>
              <a:t>: </a:t>
            </a:r>
          </a:p>
          <a:p>
            <a:pPr marL="0" indent="0">
              <a:buNone/>
            </a:pPr>
            <a:endParaRPr lang="en-US" b="1" dirty="0" smtClean="0">
              <a:solidFill>
                <a:srgbClr val="008000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1324140" y="4039482"/>
            <a:ext cx="472908" cy="391789"/>
          </a:xfrm>
          <a:custGeom>
            <a:avLst/>
            <a:gdLst>
              <a:gd name="connsiteX0" fmla="*/ 0 w 472908"/>
              <a:gd name="connsiteY0" fmla="*/ 175630 h 391789"/>
              <a:gd name="connsiteX1" fmla="*/ 0 w 472908"/>
              <a:gd name="connsiteY1" fmla="*/ 175630 h 391789"/>
              <a:gd name="connsiteX2" fmla="*/ 108093 w 472908"/>
              <a:gd name="connsiteY2" fmla="*/ 67550 h 391789"/>
              <a:gd name="connsiteX3" fmla="*/ 121605 w 472908"/>
              <a:gd name="connsiteY3" fmla="*/ 391789 h 391789"/>
              <a:gd name="connsiteX4" fmla="*/ 175652 w 472908"/>
              <a:gd name="connsiteY4" fmla="*/ 0 h 391789"/>
              <a:gd name="connsiteX5" fmla="*/ 472908 w 472908"/>
              <a:gd name="connsiteY5" fmla="*/ 0 h 391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2908" h="391789">
                <a:moveTo>
                  <a:pt x="0" y="175630"/>
                </a:moveTo>
                <a:lnTo>
                  <a:pt x="0" y="175630"/>
                </a:lnTo>
                <a:lnTo>
                  <a:pt x="108093" y="67550"/>
                </a:lnTo>
                <a:lnTo>
                  <a:pt x="121605" y="391789"/>
                </a:lnTo>
                <a:lnTo>
                  <a:pt x="175652" y="0"/>
                </a:lnTo>
                <a:lnTo>
                  <a:pt x="472908" y="0"/>
                </a:lnTo>
              </a:path>
            </a:pathLst>
          </a:cu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 descr="scrap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428" y="2386395"/>
            <a:ext cx="6902869" cy="1172818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957757" y="2386395"/>
            <a:ext cx="7012540" cy="1301828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 descr="scrap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709" y="4850080"/>
            <a:ext cx="6525448" cy="1161598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957757" y="4767681"/>
            <a:ext cx="7012540" cy="1301828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21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311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What if there are constraints?</a:t>
            </a:r>
            <a:endParaRPr lang="en-US" sz="3600" dirty="0">
              <a:solidFill>
                <a:srgbClr val="0000FF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574279" y="2576713"/>
            <a:ext cx="6984454" cy="11756"/>
          </a:xfrm>
          <a:prstGeom prst="line">
            <a:avLst/>
          </a:prstGeom>
          <a:ln w="3810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155288" y="5932177"/>
            <a:ext cx="7785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time</a:t>
            </a:r>
            <a:endParaRPr lang="en-US" sz="22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3744953" y="1249615"/>
            <a:ext cx="29203" cy="468256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1666237" y="1405674"/>
            <a:ext cx="1941879" cy="984363"/>
          </a:xfrm>
          <a:custGeom>
            <a:avLst/>
            <a:gdLst>
              <a:gd name="connsiteX0" fmla="*/ 0 w 1851094"/>
              <a:gd name="connsiteY0" fmla="*/ 472849 h 1107818"/>
              <a:gd name="connsiteX1" fmla="*/ 702605 w 1851094"/>
              <a:gd name="connsiteY1" fmla="*/ 1107818 h 1107818"/>
              <a:gd name="connsiteX2" fmla="*/ 1026884 w 1851094"/>
              <a:gd name="connsiteY2" fmla="*/ 1067288 h 1107818"/>
              <a:gd name="connsiteX3" fmla="*/ 1283605 w 1851094"/>
              <a:gd name="connsiteY3" fmla="*/ 932188 h 1107818"/>
              <a:gd name="connsiteX4" fmla="*/ 1594373 w 1851094"/>
              <a:gd name="connsiteY4" fmla="*/ 540399 h 1107818"/>
              <a:gd name="connsiteX5" fmla="*/ 1851094 w 1851094"/>
              <a:gd name="connsiteY5" fmla="*/ 0 h 110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1094" h="1107818">
                <a:moveTo>
                  <a:pt x="0" y="472849"/>
                </a:moveTo>
                <a:lnTo>
                  <a:pt x="702605" y="1107818"/>
                </a:lnTo>
                <a:lnTo>
                  <a:pt x="1026884" y="1067288"/>
                </a:lnTo>
                <a:lnTo>
                  <a:pt x="1283605" y="932188"/>
                </a:lnTo>
                <a:lnTo>
                  <a:pt x="1594373" y="540399"/>
                </a:lnTo>
                <a:lnTo>
                  <a:pt x="1851094" y="0"/>
                </a:lnTo>
              </a:path>
            </a:pathLst>
          </a:custGeom>
          <a:noFill/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033476" y="1345652"/>
            <a:ext cx="2012750" cy="1044386"/>
          </a:xfrm>
          <a:custGeom>
            <a:avLst/>
            <a:gdLst>
              <a:gd name="connsiteX0" fmla="*/ 0 w 1918652"/>
              <a:gd name="connsiteY0" fmla="*/ 108080 h 1175368"/>
              <a:gd name="connsiteX1" fmla="*/ 743140 w 1918652"/>
              <a:gd name="connsiteY1" fmla="*/ 1175368 h 1175368"/>
              <a:gd name="connsiteX2" fmla="*/ 1918652 w 1918652"/>
              <a:gd name="connsiteY2" fmla="*/ 0 h 1175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8652" h="1175368">
                <a:moveTo>
                  <a:pt x="0" y="108080"/>
                </a:moveTo>
                <a:lnTo>
                  <a:pt x="743140" y="1175368"/>
                </a:lnTo>
                <a:lnTo>
                  <a:pt x="1918652" y="0"/>
                </a:lnTo>
              </a:path>
            </a:pathLst>
          </a:cu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323763" y="1345652"/>
            <a:ext cx="1729265" cy="859762"/>
          </a:xfrm>
          <a:custGeom>
            <a:avLst/>
            <a:gdLst>
              <a:gd name="connsiteX0" fmla="*/ 0 w 1648420"/>
              <a:gd name="connsiteY0" fmla="*/ 405299 h 967589"/>
              <a:gd name="connsiteX1" fmla="*/ 256721 w 1648420"/>
              <a:gd name="connsiteY1" fmla="*/ 716028 h 967589"/>
              <a:gd name="connsiteX2" fmla="*/ 1013373 w 1648420"/>
              <a:gd name="connsiteY2" fmla="*/ 945698 h 967589"/>
              <a:gd name="connsiteX3" fmla="*/ 1432234 w 1648420"/>
              <a:gd name="connsiteY3" fmla="*/ 851128 h 967589"/>
              <a:gd name="connsiteX4" fmla="*/ 1648420 w 1648420"/>
              <a:gd name="connsiteY4" fmla="*/ 0 h 967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8420" h="967589">
                <a:moveTo>
                  <a:pt x="0" y="405299"/>
                </a:moveTo>
                <a:cubicBezTo>
                  <a:pt x="43913" y="515630"/>
                  <a:pt x="87826" y="625962"/>
                  <a:pt x="256721" y="716028"/>
                </a:cubicBezTo>
                <a:cubicBezTo>
                  <a:pt x="425616" y="806094"/>
                  <a:pt x="817454" y="923181"/>
                  <a:pt x="1013373" y="945698"/>
                </a:cubicBezTo>
                <a:cubicBezTo>
                  <a:pt x="1209292" y="968215"/>
                  <a:pt x="1326393" y="1008744"/>
                  <a:pt x="1432234" y="851128"/>
                </a:cubicBezTo>
                <a:cubicBezTo>
                  <a:pt x="1538075" y="693512"/>
                  <a:pt x="1648420" y="0"/>
                  <a:pt x="1648420" y="0"/>
                </a:cubicBezTo>
              </a:path>
            </a:pathLst>
          </a:cu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6136491" y="1244221"/>
            <a:ext cx="0" cy="468795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211169" y="1244221"/>
            <a:ext cx="0" cy="470016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566758" y="1255977"/>
            <a:ext cx="0" cy="468841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229431" y="1594174"/>
            <a:ext cx="7888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</a:t>
            </a:r>
            <a:r>
              <a:rPr lang="en-US" sz="2800" baseline="-25000" dirty="0"/>
              <a:t>1</a:t>
            </a:r>
            <a:r>
              <a:rPr lang="en-US" sz="2800" dirty="0" smtClean="0"/>
              <a:t>(x)</a:t>
            </a:r>
            <a:endParaRPr lang="en-US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4503159" y="1484964"/>
            <a:ext cx="7888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(x)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6844444" y="1484964"/>
            <a:ext cx="7888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</a:t>
            </a:r>
            <a:r>
              <a:rPr lang="en-US" sz="2800" baseline="-25000" dirty="0"/>
              <a:t>3</a:t>
            </a:r>
            <a:r>
              <a:rPr lang="en-US" sz="2800" dirty="0" smtClean="0"/>
              <a:t>(x)</a:t>
            </a:r>
            <a:endParaRPr lang="en-US" sz="280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566758" y="4151198"/>
            <a:ext cx="6984454" cy="12211"/>
          </a:xfrm>
          <a:prstGeom prst="line">
            <a:avLst/>
          </a:prstGeom>
          <a:ln w="3810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Freeform 31"/>
          <p:cNvSpPr/>
          <p:nvPr/>
        </p:nvSpPr>
        <p:spPr>
          <a:xfrm>
            <a:off x="1756524" y="2729012"/>
            <a:ext cx="1824071" cy="1053778"/>
          </a:xfrm>
          <a:custGeom>
            <a:avLst/>
            <a:gdLst>
              <a:gd name="connsiteX0" fmla="*/ 0 w 1824071"/>
              <a:gd name="connsiteY0" fmla="*/ 445830 h 1053778"/>
              <a:gd name="connsiteX1" fmla="*/ 283745 w 1824071"/>
              <a:gd name="connsiteY1" fmla="*/ 1053778 h 1053778"/>
              <a:gd name="connsiteX2" fmla="*/ 1364676 w 1824071"/>
              <a:gd name="connsiteY2" fmla="*/ 824109 h 1053778"/>
              <a:gd name="connsiteX3" fmla="*/ 1824071 w 1824071"/>
              <a:gd name="connsiteY3" fmla="*/ 0 h 1053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4071" h="1053778">
                <a:moveTo>
                  <a:pt x="0" y="445830"/>
                </a:moveTo>
                <a:lnTo>
                  <a:pt x="283745" y="1053778"/>
                </a:lnTo>
                <a:lnTo>
                  <a:pt x="1364676" y="824109"/>
                </a:lnTo>
                <a:lnTo>
                  <a:pt x="1824071" y="0"/>
                </a:lnTo>
              </a:path>
            </a:pathLst>
          </a:cu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3850828" y="3066762"/>
            <a:ext cx="2175374" cy="581551"/>
          </a:xfrm>
          <a:custGeom>
            <a:avLst/>
            <a:gdLst>
              <a:gd name="connsiteX0" fmla="*/ 0 w 2175374"/>
              <a:gd name="connsiteY0" fmla="*/ 81060 h 581551"/>
              <a:gd name="connsiteX1" fmla="*/ 351303 w 2175374"/>
              <a:gd name="connsiteY1" fmla="*/ 364769 h 581551"/>
              <a:gd name="connsiteX2" fmla="*/ 1391699 w 2175374"/>
              <a:gd name="connsiteY2" fmla="*/ 580929 h 581551"/>
              <a:gd name="connsiteX3" fmla="*/ 1986211 w 2175374"/>
              <a:gd name="connsiteY3" fmla="*/ 297219 h 581551"/>
              <a:gd name="connsiteX4" fmla="*/ 2175374 w 2175374"/>
              <a:gd name="connsiteY4" fmla="*/ 0 h 581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5374" h="581551">
                <a:moveTo>
                  <a:pt x="0" y="81060"/>
                </a:moveTo>
                <a:cubicBezTo>
                  <a:pt x="59676" y="181259"/>
                  <a:pt x="119353" y="281458"/>
                  <a:pt x="351303" y="364769"/>
                </a:cubicBezTo>
                <a:cubicBezTo>
                  <a:pt x="583253" y="448080"/>
                  <a:pt x="1119214" y="592187"/>
                  <a:pt x="1391699" y="580929"/>
                </a:cubicBezTo>
                <a:cubicBezTo>
                  <a:pt x="1664184" y="569671"/>
                  <a:pt x="1855599" y="394041"/>
                  <a:pt x="1986211" y="297219"/>
                </a:cubicBezTo>
                <a:cubicBezTo>
                  <a:pt x="2116824" y="200398"/>
                  <a:pt x="2175374" y="0"/>
                  <a:pt x="2175374" y="0"/>
                </a:cubicBezTo>
              </a:path>
            </a:pathLst>
          </a:cu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6269411" y="2931662"/>
            <a:ext cx="1851094" cy="972718"/>
          </a:xfrm>
          <a:custGeom>
            <a:avLst/>
            <a:gdLst>
              <a:gd name="connsiteX0" fmla="*/ 0 w 1851094"/>
              <a:gd name="connsiteY0" fmla="*/ 0 h 972718"/>
              <a:gd name="connsiteX1" fmla="*/ 743140 w 1851094"/>
              <a:gd name="connsiteY1" fmla="*/ 689009 h 972718"/>
              <a:gd name="connsiteX2" fmla="*/ 1851094 w 1851094"/>
              <a:gd name="connsiteY2" fmla="*/ 972718 h 972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1094" h="972718">
                <a:moveTo>
                  <a:pt x="0" y="0"/>
                </a:moveTo>
                <a:cubicBezTo>
                  <a:pt x="217312" y="263444"/>
                  <a:pt x="434624" y="526889"/>
                  <a:pt x="743140" y="689009"/>
                </a:cubicBezTo>
                <a:cubicBezTo>
                  <a:pt x="1051656" y="851129"/>
                  <a:pt x="1851094" y="972718"/>
                  <a:pt x="1851094" y="972718"/>
                </a:cubicBezTo>
              </a:path>
            </a:pathLst>
          </a:cu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2229431" y="2931662"/>
            <a:ext cx="10293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g</a:t>
            </a:r>
            <a:r>
              <a:rPr lang="en-US" sz="2800" baseline="-25000" dirty="0" smtClean="0"/>
              <a:t>1,1</a:t>
            </a:r>
            <a:r>
              <a:rPr lang="en-US" sz="2800" dirty="0" smtClean="0"/>
              <a:t>(x)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4503159" y="2995543"/>
            <a:ext cx="10293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g</a:t>
            </a:r>
            <a:r>
              <a:rPr lang="en-US" sz="2800" baseline="-25000" dirty="0"/>
              <a:t>2</a:t>
            </a:r>
            <a:r>
              <a:rPr lang="en-US" sz="2800" baseline="-25000" dirty="0" smtClean="0"/>
              <a:t>,1</a:t>
            </a:r>
            <a:r>
              <a:rPr lang="en-US" sz="2800" dirty="0" smtClean="0"/>
              <a:t>(x)</a:t>
            </a:r>
            <a:endParaRPr lang="en-US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7023689" y="2996165"/>
            <a:ext cx="10293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g</a:t>
            </a:r>
            <a:r>
              <a:rPr lang="en-US" sz="2800" baseline="-25000" dirty="0" smtClean="0"/>
              <a:t>3,1</a:t>
            </a:r>
            <a:r>
              <a:rPr lang="en-US" sz="2800" dirty="0" smtClean="0"/>
              <a:t>(x)</a:t>
            </a:r>
            <a:endParaRPr lang="en-US" sz="2800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1560085" y="5932177"/>
            <a:ext cx="6984454" cy="12211"/>
          </a:xfrm>
          <a:prstGeom prst="line">
            <a:avLst/>
          </a:prstGeom>
          <a:ln w="3810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Freeform 45"/>
          <p:cNvSpPr/>
          <p:nvPr/>
        </p:nvSpPr>
        <p:spPr>
          <a:xfrm>
            <a:off x="1720365" y="4583669"/>
            <a:ext cx="1851094" cy="972718"/>
          </a:xfrm>
          <a:custGeom>
            <a:avLst/>
            <a:gdLst>
              <a:gd name="connsiteX0" fmla="*/ 0 w 1851094"/>
              <a:gd name="connsiteY0" fmla="*/ 0 h 972718"/>
              <a:gd name="connsiteX1" fmla="*/ 743140 w 1851094"/>
              <a:gd name="connsiteY1" fmla="*/ 689009 h 972718"/>
              <a:gd name="connsiteX2" fmla="*/ 1851094 w 1851094"/>
              <a:gd name="connsiteY2" fmla="*/ 972718 h 972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1094" h="972718">
                <a:moveTo>
                  <a:pt x="0" y="0"/>
                </a:moveTo>
                <a:cubicBezTo>
                  <a:pt x="217312" y="263444"/>
                  <a:pt x="434624" y="526889"/>
                  <a:pt x="743140" y="689009"/>
                </a:cubicBezTo>
                <a:cubicBezTo>
                  <a:pt x="1051656" y="851129"/>
                  <a:pt x="1851094" y="972718"/>
                  <a:pt x="1851094" y="972718"/>
                </a:cubicBezTo>
              </a:path>
            </a:pathLst>
          </a:cu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4012968" y="4539351"/>
            <a:ext cx="1905140" cy="1040268"/>
          </a:xfrm>
          <a:custGeom>
            <a:avLst/>
            <a:gdLst>
              <a:gd name="connsiteX0" fmla="*/ 0 w 1905140"/>
              <a:gd name="connsiteY0" fmla="*/ 1040268 h 1040268"/>
              <a:gd name="connsiteX1" fmla="*/ 1202535 w 1905140"/>
              <a:gd name="connsiteY1" fmla="*/ 1026758 h 1040268"/>
              <a:gd name="connsiteX2" fmla="*/ 1905140 w 1905140"/>
              <a:gd name="connsiteY2" fmla="*/ 0 h 1040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5140" h="1040268">
                <a:moveTo>
                  <a:pt x="0" y="1040268"/>
                </a:moveTo>
                <a:lnTo>
                  <a:pt x="1202535" y="1026758"/>
                </a:lnTo>
                <a:lnTo>
                  <a:pt x="1905140" y="0"/>
                </a:lnTo>
              </a:path>
            </a:pathLst>
          </a:cu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/>
          <p:nvPr/>
        </p:nvCxnSpPr>
        <p:spPr>
          <a:xfrm flipV="1">
            <a:off x="6539644" y="4583669"/>
            <a:ext cx="1390898" cy="972718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219687" y="4556652"/>
            <a:ext cx="10293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g</a:t>
            </a:r>
            <a:r>
              <a:rPr lang="en-US" sz="2800" baseline="-25000" dirty="0" smtClean="0"/>
              <a:t>1,2</a:t>
            </a:r>
            <a:r>
              <a:rPr lang="en-US" sz="2800" dirty="0" smtClean="0"/>
              <a:t>(x)</a:t>
            </a:r>
            <a:endParaRPr lang="en-US" sz="2800" dirty="0"/>
          </a:p>
        </p:txBody>
      </p:sp>
      <p:sp>
        <p:nvSpPr>
          <p:cNvPr id="52" name="TextBox 51"/>
          <p:cNvSpPr txBox="1"/>
          <p:nvPr/>
        </p:nvSpPr>
        <p:spPr>
          <a:xfrm>
            <a:off x="4084005" y="4818262"/>
            <a:ext cx="10293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g</a:t>
            </a:r>
            <a:r>
              <a:rPr lang="en-US" sz="2800" baseline="-25000" dirty="0"/>
              <a:t>2</a:t>
            </a:r>
            <a:r>
              <a:rPr lang="en-US" sz="2800" baseline="-25000" dirty="0" smtClean="0"/>
              <a:t>,2</a:t>
            </a:r>
            <a:r>
              <a:rPr lang="en-US" sz="2800" dirty="0" smtClean="0"/>
              <a:t>(x)</a:t>
            </a:r>
            <a:endParaRPr lang="en-US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6269411" y="4539351"/>
            <a:ext cx="10293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g</a:t>
            </a:r>
            <a:r>
              <a:rPr lang="en-US" sz="2800" baseline="-25000" dirty="0" smtClean="0"/>
              <a:t>3,2</a:t>
            </a:r>
            <a:r>
              <a:rPr lang="en-US" sz="2800" dirty="0" smtClean="0"/>
              <a:t>(x)</a:t>
            </a:r>
            <a:endParaRPr lang="en-US" sz="2800" dirty="0"/>
          </a:p>
        </p:txBody>
      </p:sp>
      <p:sp>
        <p:nvSpPr>
          <p:cNvPr id="54" name="TextBox 53"/>
          <p:cNvSpPr txBox="1"/>
          <p:nvPr/>
        </p:nvSpPr>
        <p:spPr>
          <a:xfrm>
            <a:off x="308568" y="1563640"/>
            <a:ext cx="10969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660066"/>
                </a:solidFill>
              </a:rPr>
              <a:t>Objective</a:t>
            </a:r>
          </a:p>
          <a:p>
            <a:r>
              <a:rPr lang="en-US" b="1" dirty="0" smtClean="0">
                <a:solidFill>
                  <a:srgbClr val="660066"/>
                </a:solidFill>
              </a:rPr>
              <a:t>functions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52027" y="3013342"/>
            <a:ext cx="12464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660066"/>
                </a:solidFill>
              </a:rPr>
              <a:t>C</a:t>
            </a:r>
            <a:r>
              <a:rPr lang="en-US" b="1" dirty="0" smtClean="0">
                <a:solidFill>
                  <a:srgbClr val="660066"/>
                </a:solidFill>
              </a:rPr>
              <a:t>onstraint</a:t>
            </a:r>
          </a:p>
          <a:p>
            <a:r>
              <a:rPr lang="en-US" b="1" dirty="0">
                <a:solidFill>
                  <a:srgbClr val="660066"/>
                </a:solidFill>
              </a:rPr>
              <a:t>f</a:t>
            </a:r>
            <a:r>
              <a:rPr lang="en-US" b="1" dirty="0" smtClean="0">
                <a:solidFill>
                  <a:srgbClr val="660066"/>
                </a:solidFill>
              </a:rPr>
              <a:t>unctions 1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77107" y="4566369"/>
            <a:ext cx="12490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660066"/>
                </a:solidFill>
              </a:rPr>
              <a:t>C</a:t>
            </a:r>
            <a:r>
              <a:rPr lang="en-US" b="1" dirty="0" smtClean="0">
                <a:solidFill>
                  <a:srgbClr val="660066"/>
                </a:solidFill>
              </a:rPr>
              <a:t>onstraint</a:t>
            </a:r>
          </a:p>
          <a:p>
            <a:r>
              <a:rPr lang="en-US" b="1" dirty="0">
                <a:solidFill>
                  <a:srgbClr val="660066"/>
                </a:solidFill>
              </a:rPr>
              <a:t>f</a:t>
            </a:r>
            <a:r>
              <a:rPr lang="en-US" b="1" dirty="0" smtClean="0">
                <a:solidFill>
                  <a:srgbClr val="660066"/>
                </a:solidFill>
              </a:rPr>
              <a:t>unctions 2</a:t>
            </a:r>
            <a:endParaRPr lang="en-US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889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311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Answer:  Impossible!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863727"/>
            <a:ext cx="8122160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We want:</a:t>
            </a:r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  <a:p>
            <a:pPr marL="285750" indent="-285750">
              <a:buFont typeface="Arial"/>
              <a:buChar char="•"/>
            </a:pPr>
            <a:endParaRPr lang="en-US" sz="2800" dirty="0"/>
          </a:p>
          <a:p>
            <a:pPr marL="285750" indent="-285750">
              <a:buFont typeface="Arial"/>
              <a:buChar char="•"/>
            </a:pPr>
            <a:endParaRPr lang="en-US" sz="2800" dirty="0" smtClean="0"/>
          </a:p>
          <a:p>
            <a:pPr marL="285750" indent="-285750">
              <a:buFont typeface="Arial"/>
              <a:buChar char="•"/>
            </a:pPr>
            <a:endParaRPr lang="en-US" sz="2800" dirty="0"/>
          </a:p>
          <a:p>
            <a:pPr marL="285750" indent="-285750">
              <a:buFont typeface="Arial"/>
              <a:buChar char="•"/>
            </a:pPr>
            <a:endParaRPr lang="en-US" sz="2800" dirty="0" smtClean="0"/>
          </a:p>
          <a:p>
            <a:pPr marL="285750" indent="-285750">
              <a:buFont typeface="Arial"/>
              <a:buChar char="•"/>
            </a:pPr>
            <a:endParaRPr lang="en-US" sz="2800" dirty="0"/>
          </a:p>
          <a:p>
            <a:pPr marL="457200" indent="-457200">
              <a:buFont typeface="Arial"/>
              <a:buChar char="•"/>
            </a:pPr>
            <a:r>
              <a:rPr lang="en-US" sz="2800" b="1" i="1" dirty="0" smtClean="0">
                <a:solidFill>
                  <a:srgbClr val="FF0000"/>
                </a:solidFill>
              </a:rPr>
              <a:t>Constrained</a:t>
            </a:r>
            <a:r>
              <a:rPr lang="en-US" sz="2800" dirty="0" smtClean="0"/>
              <a:t> online convex optimization is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generally impossible  [</a:t>
            </a:r>
            <a:r>
              <a:rPr lang="en-US" sz="2800" dirty="0" err="1" smtClean="0"/>
              <a:t>Mannor</a:t>
            </a:r>
            <a:r>
              <a:rPr lang="en-US" sz="2800" dirty="0" smtClean="0"/>
              <a:t>, </a:t>
            </a:r>
            <a:r>
              <a:rPr lang="en-US" sz="2800" dirty="0" err="1" smtClean="0"/>
              <a:t>Tsitsiklis</a:t>
            </a:r>
            <a:r>
              <a:rPr lang="en-US" sz="2800" dirty="0" smtClean="0"/>
              <a:t>, Yu  2009].</a:t>
            </a:r>
          </a:p>
          <a:p>
            <a:pPr marL="285750" indent="-285750">
              <a:buFont typeface="Arial"/>
              <a:buChar char="•"/>
            </a:pPr>
            <a:endParaRPr lang="en-US" sz="2800" dirty="0"/>
          </a:p>
        </p:txBody>
      </p:sp>
      <p:pic>
        <p:nvPicPr>
          <p:cNvPr id="5" name="Picture 4" descr="scrap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172" y="1607687"/>
            <a:ext cx="6731594" cy="210755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97540" y="1540137"/>
            <a:ext cx="7047302" cy="2364245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911052" y="5593128"/>
            <a:ext cx="7317535" cy="13510"/>
          </a:xfrm>
          <a:prstGeom prst="line">
            <a:avLst/>
          </a:prstGeom>
          <a:ln w="3810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911052" y="5376969"/>
            <a:ext cx="0" cy="4052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198147" y="5367249"/>
            <a:ext cx="0" cy="4052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791278" y="5357529"/>
            <a:ext cx="0" cy="4052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019338" y="5660678"/>
            <a:ext cx="3846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</a:t>
            </a:r>
            <a:endParaRPr lang="en-US" sz="3200" dirty="0"/>
          </a:p>
        </p:txBody>
      </p:sp>
      <p:sp>
        <p:nvSpPr>
          <p:cNvPr id="48" name="TextBox 47"/>
          <p:cNvSpPr txBox="1"/>
          <p:nvPr/>
        </p:nvSpPr>
        <p:spPr>
          <a:xfrm>
            <a:off x="7598957" y="5705054"/>
            <a:ext cx="59263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04724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0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Known Special Cases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2303" y="1594177"/>
            <a:ext cx="762056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err="1" smtClean="0"/>
              <a:t>Mahdavi</a:t>
            </a:r>
            <a:r>
              <a:rPr lang="en-US" sz="2800" dirty="0" smtClean="0"/>
              <a:t>, Jin, Yang 2012:  </a:t>
            </a:r>
            <a:endParaRPr lang="el-GR" sz="2800" dirty="0" smtClean="0"/>
          </a:p>
          <a:p>
            <a:r>
              <a:rPr lang="el-GR" sz="2800" dirty="0" smtClean="0">
                <a:solidFill>
                  <a:srgbClr val="008000"/>
                </a:solidFill>
              </a:rPr>
              <a:t>          </a:t>
            </a:r>
            <a:r>
              <a:rPr lang="en-US" sz="2800" dirty="0" smtClean="0">
                <a:solidFill>
                  <a:srgbClr val="008000"/>
                </a:solidFill>
              </a:rPr>
              <a:t>Convergence time 1/</a:t>
            </a:r>
            <a:r>
              <a:rPr lang="el-GR" sz="2800" dirty="0" smtClean="0">
                <a:solidFill>
                  <a:srgbClr val="008000"/>
                </a:solidFill>
              </a:rPr>
              <a:t>ε</a:t>
            </a:r>
            <a:r>
              <a:rPr lang="en-US" sz="2800" baseline="30000" dirty="0" smtClean="0">
                <a:solidFill>
                  <a:srgbClr val="008000"/>
                </a:solidFill>
              </a:rPr>
              <a:t>4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err="1" smtClean="0"/>
              <a:t>Jenatton</a:t>
            </a:r>
            <a:r>
              <a:rPr lang="en-US" sz="2800" dirty="0" smtClean="0"/>
              <a:t>, Huang, </a:t>
            </a:r>
            <a:r>
              <a:rPr lang="en-US" sz="2800" dirty="0" err="1" smtClean="0"/>
              <a:t>Archambeau</a:t>
            </a:r>
            <a:r>
              <a:rPr lang="en-US" sz="2800" dirty="0" smtClean="0"/>
              <a:t> 2016: </a:t>
            </a:r>
            <a:endParaRPr lang="el-GR" sz="2800" dirty="0" smtClean="0"/>
          </a:p>
          <a:p>
            <a:r>
              <a:rPr lang="el-GR" sz="2800" dirty="0">
                <a:solidFill>
                  <a:srgbClr val="008000"/>
                </a:solidFill>
              </a:rPr>
              <a:t> </a:t>
            </a:r>
            <a:r>
              <a:rPr lang="el-GR" sz="2800" dirty="0" smtClean="0">
                <a:solidFill>
                  <a:srgbClr val="008000"/>
                </a:solidFill>
              </a:rPr>
              <a:t>         </a:t>
            </a:r>
            <a:r>
              <a:rPr lang="en-US" sz="2800" dirty="0" smtClean="0">
                <a:solidFill>
                  <a:srgbClr val="008000"/>
                </a:solidFill>
              </a:rPr>
              <a:t>Convergence time 1/</a:t>
            </a:r>
            <a:r>
              <a:rPr lang="el-GR" sz="2800" dirty="0" smtClean="0">
                <a:solidFill>
                  <a:srgbClr val="008000"/>
                </a:solidFill>
              </a:rPr>
              <a:t>ε</a:t>
            </a:r>
            <a:r>
              <a:rPr lang="en-US" sz="2800" baseline="30000" dirty="0" smtClean="0">
                <a:solidFill>
                  <a:srgbClr val="008000"/>
                </a:solidFill>
              </a:rPr>
              <a:t>3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Yu and Neely 2016: </a:t>
            </a:r>
            <a:endParaRPr lang="el-GR" sz="2800" dirty="0" smtClean="0"/>
          </a:p>
          <a:p>
            <a:r>
              <a:rPr lang="el-GR" sz="2800" dirty="0">
                <a:solidFill>
                  <a:srgbClr val="008000"/>
                </a:solidFill>
              </a:rPr>
              <a:t> </a:t>
            </a:r>
            <a:r>
              <a:rPr lang="el-GR" sz="2800" dirty="0" smtClean="0">
                <a:solidFill>
                  <a:srgbClr val="008000"/>
                </a:solidFill>
              </a:rPr>
              <a:t>         </a:t>
            </a:r>
            <a:r>
              <a:rPr lang="en-US" sz="2800" dirty="0" smtClean="0">
                <a:solidFill>
                  <a:srgbClr val="008000"/>
                </a:solidFill>
              </a:rPr>
              <a:t>Convergence time 1/</a:t>
            </a:r>
            <a:r>
              <a:rPr lang="el-GR" sz="2800" dirty="0" smtClean="0">
                <a:solidFill>
                  <a:srgbClr val="008000"/>
                </a:solidFill>
              </a:rPr>
              <a:t>ε</a:t>
            </a:r>
            <a:r>
              <a:rPr lang="en-US" sz="2800" baseline="30000" dirty="0" smtClean="0">
                <a:solidFill>
                  <a:srgbClr val="008000"/>
                </a:solidFill>
              </a:rPr>
              <a:t>2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2303" y="1066483"/>
            <a:ext cx="2799214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dirty="0" smtClean="0">
                <a:solidFill>
                  <a:srgbClr val="0000FF"/>
                </a:solidFill>
              </a:rPr>
              <a:t>1) Static</a:t>
            </a:r>
            <a:r>
              <a:rPr lang="en-US" sz="3800" dirty="0" smtClean="0">
                <a:solidFill>
                  <a:srgbClr val="0000FF"/>
                </a:solidFill>
              </a:rPr>
              <a:t> g(x):</a:t>
            </a:r>
            <a:endParaRPr lang="en-US" sz="3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20917" y="4313167"/>
            <a:ext cx="7439235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dirty="0" smtClean="0">
                <a:solidFill>
                  <a:srgbClr val="0000FF"/>
                </a:solidFill>
              </a:rPr>
              <a:t>2) Full </a:t>
            </a:r>
            <a:r>
              <a:rPr lang="en-US" sz="3800" b="1" dirty="0" err="1" smtClean="0">
                <a:solidFill>
                  <a:srgbClr val="0000FF"/>
                </a:solidFill>
              </a:rPr>
              <a:t>i.i.d</a:t>
            </a:r>
            <a:r>
              <a:rPr lang="en-US" sz="3800" b="1" dirty="0" smtClean="0">
                <a:solidFill>
                  <a:srgbClr val="0000FF"/>
                </a:solidFill>
              </a:rPr>
              <a:t>. </a:t>
            </a:r>
            <a:r>
              <a:rPr lang="en-US" sz="3800" b="1" dirty="0" err="1" smtClean="0">
                <a:solidFill>
                  <a:srgbClr val="0000FF"/>
                </a:solidFill>
              </a:rPr>
              <a:t>behavor</a:t>
            </a:r>
            <a:r>
              <a:rPr lang="en-US" sz="3800" b="1" dirty="0" smtClean="0">
                <a:solidFill>
                  <a:srgbClr val="0000FF"/>
                </a:solidFill>
              </a:rPr>
              <a:t> for (f, g</a:t>
            </a:r>
            <a:r>
              <a:rPr lang="en-US" sz="3800" b="1" baseline="-25000" dirty="0" smtClean="0">
                <a:solidFill>
                  <a:srgbClr val="0000FF"/>
                </a:solidFill>
              </a:rPr>
              <a:t>1</a:t>
            </a:r>
            <a:r>
              <a:rPr lang="en-US" sz="3800" b="1" dirty="0" smtClean="0">
                <a:solidFill>
                  <a:srgbClr val="0000FF"/>
                </a:solidFill>
              </a:rPr>
              <a:t>, …, </a:t>
            </a:r>
            <a:r>
              <a:rPr lang="en-US" sz="3800" b="1" dirty="0" err="1" smtClean="0">
                <a:solidFill>
                  <a:srgbClr val="0000FF"/>
                </a:solidFill>
              </a:rPr>
              <a:t>g</a:t>
            </a:r>
            <a:r>
              <a:rPr lang="en-US" sz="3800" b="1" baseline="-25000" dirty="0" err="1" smtClean="0">
                <a:solidFill>
                  <a:srgbClr val="0000FF"/>
                </a:solidFill>
              </a:rPr>
              <a:t>k</a:t>
            </a:r>
            <a:r>
              <a:rPr lang="en-US" sz="3800" b="1" dirty="0" smtClean="0">
                <a:solidFill>
                  <a:srgbClr val="0000FF"/>
                </a:solidFill>
              </a:rPr>
              <a:t>)</a:t>
            </a:r>
            <a:r>
              <a:rPr lang="en-US" sz="3800" dirty="0" smtClean="0">
                <a:solidFill>
                  <a:srgbClr val="0000FF"/>
                </a:solidFill>
              </a:rPr>
              <a:t>:</a:t>
            </a:r>
            <a:endParaRPr lang="en-US" sz="3800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36075" y="5002481"/>
            <a:ext cx="76205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err="1" smtClean="0"/>
              <a:t>Mahdavi</a:t>
            </a:r>
            <a:r>
              <a:rPr lang="en-US" sz="2800" dirty="0" smtClean="0"/>
              <a:t>, Yang, Jin  2013:  </a:t>
            </a:r>
            <a:endParaRPr lang="el-GR" sz="2800" dirty="0" smtClean="0"/>
          </a:p>
          <a:p>
            <a:r>
              <a:rPr lang="el-GR" sz="2800" dirty="0" smtClean="0">
                <a:solidFill>
                  <a:srgbClr val="008000"/>
                </a:solidFill>
              </a:rPr>
              <a:t>    </a:t>
            </a:r>
            <a:r>
              <a:rPr lang="en-US" sz="2800" dirty="0" smtClean="0">
                <a:solidFill>
                  <a:srgbClr val="008000"/>
                </a:solidFill>
              </a:rPr>
              <a:t>Non-online </a:t>
            </a:r>
            <a:r>
              <a:rPr lang="en-US" sz="2800" b="1" i="1" dirty="0" smtClean="0">
                <a:solidFill>
                  <a:srgbClr val="008000"/>
                </a:solidFill>
              </a:rPr>
              <a:t>batch algorithm</a:t>
            </a:r>
            <a:r>
              <a:rPr lang="en-US" sz="2800" dirty="0" smtClean="0">
                <a:solidFill>
                  <a:srgbClr val="008000"/>
                </a:solidFill>
              </a:rPr>
              <a:t>, convergence 1/</a:t>
            </a:r>
            <a:r>
              <a:rPr lang="el-GR" sz="2800" dirty="0" smtClean="0">
                <a:solidFill>
                  <a:srgbClr val="008000"/>
                </a:solidFill>
              </a:rPr>
              <a:t>ε</a:t>
            </a:r>
            <a:r>
              <a:rPr lang="en-US" sz="2800" baseline="30000" dirty="0" smtClean="0">
                <a:solidFill>
                  <a:srgbClr val="008000"/>
                </a:solidFill>
              </a:rPr>
              <a:t>2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endParaRPr lang="en-US" sz="28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19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0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Our Results: Time-Varying </a:t>
            </a:r>
            <a:r>
              <a:rPr lang="en-US" dirty="0" err="1" smtClean="0">
                <a:solidFill>
                  <a:srgbClr val="0000FF"/>
                </a:solidFill>
              </a:rPr>
              <a:t>g</a:t>
            </a:r>
            <a:r>
              <a:rPr lang="en-US" baseline="-25000" dirty="0" err="1" smtClean="0">
                <a:solidFill>
                  <a:srgbClr val="0000FF"/>
                </a:solidFill>
              </a:rPr>
              <a:t>t</a:t>
            </a:r>
            <a:r>
              <a:rPr lang="en-US" dirty="0" smtClean="0">
                <a:solidFill>
                  <a:srgbClr val="0000FF"/>
                </a:solidFill>
              </a:rPr>
              <a:t>(x) 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2303" y="1805857"/>
            <a:ext cx="7620563" cy="4647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8000"/>
                </a:solidFill>
              </a:rPr>
              <a:t>Sample path model: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Restrict to a </a:t>
            </a:r>
            <a:r>
              <a:rPr lang="en-US" sz="2800" b="1" i="1" dirty="0" smtClean="0"/>
              <a:t>common subset assumption</a:t>
            </a:r>
            <a:r>
              <a:rPr lang="en-US" sz="2800" dirty="0" smtClean="0"/>
              <a:t>.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This </a:t>
            </a:r>
            <a:r>
              <a:rPr lang="en-US" sz="2800" b="1" i="1" dirty="0" smtClean="0"/>
              <a:t>includes the static g case</a:t>
            </a:r>
            <a:r>
              <a:rPr lang="en-US" sz="2800" dirty="0" smtClean="0"/>
              <a:t>.</a:t>
            </a:r>
          </a:p>
          <a:p>
            <a:pPr marL="914400" lvl="1" indent="-457200">
              <a:buFont typeface="Arial"/>
              <a:buChar char="•"/>
            </a:pPr>
            <a:endParaRPr lang="en-US" sz="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8000"/>
                </a:solidFill>
              </a:rPr>
              <a:t>Stochastic Model 1:</a:t>
            </a:r>
          </a:p>
          <a:p>
            <a:pPr marL="971550" lvl="1" indent="-514350">
              <a:buFont typeface="Arial"/>
              <a:buChar char="•"/>
            </a:pPr>
            <a:r>
              <a:rPr lang="en-US" sz="2800" dirty="0" smtClean="0"/>
              <a:t>(g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(x), …, </a:t>
            </a:r>
            <a:r>
              <a:rPr lang="en-US" sz="2800" dirty="0" err="1" smtClean="0"/>
              <a:t>g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(x)) </a:t>
            </a:r>
            <a:r>
              <a:rPr lang="en-US" sz="2800" dirty="0" err="1" smtClean="0"/>
              <a:t>i.i.d</a:t>
            </a:r>
            <a:r>
              <a:rPr lang="en-US" sz="2800" dirty="0"/>
              <a:t>.</a:t>
            </a:r>
            <a:r>
              <a:rPr lang="en-US" sz="2800" dirty="0" smtClean="0"/>
              <a:t> over time t.</a:t>
            </a:r>
          </a:p>
          <a:p>
            <a:pPr marL="971550" lvl="1" indent="-514350">
              <a:buFont typeface="Arial"/>
              <a:buChar char="•"/>
            </a:pPr>
            <a:r>
              <a:rPr lang="en-US" sz="2800" dirty="0" smtClean="0"/>
              <a:t>Slater condition holds.</a:t>
            </a:r>
          </a:p>
          <a:p>
            <a:pPr marL="971550" lvl="1" indent="-514350">
              <a:buFont typeface="Arial"/>
              <a:buChar char="•"/>
            </a:pPr>
            <a:endParaRPr lang="en-US" sz="800" dirty="0" smtClean="0"/>
          </a:p>
          <a:p>
            <a:pPr marL="514350" indent="-514350">
              <a:buAutoNum type="arabicPeriod" startAt="3"/>
            </a:pPr>
            <a:r>
              <a:rPr lang="en-US" sz="2800" dirty="0" smtClean="0">
                <a:solidFill>
                  <a:srgbClr val="008000"/>
                </a:solidFill>
              </a:rPr>
              <a:t>Stochastic Model 2:</a:t>
            </a:r>
            <a:endParaRPr lang="en-US" sz="2800" dirty="0">
              <a:solidFill>
                <a:srgbClr val="008000"/>
              </a:solidFill>
            </a:endParaRPr>
          </a:p>
          <a:p>
            <a:pPr marL="971550" lvl="1" indent="-514350">
              <a:buFont typeface="Arial"/>
              <a:buChar char="•"/>
            </a:pPr>
            <a:r>
              <a:rPr lang="en-US" sz="2800" dirty="0" smtClean="0"/>
              <a:t>(f(x), g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(x), …, </a:t>
            </a:r>
            <a:r>
              <a:rPr lang="en-US" sz="2800" dirty="0" err="1" smtClean="0"/>
              <a:t>g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(x)) </a:t>
            </a:r>
            <a:r>
              <a:rPr lang="en-US" sz="2800" dirty="0" err="1" smtClean="0"/>
              <a:t>i.i.d</a:t>
            </a:r>
            <a:r>
              <a:rPr lang="en-US" sz="2800" dirty="0" smtClean="0"/>
              <a:t>. over time t. </a:t>
            </a:r>
          </a:p>
          <a:p>
            <a:pPr marL="971550" lvl="1" indent="-514350">
              <a:buFont typeface="Arial"/>
              <a:buChar char="•"/>
            </a:pPr>
            <a:r>
              <a:rPr lang="en-US" sz="2800" dirty="0" smtClean="0"/>
              <a:t>Mild Lagrange multiplier assumption.</a:t>
            </a:r>
          </a:p>
          <a:p>
            <a:pPr marL="971550" lvl="1" indent="-514350">
              <a:buFont typeface="Arial"/>
              <a:buChar char="•"/>
            </a:pPr>
            <a:r>
              <a:rPr lang="en-US" sz="2800" dirty="0" smtClean="0"/>
              <a:t>Do not need to know Lagrange multipliers.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9525" y="1164218"/>
            <a:ext cx="54382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We get 1/</a:t>
            </a:r>
            <a:r>
              <a:rPr lang="el-GR" sz="2800" dirty="0" smtClean="0"/>
              <a:t>ε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convergence time for…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53950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008"/>
            <a:ext cx="8433457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We match 2 fundamental 1/</a:t>
            </a:r>
            <a:r>
              <a:rPr lang="el-GR" dirty="0" smtClean="0">
                <a:solidFill>
                  <a:srgbClr val="0000FF"/>
                </a:solidFill>
              </a:rPr>
              <a:t>ε</a:t>
            </a:r>
            <a:r>
              <a:rPr lang="en-US" baseline="30000" dirty="0" smtClean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</a:rPr>
              <a:t> bounds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4941" y="1134677"/>
            <a:ext cx="789655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008000"/>
                </a:solidFill>
              </a:rPr>
              <a:t>Online convex optimization result</a:t>
            </a:r>
            <a:endParaRPr lang="el-GR" sz="2800" b="1" dirty="0" smtClean="0">
              <a:solidFill>
                <a:srgbClr val="008000"/>
              </a:solidFill>
            </a:endParaRPr>
          </a:p>
          <a:p>
            <a:r>
              <a:rPr lang="en-US" sz="2800" b="1" dirty="0" smtClean="0">
                <a:solidFill>
                  <a:srgbClr val="008000"/>
                </a:solidFill>
              </a:rPr>
              <a:t>     </a:t>
            </a:r>
            <a:r>
              <a:rPr lang="el-GR" sz="2800" b="1" dirty="0" smtClean="0">
                <a:solidFill>
                  <a:srgbClr val="008000"/>
                </a:solidFill>
              </a:rPr>
              <a:t>(</a:t>
            </a:r>
            <a:r>
              <a:rPr lang="en-US" sz="2800" b="1" dirty="0" smtClean="0">
                <a:solidFill>
                  <a:srgbClr val="008000"/>
                </a:solidFill>
              </a:rPr>
              <a:t>unconstrained) [</a:t>
            </a:r>
            <a:r>
              <a:rPr lang="en-US" sz="2800" b="1" dirty="0" err="1" smtClean="0">
                <a:solidFill>
                  <a:srgbClr val="008000"/>
                </a:solidFill>
              </a:rPr>
              <a:t>Hazan</a:t>
            </a:r>
            <a:r>
              <a:rPr lang="en-US" sz="2800" b="1" dirty="0" smtClean="0">
                <a:solidFill>
                  <a:srgbClr val="008000"/>
                </a:solidFill>
              </a:rPr>
              <a:t>, </a:t>
            </a:r>
            <a:r>
              <a:rPr lang="en-US" sz="2800" b="1" dirty="0" err="1" smtClean="0">
                <a:solidFill>
                  <a:srgbClr val="008000"/>
                </a:solidFill>
              </a:rPr>
              <a:t>Agarwal</a:t>
            </a:r>
            <a:r>
              <a:rPr lang="en-US" sz="2800" b="1" dirty="0" smtClean="0">
                <a:solidFill>
                  <a:srgbClr val="008000"/>
                </a:solidFill>
              </a:rPr>
              <a:t>, Kale 2007]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Example  </a:t>
            </a:r>
            <a:r>
              <a:rPr lang="en-US" sz="2800" dirty="0" err="1" smtClean="0"/>
              <a:t>f</a:t>
            </a:r>
            <a:r>
              <a:rPr lang="en-US" sz="2800" baseline="-25000" dirty="0" err="1" smtClean="0"/>
              <a:t>t</a:t>
            </a:r>
            <a:r>
              <a:rPr lang="en-US" sz="2800" dirty="0"/>
              <a:t>(x) = </a:t>
            </a:r>
            <a:r>
              <a:rPr lang="en-US" sz="2800" dirty="0" err="1"/>
              <a:t>A</a:t>
            </a:r>
            <a:r>
              <a:rPr lang="en-US" sz="2800" baseline="-25000" dirty="0" err="1"/>
              <a:t>t</a:t>
            </a:r>
            <a:r>
              <a:rPr lang="en-US" sz="2800" dirty="0" err="1"/>
              <a:t>x</a:t>
            </a:r>
            <a:r>
              <a:rPr lang="en-US" sz="2800" dirty="0"/>
              <a:t> </a:t>
            </a:r>
            <a:r>
              <a:rPr lang="en-US" sz="2800" dirty="0" smtClean="0"/>
              <a:t> for { A</a:t>
            </a:r>
            <a:r>
              <a:rPr lang="en-US" sz="2800" baseline="-25000" dirty="0" smtClean="0"/>
              <a:t>t </a:t>
            </a:r>
            <a:r>
              <a:rPr lang="en-US" sz="2800" dirty="0" smtClean="0"/>
              <a:t>}  </a:t>
            </a:r>
            <a:r>
              <a:rPr lang="en-US" sz="2800" dirty="0" err="1" smtClean="0"/>
              <a:t>i.i.d</a:t>
            </a:r>
            <a:r>
              <a:rPr lang="en-US" sz="2800" dirty="0" smtClean="0"/>
              <a:t>. over slots t.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No algorithm can beat 1/</a:t>
            </a:r>
            <a:r>
              <a:rPr lang="el-GR" sz="2800" dirty="0" smtClean="0"/>
              <a:t>ε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convergence time.</a:t>
            </a:r>
          </a:p>
          <a:p>
            <a:pPr lvl="1"/>
            <a:endParaRPr lang="en-US" sz="2800" dirty="0"/>
          </a:p>
          <a:p>
            <a:r>
              <a:rPr lang="en-US" sz="2800" dirty="0" smtClean="0"/>
              <a:t>2.  </a:t>
            </a:r>
            <a:r>
              <a:rPr lang="en-US" sz="2800" b="1" dirty="0" err="1" smtClean="0">
                <a:solidFill>
                  <a:srgbClr val="008000"/>
                </a:solidFill>
              </a:rPr>
              <a:t>Nonsmooth</a:t>
            </a:r>
            <a:r>
              <a:rPr lang="en-US" sz="2800" b="1" dirty="0" smtClean="0">
                <a:solidFill>
                  <a:srgbClr val="008000"/>
                </a:solidFill>
              </a:rPr>
              <a:t> (static) convex optimization</a:t>
            </a:r>
          </a:p>
          <a:p>
            <a:r>
              <a:rPr lang="en-US" sz="2800" b="1" dirty="0">
                <a:solidFill>
                  <a:srgbClr val="008000"/>
                </a:solidFill>
              </a:rPr>
              <a:t> </a:t>
            </a:r>
            <a:r>
              <a:rPr lang="en-US" sz="2800" b="1" dirty="0" smtClean="0">
                <a:solidFill>
                  <a:srgbClr val="008000"/>
                </a:solidFill>
              </a:rPr>
              <a:t>    (unconstrained) [</a:t>
            </a:r>
            <a:r>
              <a:rPr lang="en-US" sz="2800" b="1" dirty="0" err="1" smtClean="0">
                <a:solidFill>
                  <a:srgbClr val="008000"/>
                </a:solidFill>
              </a:rPr>
              <a:t>Nesterov</a:t>
            </a:r>
            <a:r>
              <a:rPr lang="en-US" sz="2800" b="1" dirty="0" smtClean="0">
                <a:solidFill>
                  <a:srgbClr val="008000"/>
                </a:solidFill>
              </a:rPr>
              <a:t> book]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No algorithm based on linear combinations of </a:t>
            </a:r>
            <a:r>
              <a:rPr lang="en-US" sz="2800" dirty="0" err="1" smtClean="0"/>
              <a:t>subgradients</a:t>
            </a:r>
            <a:r>
              <a:rPr lang="en-US" sz="2800" dirty="0" smtClean="0"/>
              <a:t> can beat 1</a:t>
            </a:r>
            <a:r>
              <a:rPr lang="en-US" sz="2800" dirty="0"/>
              <a:t>/</a:t>
            </a:r>
            <a:r>
              <a:rPr lang="el-GR" sz="2800" dirty="0"/>
              <a:t>ε</a:t>
            </a:r>
            <a:r>
              <a:rPr lang="en-US" sz="2800" baseline="30000" dirty="0"/>
              <a:t>2</a:t>
            </a:r>
            <a:r>
              <a:rPr lang="en-US" sz="2800" dirty="0"/>
              <a:t> convergence </a:t>
            </a:r>
            <a:r>
              <a:rPr lang="en-US" sz="2800" dirty="0" smtClean="0"/>
              <a:t>time.</a:t>
            </a:r>
          </a:p>
        </p:txBody>
      </p:sp>
    </p:spTree>
    <p:extLst>
      <p:ext uri="{BB962C8B-B14F-4D97-AF65-F5344CB8AC3E}">
        <p14:creationId xmlns:p14="http://schemas.microsoft.com/office/powerpoint/2010/main" val="2571881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1195</Words>
  <Application>Microsoft Macintosh PowerPoint</Application>
  <PresentationFormat>On-screen Show (4:3)</PresentationFormat>
  <Paragraphs>186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Online Convex Optimization with Time-Varying Constraints </vt:lpstr>
      <vt:lpstr>Background: Zinkevich 2003</vt:lpstr>
      <vt:lpstr>Subgradient Algorithm</vt:lpstr>
      <vt:lpstr>Zinkevich Result [2003]</vt:lpstr>
      <vt:lpstr>What if there are constraints?</vt:lpstr>
      <vt:lpstr>Answer:  Impossible!</vt:lpstr>
      <vt:lpstr>Known Special Cases</vt:lpstr>
      <vt:lpstr>Our Results: Time-Varying gt(x) </vt:lpstr>
      <vt:lpstr>We match 2 fundamental 1/ε2 bounds</vt:lpstr>
      <vt:lpstr>Method</vt:lpstr>
      <vt:lpstr>Virtual Queue Lemma</vt:lpstr>
      <vt:lpstr>Virtual Queue Lemma</vt:lpstr>
      <vt:lpstr>Algorithm </vt:lpstr>
      <vt:lpstr>Algorithm </vt:lpstr>
      <vt:lpstr>Projection Implementation</vt:lpstr>
      <vt:lpstr>Drift-Plus-Penalty Lemma</vt:lpstr>
      <vt:lpstr>Drift-Plus-Penalty Lemma</vt:lpstr>
      <vt:lpstr>Sample Path Performance</vt:lpstr>
      <vt:lpstr>Performance for i.i.d. Constraints</vt:lpstr>
      <vt:lpstr>Performance for Full i.i.d. </vt:lpstr>
      <vt:lpstr>Conclusions</vt:lpstr>
    </vt:vector>
  </TitlesOfParts>
  <Company>anon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anon anon</dc:creator>
  <cp:lastModifiedBy>anon anon</cp:lastModifiedBy>
  <cp:revision>116</cp:revision>
  <dcterms:created xsi:type="dcterms:W3CDTF">2017-02-15T22:12:27Z</dcterms:created>
  <dcterms:modified xsi:type="dcterms:W3CDTF">2017-02-18T22:37:48Z</dcterms:modified>
</cp:coreProperties>
</file>