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emf" ContentType="image/x-em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8" r:id="rId2"/>
    <p:sldId id="400" r:id="rId3"/>
    <p:sldId id="409" r:id="rId4"/>
    <p:sldId id="412" r:id="rId5"/>
    <p:sldId id="413" r:id="rId6"/>
    <p:sldId id="414" r:id="rId7"/>
    <p:sldId id="415" r:id="rId8"/>
    <p:sldId id="417" r:id="rId9"/>
    <p:sldId id="418" r:id="rId10"/>
    <p:sldId id="421" r:id="rId11"/>
    <p:sldId id="422" r:id="rId12"/>
    <p:sldId id="404" r:id="rId13"/>
    <p:sldId id="405" r:id="rId14"/>
    <p:sldId id="406" r:id="rId15"/>
    <p:sldId id="424" r:id="rId16"/>
    <p:sldId id="397" r:id="rId17"/>
    <p:sldId id="407" r:id="rId18"/>
    <p:sldId id="426" r:id="rId19"/>
    <p:sldId id="425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>
        <p:scale>
          <a:sx n="108" d="100"/>
          <a:sy n="108" d="100"/>
        </p:scale>
        <p:origin x="-1824" y="-200"/>
      </p:cViewPr>
      <p:guideLst>
        <p:guide orient="horz" pos="24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2F86B-C01E-3E47-A4E0-93378DE16844}" type="datetimeFigureOut">
              <a:rPr lang="en-US" smtClean="0"/>
              <a:pPr/>
              <a:t>10/18/11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6F3815-E32F-B949-87F7-F4F593C33A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670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6E2CB-2717-F04B-973F-36ED37930139}" type="datetimeFigureOut">
              <a:rPr lang="en-US" smtClean="0"/>
              <a:pPr/>
              <a:t>10/18/11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53FE4-38A8-BE4C-887B-9C33C43C3F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6E2CB-2717-F04B-973F-36ED37930139}" type="datetimeFigureOut">
              <a:rPr lang="en-US" smtClean="0"/>
              <a:pPr/>
              <a:t>10/18/11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53FE4-38A8-BE4C-887B-9C33C43C3F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6E2CB-2717-F04B-973F-36ED37930139}" type="datetimeFigureOut">
              <a:rPr lang="en-US" smtClean="0"/>
              <a:pPr/>
              <a:t>10/18/11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53FE4-38A8-BE4C-887B-9C33C43C3F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6E2CB-2717-F04B-973F-36ED37930139}" type="datetimeFigureOut">
              <a:rPr lang="en-US" smtClean="0"/>
              <a:pPr/>
              <a:t>10/18/11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53FE4-38A8-BE4C-887B-9C33C43C3F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6E2CB-2717-F04B-973F-36ED37930139}" type="datetimeFigureOut">
              <a:rPr lang="en-US" smtClean="0"/>
              <a:pPr/>
              <a:t>10/18/11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53FE4-38A8-BE4C-887B-9C33C43C3F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6E2CB-2717-F04B-973F-36ED37930139}" type="datetimeFigureOut">
              <a:rPr lang="en-US" smtClean="0"/>
              <a:pPr/>
              <a:t>10/18/11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53FE4-38A8-BE4C-887B-9C33C43C3F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6E2CB-2717-F04B-973F-36ED37930139}" type="datetimeFigureOut">
              <a:rPr lang="en-US" smtClean="0"/>
              <a:pPr/>
              <a:t>10/18/11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53FE4-38A8-BE4C-887B-9C33C43C3F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6E2CB-2717-F04B-973F-36ED37930139}" type="datetimeFigureOut">
              <a:rPr lang="en-US" smtClean="0"/>
              <a:pPr/>
              <a:t>10/18/11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53FE4-38A8-BE4C-887B-9C33C43C3F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6E2CB-2717-F04B-973F-36ED37930139}" type="datetimeFigureOut">
              <a:rPr lang="en-US" smtClean="0"/>
              <a:pPr/>
              <a:t>10/18/11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53FE4-38A8-BE4C-887B-9C33C43C3F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6E2CB-2717-F04B-973F-36ED37930139}" type="datetimeFigureOut">
              <a:rPr lang="en-US" smtClean="0"/>
              <a:pPr/>
              <a:t>10/18/11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53FE4-38A8-BE4C-887B-9C33C43C3F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6E2CB-2717-F04B-973F-36ED37930139}" type="datetimeFigureOut">
              <a:rPr lang="en-US" smtClean="0"/>
              <a:pPr/>
              <a:t>10/18/11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53FE4-38A8-BE4C-887B-9C33C43C3F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6E2CB-2717-F04B-973F-36ED37930139}" type="datetimeFigureOut">
              <a:rPr lang="en-US" smtClean="0"/>
              <a:pPr/>
              <a:t>10/18/11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53FE4-38A8-BE4C-887B-9C33C43C3F4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-bcf.usc.edu/~mjneely/" TargetMode="External"/><Relationship Id="rId4" Type="http://schemas.openxmlformats.org/officeDocument/2006/relationships/hyperlink" Target="http://arxiv.org/abs/1108.1977" TargetMode="Externa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Relationship Id="rId3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" y="933271"/>
            <a:ext cx="8915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200" dirty="0" smtClean="0">
                <a:solidFill>
                  <a:srgbClr val="0000FF"/>
                </a:solidFill>
              </a:rPr>
              <a:t>Dynamic Index Coding</a:t>
            </a:r>
            <a:endParaRPr lang="en-US" sz="4200" dirty="0">
              <a:solidFill>
                <a:srgbClr val="0000FF"/>
              </a:solidFill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7" name="Picture 4" descr="jt-viterb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519238" cy="906463"/>
          </a:xfrm>
          <a:prstGeom prst="rect">
            <a:avLst/>
          </a:prstGeom>
          <a:noFill/>
        </p:spPr>
      </p:pic>
      <p:grpSp>
        <p:nvGrpSpPr>
          <p:cNvPr id="111" name="Group 110"/>
          <p:cNvGrpSpPr/>
          <p:nvPr/>
        </p:nvGrpSpPr>
        <p:grpSpPr>
          <a:xfrm>
            <a:off x="1143000" y="2083294"/>
            <a:ext cx="2438400" cy="2793506"/>
            <a:chOff x="1219200" y="1905000"/>
            <a:chExt cx="2514600" cy="3082867"/>
          </a:xfrm>
        </p:grpSpPr>
        <p:cxnSp>
          <p:nvCxnSpPr>
            <p:cNvPr id="96" name="Straight Arrow Connector 95"/>
            <p:cNvCxnSpPr>
              <a:endCxn id="87" idx="1"/>
            </p:cNvCxnSpPr>
            <p:nvPr/>
          </p:nvCxnSpPr>
          <p:spPr>
            <a:xfrm>
              <a:off x="2541319" y="2770341"/>
              <a:ext cx="741260" cy="1801077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>
              <a:stCxn id="3" idx="3"/>
              <a:endCxn id="86" idx="0"/>
            </p:cNvCxnSpPr>
            <p:nvPr/>
          </p:nvCxnSpPr>
          <p:spPr>
            <a:xfrm flipH="1">
              <a:off x="2277000" y="2794818"/>
              <a:ext cx="85200" cy="1706851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/>
            <p:cNvCxnSpPr>
              <a:endCxn id="83" idx="0"/>
            </p:cNvCxnSpPr>
            <p:nvPr/>
          </p:nvCxnSpPr>
          <p:spPr>
            <a:xfrm flipH="1">
              <a:off x="1483519" y="2767017"/>
              <a:ext cx="726281" cy="1704201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" name="Regular Pentagon 2"/>
            <p:cNvSpPr/>
            <p:nvPr/>
          </p:nvSpPr>
          <p:spPr>
            <a:xfrm>
              <a:off x="1752600" y="1905000"/>
              <a:ext cx="1219200" cy="889818"/>
            </a:xfrm>
            <a:prstGeom prst="pentag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1819800" y="2120686"/>
              <a:ext cx="112082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Broadcast</a:t>
              </a:r>
            </a:p>
            <a:p>
              <a:r>
                <a:rPr lang="en-US" dirty="0"/>
                <a:t> </a:t>
              </a:r>
              <a:r>
                <a:rPr lang="en-US" dirty="0" smtClean="0"/>
                <a:t> Station</a:t>
              </a:r>
              <a:endParaRPr lang="en-US" dirty="0"/>
            </a:p>
          </p:txBody>
        </p:sp>
        <p:sp>
          <p:nvSpPr>
            <p:cNvPr id="83" name="Oval 82"/>
            <p:cNvSpPr/>
            <p:nvPr/>
          </p:nvSpPr>
          <p:spPr>
            <a:xfrm>
              <a:off x="1219200" y="4471218"/>
              <a:ext cx="528638" cy="486198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6" name="Oval 85"/>
            <p:cNvSpPr/>
            <p:nvPr/>
          </p:nvSpPr>
          <p:spPr>
            <a:xfrm>
              <a:off x="2012681" y="4501669"/>
              <a:ext cx="528638" cy="486198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87" name="Oval 86"/>
            <p:cNvSpPr/>
            <p:nvPr/>
          </p:nvSpPr>
          <p:spPr>
            <a:xfrm>
              <a:off x="3205162" y="4500216"/>
              <a:ext cx="528638" cy="486198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N</a:t>
              </a:r>
            </a:p>
          </p:txBody>
        </p:sp>
        <p:cxnSp>
          <p:nvCxnSpPr>
            <p:cNvPr id="89" name="Straight Connector 88"/>
            <p:cNvCxnSpPr>
              <a:stCxn id="86" idx="6"/>
              <a:endCxn id="87" idx="2"/>
            </p:cNvCxnSpPr>
            <p:nvPr/>
          </p:nvCxnSpPr>
          <p:spPr>
            <a:xfrm flipV="1">
              <a:off x="2541319" y="4743315"/>
              <a:ext cx="663843" cy="1453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2" name="Group 101"/>
            <p:cNvGrpSpPr/>
            <p:nvPr/>
          </p:nvGrpSpPr>
          <p:grpSpPr>
            <a:xfrm>
              <a:off x="1827657" y="3023418"/>
              <a:ext cx="305943" cy="407589"/>
              <a:chOff x="926367" y="3059668"/>
              <a:chExt cx="305943" cy="407589"/>
            </a:xfrm>
          </p:grpSpPr>
          <p:sp>
            <p:nvSpPr>
              <p:cNvPr id="103" name="Rectangle 102"/>
              <p:cNvSpPr/>
              <p:nvPr/>
            </p:nvSpPr>
            <p:spPr>
              <a:xfrm>
                <a:off x="926367" y="3162454"/>
                <a:ext cx="305943" cy="250742"/>
              </a:xfrm>
              <a:prstGeom prst="rect">
                <a:avLst/>
              </a:prstGeom>
              <a:solidFill>
                <a:srgbClr val="0080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TextBox 103"/>
              <p:cNvSpPr txBox="1"/>
              <p:nvPr/>
            </p:nvSpPr>
            <p:spPr>
              <a:xfrm>
                <a:off x="926367" y="3059668"/>
                <a:ext cx="190437" cy="4075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105" name="Group 104"/>
            <p:cNvGrpSpPr/>
            <p:nvPr/>
          </p:nvGrpSpPr>
          <p:grpSpPr>
            <a:xfrm>
              <a:off x="2208657" y="3175818"/>
              <a:ext cx="305943" cy="407589"/>
              <a:chOff x="926367" y="3059668"/>
              <a:chExt cx="305943" cy="407589"/>
            </a:xfrm>
          </p:grpSpPr>
          <p:sp>
            <p:nvSpPr>
              <p:cNvPr id="106" name="Rectangle 105"/>
              <p:cNvSpPr/>
              <p:nvPr/>
            </p:nvSpPr>
            <p:spPr>
              <a:xfrm>
                <a:off x="926367" y="3162454"/>
                <a:ext cx="305943" cy="250742"/>
              </a:xfrm>
              <a:prstGeom prst="rect">
                <a:avLst/>
              </a:prstGeom>
              <a:solidFill>
                <a:srgbClr val="0080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TextBox 106"/>
              <p:cNvSpPr txBox="1"/>
              <p:nvPr/>
            </p:nvSpPr>
            <p:spPr>
              <a:xfrm>
                <a:off x="926367" y="3059668"/>
                <a:ext cx="190437" cy="4075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108" name="Group 107"/>
            <p:cNvGrpSpPr/>
            <p:nvPr/>
          </p:nvGrpSpPr>
          <p:grpSpPr>
            <a:xfrm>
              <a:off x="2590800" y="3035086"/>
              <a:ext cx="305943" cy="407589"/>
              <a:chOff x="926367" y="3059668"/>
              <a:chExt cx="305943" cy="407589"/>
            </a:xfrm>
          </p:grpSpPr>
          <p:sp>
            <p:nvSpPr>
              <p:cNvPr id="109" name="Rectangle 108"/>
              <p:cNvSpPr/>
              <p:nvPr/>
            </p:nvSpPr>
            <p:spPr>
              <a:xfrm>
                <a:off x="926367" y="3162454"/>
                <a:ext cx="305943" cy="250742"/>
              </a:xfrm>
              <a:prstGeom prst="rect">
                <a:avLst/>
              </a:prstGeom>
              <a:solidFill>
                <a:srgbClr val="0080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TextBox 109"/>
              <p:cNvSpPr txBox="1"/>
              <p:nvPr/>
            </p:nvSpPr>
            <p:spPr>
              <a:xfrm>
                <a:off x="926367" y="3059668"/>
                <a:ext cx="190437" cy="4075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dirty="0"/>
              </a:p>
            </p:txBody>
          </p:sp>
        </p:grpSp>
      </p:grpSp>
      <p:sp>
        <p:nvSpPr>
          <p:cNvPr id="112" name="Rectangle 111"/>
          <p:cNvSpPr/>
          <p:nvPr/>
        </p:nvSpPr>
        <p:spPr>
          <a:xfrm>
            <a:off x="457200" y="1752600"/>
            <a:ext cx="8153400" cy="3505200"/>
          </a:xfrm>
          <a:prstGeom prst="rect">
            <a:avLst/>
          </a:prstGeom>
          <a:noFill/>
          <a:ln w="28575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4" name="Straight Connector 113"/>
          <p:cNvCxnSpPr/>
          <p:nvPr/>
        </p:nvCxnSpPr>
        <p:spPr>
          <a:xfrm>
            <a:off x="4343400" y="1752600"/>
            <a:ext cx="0" cy="350520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152400" y="5489138"/>
            <a:ext cx="9017965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                   Michael J. Neely ,  </a:t>
            </a:r>
            <a:r>
              <a:rPr lang="en-US" sz="2200" dirty="0" err="1" smtClean="0"/>
              <a:t>Arash</a:t>
            </a:r>
            <a:r>
              <a:rPr lang="en-US" sz="2200" dirty="0" smtClean="0"/>
              <a:t> Saber </a:t>
            </a:r>
            <a:r>
              <a:rPr lang="en-US" sz="2200" dirty="0" err="1" smtClean="0"/>
              <a:t>Tehrani</a:t>
            </a:r>
            <a:r>
              <a:rPr lang="en-US" sz="2200" dirty="0" smtClean="0"/>
              <a:t> ,   Zhen Zhang</a:t>
            </a:r>
          </a:p>
          <a:p>
            <a:r>
              <a:rPr lang="en-US" sz="2200" dirty="0" smtClean="0"/>
              <a:t>                                     University of Southern California</a:t>
            </a:r>
          </a:p>
          <a:p>
            <a:endParaRPr lang="en-US" sz="1600" dirty="0"/>
          </a:p>
          <a:p>
            <a:r>
              <a:rPr lang="en-US" dirty="0" smtClean="0"/>
              <a:t>Paper available at: (</a:t>
            </a:r>
            <a:r>
              <a:rPr lang="en-US" dirty="0" err="1" smtClean="0"/>
              <a:t>i</a:t>
            </a:r>
            <a:r>
              <a:rPr lang="en-US" dirty="0" smtClean="0"/>
              <a:t>) </a:t>
            </a:r>
            <a:r>
              <a:rPr lang="en-US" dirty="0">
                <a:hlinkClick r:id="rId3"/>
              </a:rPr>
              <a:t>http://www-bcf.usc.edu/~mjneely</a:t>
            </a:r>
            <a:r>
              <a:rPr lang="en-US" dirty="0" smtClean="0">
                <a:hlinkClick r:id="rId3"/>
              </a:rPr>
              <a:t>/</a:t>
            </a:r>
            <a:r>
              <a:rPr lang="en-US" dirty="0"/>
              <a:t> </a:t>
            </a:r>
            <a:r>
              <a:rPr lang="en-US" dirty="0" smtClean="0"/>
              <a:t> (ii) </a:t>
            </a:r>
            <a:r>
              <a:rPr lang="en-US" dirty="0" smtClean="0">
                <a:hlinkClick r:id="rId4"/>
              </a:rPr>
              <a:t>http</a:t>
            </a:r>
            <a:r>
              <a:rPr lang="en-US" dirty="0">
                <a:hlinkClick r:id="rId4"/>
              </a:rPr>
              <a:t>://arxiv.org/abs/</a:t>
            </a:r>
            <a:r>
              <a:rPr lang="en-US" dirty="0" smtClean="0">
                <a:hlinkClick r:id="rId4"/>
              </a:rPr>
              <a:t>1108.1977</a:t>
            </a:r>
            <a:endParaRPr lang="en-US" dirty="0" smtClean="0"/>
          </a:p>
        </p:txBody>
      </p:sp>
      <p:sp>
        <p:nvSpPr>
          <p:cNvPr id="69" name="TextBox 68"/>
          <p:cNvSpPr txBox="1"/>
          <p:nvPr/>
        </p:nvSpPr>
        <p:spPr>
          <a:xfrm>
            <a:off x="5814129" y="4718930"/>
            <a:ext cx="1348671" cy="3102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User set </a:t>
            </a:r>
            <a:r>
              <a:rPr lang="en-US" sz="2200" dirty="0" smtClean="0">
                <a:latin typeface="Apple Chancery"/>
              </a:rPr>
              <a:t>N</a:t>
            </a:r>
            <a:endParaRPr lang="en-US" sz="2200" dirty="0">
              <a:latin typeface="Apple Chancery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5674594" y="1828800"/>
            <a:ext cx="1488206" cy="3102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Packet set </a:t>
            </a:r>
            <a:r>
              <a:rPr lang="en-US" sz="2200" dirty="0">
                <a:latin typeface="Apple Chancery"/>
              </a:rPr>
              <a:t>P</a:t>
            </a:r>
          </a:p>
        </p:txBody>
      </p:sp>
      <p:grpSp>
        <p:nvGrpSpPr>
          <p:cNvPr id="71" name="Group 70"/>
          <p:cNvGrpSpPr/>
          <p:nvPr/>
        </p:nvGrpSpPr>
        <p:grpSpPr>
          <a:xfrm>
            <a:off x="5257800" y="2301444"/>
            <a:ext cx="2590800" cy="2422956"/>
            <a:chOff x="6096000" y="1234644"/>
            <a:chExt cx="1995499" cy="1965756"/>
          </a:xfrm>
        </p:grpSpPr>
        <p:grpSp>
          <p:nvGrpSpPr>
            <p:cNvPr id="72" name="Group 71"/>
            <p:cNvGrpSpPr/>
            <p:nvPr/>
          </p:nvGrpSpPr>
          <p:grpSpPr>
            <a:xfrm rot="16200000">
              <a:off x="6110872" y="1219772"/>
              <a:ext cx="1965756" cy="1995499"/>
              <a:chOff x="5074585" y="1238272"/>
              <a:chExt cx="2169942" cy="1995499"/>
            </a:xfrm>
          </p:grpSpPr>
          <p:grpSp>
            <p:nvGrpSpPr>
              <p:cNvPr id="81" name="Group 80"/>
              <p:cNvGrpSpPr/>
              <p:nvPr/>
            </p:nvGrpSpPr>
            <p:grpSpPr>
              <a:xfrm>
                <a:off x="5278771" y="1627964"/>
                <a:ext cx="352686" cy="391201"/>
                <a:chOff x="3217333" y="889000"/>
                <a:chExt cx="536223" cy="713573"/>
              </a:xfrm>
            </p:grpSpPr>
            <p:sp>
              <p:nvSpPr>
                <p:cNvPr id="141" name="Oval 140"/>
                <p:cNvSpPr/>
                <p:nvPr/>
              </p:nvSpPr>
              <p:spPr>
                <a:xfrm>
                  <a:off x="3217333" y="889000"/>
                  <a:ext cx="536223" cy="493889"/>
                </a:xfrm>
                <a:prstGeom prst="ellipse">
                  <a:avLst/>
                </a:prstGeom>
                <a:noFill/>
                <a:ln w="3810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" name="TextBox 141"/>
                <p:cNvSpPr txBox="1"/>
                <p:nvPr/>
              </p:nvSpPr>
              <p:spPr>
                <a:xfrm>
                  <a:off x="3348726" y="928890"/>
                  <a:ext cx="280766" cy="67368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84" name="Group 83"/>
              <p:cNvGrpSpPr/>
              <p:nvPr/>
            </p:nvGrpSpPr>
            <p:grpSpPr>
              <a:xfrm>
                <a:off x="5278771" y="2062525"/>
                <a:ext cx="352686" cy="391201"/>
                <a:chOff x="3217333" y="889000"/>
                <a:chExt cx="536223" cy="713573"/>
              </a:xfrm>
            </p:grpSpPr>
            <p:sp>
              <p:nvSpPr>
                <p:cNvPr id="139" name="Oval 138"/>
                <p:cNvSpPr/>
                <p:nvPr/>
              </p:nvSpPr>
              <p:spPr>
                <a:xfrm>
                  <a:off x="3217333" y="889000"/>
                  <a:ext cx="536223" cy="493889"/>
                </a:xfrm>
                <a:prstGeom prst="ellipse">
                  <a:avLst/>
                </a:prstGeom>
                <a:noFill/>
                <a:ln w="3810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" name="TextBox 139"/>
                <p:cNvSpPr txBox="1"/>
                <p:nvPr/>
              </p:nvSpPr>
              <p:spPr>
                <a:xfrm>
                  <a:off x="3348726" y="928890"/>
                  <a:ext cx="280766" cy="67368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85" name="Group 84"/>
              <p:cNvGrpSpPr/>
              <p:nvPr/>
            </p:nvGrpSpPr>
            <p:grpSpPr>
              <a:xfrm>
                <a:off x="5278771" y="2498275"/>
                <a:ext cx="352686" cy="391201"/>
                <a:chOff x="3217333" y="889000"/>
                <a:chExt cx="536223" cy="713573"/>
              </a:xfrm>
            </p:grpSpPr>
            <p:sp>
              <p:nvSpPr>
                <p:cNvPr id="137" name="Oval 136"/>
                <p:cNvSpPr/>
                <p:nvPr/>
              </p:nvSpPr>
              <p:spPr>
                <a:xfrm>
                  <a:off x="3217333" y="889000"/>
                  <a:ext cx="536223" cy="493889"/>
                </a:xfrm>
                <a:prstGeom prst="ellipse">
                  <a:avLst/>
                </a:prstGeom>
                <a:noFill/>
                <a:ln w="3810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TextBox 137"/>
                <p:cNvSpPr txBox="1"/>
                <p:nvPr/>
              </p:nvSpPr>
              <p:spPr>
                <a:xfrm>
                  <a:off x="3348726" y="928890"/>
                  <a:ext cx="280766" cy="67368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88" name="Group 87"/>
              <p:cNvGrpSpPr/>
              <p:nvPr/>
            </p:nvGrpSpPr>
            <p:grpSpPr>
              <a:xfrm>
                <a:off x="6669093" y="1348125"/>
                <a:ext cx="352686" cy="391201"/>
                <a:chOff x="3217333" y="889000"/>
                <a:chExt cx="536223" cy="713573"/>
              </a:xfrm>
            </p:grpSpPr>
            <p:sp>
              <p:nvSpPr>
                <p:cNvPr id="135" name="Oval 134"/>
                <p:cNvSpPr/>
                <p:nvPr/>
              </p:nvSpPr>
              <p:spPr>
                <a:xfrm>
                  <a:off x="3217333" y="889000"/>
                  <a:ext cx="536223" cy="493889"/>
                </a:xfrm>
                <a:prstGeom prst="ellipse">
                  <a:avLst/>
                </a:prstGeom>
                <a:noFill/>
                <a:ln w="3810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TextBox 135"/>
                <p:cNvSpPr txBox="1"/>
                <p:nvPr/>
              </p:nvSpPr>
              <p:spPr>
                <a:xfrm>
                  <a:off x="3348726" y="928890"/>
                  <a:ext cx="280766" cy="67368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90" name="Group 89"/>
              <p:cNvGrpSpPr/>
              <p:nvPr/>
            </p:nvGrpSpPr>
            <p:grpSpPr>
              <a:xfrm>
                <a:off x="6679406" y="1702438"/>
                <a:ext cx="352686" cy="391201"/>
                <a:chOff x="3217333" y="889000"/>
                <a:chExt cx="536223" cy="713573"/>
              </a:xfrm>
            </p:grpSpPr>
            <p:sp>
              <p:nvSpPr>
                <p:cNvPr id="133" name="Oval 132"/>
                <p:cNvSpPr/>
                <p:nvPr/>
              </p:nvSpPr>
              <p:spPr>
                <a:xfrm>
                  <a:off x="3217333" y="889000"/>
                  <a:ext cx="536223" cy="493889"/>
                </a:xfrm>
                <a:prstGeom prst="ellipse">
                  <a:avLst/>
                </a:prstGeom>
                <a:noFill/>
                <a:ln w="3810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TextBox 133"/>
                <p:cNvSpPr txBox="1"/>
                <p:nvPr/>
              </p:nvSpPr>
              <p:spPr>
                <a:xfrm>
                  <a:off x="3348726" y="928890"/>
                  <a:ext cx="280766" cy="67368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93" name="Group 92"/>
              <p:cNvGrpSpPr/>
              <p:nvPr/>
            </p:nvGrpSpPr>
            <p:grpSpPr>
              <a:xfrm>
                <a:off x="6689720" y="2054423"/>
                <a:ext cx="352686" cy="307777"/>
                <a:chOff x="3217333" y="884752"/>
                <a:chExt cx="536223" cy="561403"/>
              </a:xfrm>
            </p:grpSpPr>
            <p:sp>
              <p:nvSpPr>
                <p:cNvPr id="131" name="Oval 130"/>
                <p:cNvSpPr/>
                <p:nvPr/>
              </p:nvSpPr>
              <p:spPr>
                <a:xfrm>
                  <a:off x="3217333" y="889000"/>
                  <a:ext cx="536223" cy="493889"/>
                </a:xfrm>
                <a:prstGeom prst="ellipse">
                  <a:avLst/>
                </a:prstGeom>
                <a:noFill/>
                <a:ln w="3810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TextBox 131"/>
                <p:cNvSpPr txBox="1"/>
                <p:nvPr/>
              </p:nvSpPr>
              <p:spPr>
                <a:xfrm>
                  <a:off x="3354955" y="884752"/>
                  <a:ext cx="280766" cy="56140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sz="1400" dirty="0"/>
                </a:p>
              </p:txBody>
            </p:sp>
          </p:grpSp>
          <p:sp>
            <p:nvSpPr>
              <p:cNvPr id="94" name="Oval 93"/>
              <p:cNvSpPr/>
              <p:nvPr/>
            </p:nvSpPr>
            <p:spPr>
              <a:xfrm>
                <a:off x="6700034" y="2420914"/>
                <a:ext cx="352686" cy="270764"/>
              </a:xfrm>
              <a:prstGeom prst="ellipse">
                <a:avLst/>
              </a:prstGeom>
              <a:noFill/>
              <a:ln w="381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Oval 94"/>
              <p:cNvSpPr/>
              <p:nvPr/>
            </p:nvSpPr>
            <p:spPr>
              <a:xfrm>
                <a:off x="6716949" y="2797869"/>
                <a:ext cx="352686" cy="270764"/>
              </a:xfrm>
              <a:prstGeom prst="ellipse">
                <a:avLst/>
              </a:prstGeom>
              <a:noFill/>
              <a:ln w="381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074585" y="1485412"/>
                <a:ext cx="751777" cy="1469859"/>
              </a:xfrm>
              <a:prstGeom prst="rect">
                <a:avLst/>
              </a:prstGeom>
              <a:noFill/>
              <a:ln w="28575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 97"/>
              <p:cNvSpPr/>
              <p:nvPr/>
            </p:nvSpPr>
            <p:spPr>
              <a:xfrm>
                <a:off x="6492750" y="1238272"/>
                <a:ext cx="751777" cy="1995499"/>
              </a:xfrm>
              <a:prstGeom prst="rect">
                <a:avLst/>
              </a:prstGeom>
              <a:noFill/>
              <a:ln w="28575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9" name="Straight Arrow Connector 98"/>
              <p:cNvCxnSpPr>
                <a:stCxn id="131" idx="3"/>
                <a:endCxn id="137" idx="6"/>
              </p:cNvCxnSpPr>
              <p:nvPr/>
            </p:nvCxnSpPr>
            <p:spPr>
              <a:xfrm flipH="1">
                <a:off x="5631457" y="2287864"/>
                <a:ext cx="1109913" cy="345793"/>
              </a:xfrm>
              <a:prstGeom prst="straightConnector1">
                <a:avLst/>
              </a:prstGeom>
              <a:ln w="38100" cmpd="sng">
                <a:solidFill>
                  <a:srgbClr val="0000FF"/>
                </a:solidFill>
                <a:headEnd type="none"/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Arrow Connector 99"/>
              <p:cNvCxnSpPr>
                <a:stCxn id="133" idx="3"/>
                <a:endCxn id="139" idx="6"/>
              </p:cNvCxnSpPr>
              <p:nvPr/>
            </p:nvCxnSpPr>
            <p:spPr>
              <a:xfrm flipH="1">
                <a:off x="5631457" y="1933550"/>
                <a:ext cx="1099599" cy="264357"/>
              </a:xfrm>
              <a:prstGeom prst="straightConnector1">
                <a:avLst/>
              </a:prstGeom>
              <a:ln w="38100" cmpd="sng">
                <a:solidFill>
                  <a:srgbClr val="0000FF"/>
                </a:solidFill>
                <a:headEnd type="none"/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Arrow Connector 100"/>
              <p:cNvCxnSpPr>
                <a:stCxn id="135" idx="2"/>
                <a:endCxn id="141" idx="7"/>
              </p:cNvCxnSpPr>
              <p:nvPr/>
            </p:nvCxnSpPr>
            <p:spPr>
              <a:xfrm flipH="1">
                <a:off x="5579808" y="1483507"/>
                <a:ext cx="1089285" cy="184109"/>
              </a:xfrm>
              <a:prstGeom prst="straightConnector1">
                <a:avLst/>
              </a:prstGeom>
              <a:ln w="38100" cmpd="sng">
                <a:solidFill>
                  <a:srgbClr val="0000FF"/>
                </a:solidFill>
                <a:headEnd type="none"/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Arrow Connector 112"/>
              <p:cNvCxnSpPr>
                <a:stCxn id="135" idx="3"/>
                <a:endCxn id="139" idx="7"/>
              </p:cNvCxnSpPr>
              <p:nvPr/>
            </p:nvCxnSpPr>
            <p:spPr>
              <a:xfrm flipH="1">
                <a:off x="5579808" y="1579237"/>
                <a:ext cx="1140935" cy="522941"/>
              </a:xfrm>
              <a:prstGeom prst="straightConnector1">
                <a:avLst/>
              </a:prstGeom>
              <a:ln w="38100" cmpd="sng">
                <a:solidFill>
                  <a:srgbClr val="0000FF"/>
                </a:solidFill>
                <a:headEnd type="none"/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Arrow Connector 118"/>
              <p:cNvCxnSpPr>
                <a:stCxn id="133" idx="2"/>
                <a:endCxn id="141" idx="6"/>
              </p:cNvCxnSpPr>
              <p:nvPr/>
            </p:nvCxnSpPr>
            <p:spPr>
              <a:xfrm flipH="1" flipV="1">
                <a:off x="5631457" y="1763346"/>
                <a:ext cx="1047949" cy="74474"/>
              </a:xfrm>
              <a:prstGeom prst="straightConnector1">
                <a:avLst/>
              </a:prstGeom>
              <a:ln w="38100" cmpd="sng">
                <a:solidFill>
                  <a:srgbClr val="0000FF"/>
                </a:solidFill>
                <a:headEnd type="none"/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Arrow Connector 119"/>
              <p:cNvCxnSpPr>
                <a:stCxn id="94" idx="2"/>
                <a:endCxn id="139" idx="5"/>
              </p:cNvCxnSpPr>
              <p:nvPr/>
            </p:nvCxnSpPr>
            <p:spPr>
              <a:xfrm flipH="1" flipV="1">
                <a:off x="5579808" y="2293637"/>
                <a:ext cx="1120226" cy="262659"/>
              </a:xfrm>
              <a:prstGeom prst="straightConnector1">
                <a:avLst/>
              </a:prstGeom>
              <a:ln w="38100" cmpd="sng">
                <a:solidFill>
                  <a:srgbClr val="0000FF"/>
                </a:solidFill>
                <a:headEnd type="none"/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Arrow Connector 120"/>
              <p:cNvCxnSpPr>
                <a:stCxn id="95" idx="2"/>
                <a:endCxn id="137" idx="5"/>
              </p:cNvCxnSpPr>
              <p:nvPr/>
            </p:nvCxnSpPr>
            <p:spPr>
              <a:xfrm flipH="1" flipV="1">
                <a:off x="5579808" y="2729386"/>
                <a:ext cx="1137142" cy="203865"/>
              </a:xfrm>
              <a:prstGeom prst="straightConnector1">
                <a:avLst/>
              </a:prstGeom>
              <a:ln w="38100" cmpd="sng">
                <a:solidFill>
                  <a:srgbClr val="0000FF"/>
                </a:solidFill>
                <a:headEnd type="none"/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Arrow Connector 121"/>
              <p:cNvCxnSpPr>
                <a:endCxn id="94" idx="3"/>
              </p:cNvCxnSpPr>
              <p:nvPr/>
            </p:nvCxnSpPr>
            <p:spPr>
              <a:xfrm flipV="1">
                <a:off x="5631457" y="2652025"/>
                <a:ext cx="1120226" cy="39653"/>
              </a:xfrm>
              <a:prstGeom prst="straightConnector1">
                <a:avLst/>
              </a:prstGeom>
              <a:ln w="38100" cmpd="sng">
                <a:solidFill>
                  <a:srgbClr val="008000"/>
                </a:solidFill>
                <a:headEnd type="none"/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Arrow Connector 122"/>
              <p:cNvCxnSpPr>
                <a:stCxn id="141" idx="5"/>
                <a:endCxn id="95" idx="1"/>
              </p:cNvCxnSpPr>
              <p:nvPr/>
            </p:nvCxnSpPr>
            <p:spPr>
              <a:xfrm>
                <a:off x="5579808" y="1859076"/>
                <a:ext cx="1188791" cy="978446"/>
              </a:xfrm>
              <a:prstGeom prst="straightConnector1">
                <a:avLst/>
              </a:prstGeom>
              <a:ln w="38100" cmpd="sng">
                <a:solidFill>
                  <a:srgbClr val="008000"/>
                </a:solidFill>
                <a:headEnd type="none"/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4" name="TextBox 123"/>
              <p:cNvSpPr txBox="1"/>
              <p:nvPr/>
            </p:nvSpPr>
            <p:spPr>
              <a:xfrm>
                <a:off x="6780236" y="2362200"/>
                <a:ext cx="18466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1400" dirty="0"/>
              </a:p>
            </p:txBody>
          </p:sp>
          <p:sp>
            <p:nvSpPr>
              <p:cNvPr id="125" name="TextBox 124"/>
              <p:cNvSpPr txBox="1"/>
              <p:nvPr/>
            </p:nvSpPr>
            <p:spPr>
              <a:xfrm>
                <a:off x="6827298" y="2740223"/>
                <a:ext cx="18466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1400" dirty="0"/>
              </a:p>
            </p:txBody>
          </p:sp>
          <p:sp>
            <p:nvSpPr>
              <p:cNvPr id="126" name="TextBox 125"/>
              <p:cNvSpPr txBox="1"/>
              <p:nvPr/>
            </p:nvSpPr>
            <p:spPr>
              <a:xfrm>
                <a:off x="6780236" y="1676400"/>
                <a:ext cx="18466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1400" dirty="0"/>
              </a:p>
            </p:txBody>
          </p:sp>
          <p:sp>
            <p:nvSpPr>
              <p:cNvPr id="127" name="TextBox 126"/>
              <p:cNvSpPr txBox="1"/>
              <p:nvPr/>
            </p:nvSpPr>
            <p:spPr>
              <a:xfrm>
                <a:off x="6741506" y="1295400"/>
                <a:ext cx="20384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1400" dirty="0"/>
              </a:p>
            </p:txBody>
          </p:sp>
          <p:sp>
            <p:nvSpPr>
              <p:cNvPr id="128" name="TextBox 127"/>
              <p:cNvSpPr txBox="1"/>
              <p:nvPr/>
            </p:nvSpPr>
            <p:spPr>
              <a:xfrm>
                <a:off x="5379497" y="1597223"/>
                <a:ext cx="18466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1400" dirty="0"/>
              </a:p>
            </p:txBody>
          </p:sp>
          <p:sp>
            <p:nvSpPr>
              <p:cNvPr id="129" name="TextBox 128"/>
              <p:cNvSpPr txBox="1"/>
              <p:nvPr/>
            </p:nvSpPr>
            <p:spPr>
              <a:xfrm>
                <a:off x="5379497" y="2054423"/>
                <a:ext cx="18466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1400" dirty="0"/>
              </a:p>
            </p:txBody>
          </p:sp>
          <p:sp>
            <p:nvSpPr>
              <p:cNvPr id="130" name="TextBox 129"/>
              <p:cNvSpPr txBox="1"/>
              <p:nvPr/>
            </p:nvSpPr>
            <p:spPr>
              <a:xfrm>
                <a:off x="5379498" y="2438400"/>
                <a:ext cx="18466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1400" dirty="0"/>
              </a:p>
            </p:txBody>
          </p:sp>
        </p:grpSp>
        <p:sp>
          <p:nvSpPr>
            <p:cNvPr id="73" name="TextBox 72"/>
            <p:cNvSpPr txBox="1"/>
            <p:nvPr/>
          </p:nvSpPr>
          <p:spPr>
            <a:xfrm>
              <a:off x="6201339" y="1447800"/>
              <a:ext cx="232346" cy="2996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6582339" y="1447800"/>
              <a:ext cx="232346" cy="2996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934200" y="1447800"/>
              <a:ext cx="232346" cy="2996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3</a:t>
              </a: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269823" y="1407579"/>
              <a:ext cx="232346" cy="2996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7683079" y="1407579"/>
              <a:ext cx="232346" cy="2996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5</a:t>
              </a:r>
              <a:endParaRPr lang="en-US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6509257" y="2715295"/>
              <a:ext cx="232346" cy="2996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6978786" y="2715295"/>
              <a:ext cx="232346" cy="2996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7389624" y="2715295"/>
              <a:ext cx="232346" cy="2996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3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04800" y="1600200"/>
            <a:ext cx="8503370" cy="1447800"/>
          </a:xfrm>
          <a:prstGeom prst="rect">
            <a:avLst/>
          </a:prstGeom>
          <a:noFill/>
          <a:ln w="38100" cmpd="sng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Information Theory Result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686800" cy="1295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 smtClean="0">
                <a:solidFill>
                  <a:srgbClr val="FF0000"/>
                </a:solidFill>
              </a:rPr>
              <a:t>*</a:t>
            </a:r>
            <a:r>
              <a:rPr lang="en-US" b="1" dirty="0" smtClean="0"/>
              <a:t>Theorem 1</a:t>
            </a:r>
            <a:r>
              <a:rPr lang="en-US" dirty="0" smtClean="0"/>
              <a:t>:  If the bipartite demand graph is </a:t>
            </a:r>
            <a:r>
              <a:rPr lang="en-US" b="1" i="1" dirty="0" smtClean="0">
                <a:solidFill>
                  <a:srgbClr val="008000"/>
                </a:solidFill>
              </a:rPr>
              <a:t>acyclic</a:t>
            </a:r>
            <a:r>
              <a:rPr lang="en-US" dirty="0" smtClean="0"/>
              <a:t>, then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min</a:t>
            </a:r>
            <a:r>
              <a:rPr lang="en-US" dirty="0" smtClean="0"/>
              <a:t>= P.</a:t>
            </a:r>
            <a:endParaRPr lang="en-US" sz="2800" dirty="0" smtClean="0"/>
          </a:p>
        </p:txBody>
      </p:sp>
      <p:grpSp>
        <p:nvGrpSpPr>
          <p:cNvPr id="9" name="Group 8"/>
          <p:cNvGrpSpPr/>
          <p:nvPr/>
        </p:nvGrpSpPr>
        <p:grpSpPr>
          <a:xfrm>
            <a:off x="442901" y="3749244"/>
            <a:ext cx="3595699" cy="1965756"/>
            <a:chOff x="3657600" y="1234644"/>
            <a:chExt cx="3595699" cy="1965756"/>
          </a:xfrm>
        </p:grpSpPr>
        <p:sp>
          <p:nvSpPr>
            <p:cNvPr id="10" name="TextBox 9"/>
            <p:cNvSpPr txBox="1"/>
            <p:nvPr/>
          </p:nvSpPr>
          <p:spPr>
            <a:xfrm>
              <a:off x="4061529" y="2661530"/>
              <a:ext cx="1348671" cy="3102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User set </a:t>
              </a:r>
              <a:r>
                <a:rPr lang="en-US" sz="2200" dirty="0" smtClean="0">
                  <a:latin typeface="Apple Chancery"/>
                </a:rPr>
                <a:t>N</a:t>
              </a:r>
              <a:endParaRPr lang="en-US" sz="2200" dirty="0">
                <a:latin typeface="Apple Chancery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657600" y="1366130"/>
              <a:ext cx="1488206" cy="3102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Packet set </a:t>
              </a:r>
              <a:r>
                <a:rPr lang="en-US" sz="2200" dirty="0">
                  <a:latin typeface="Apple Chancery"/>
                </a:rPr>
                <a:t>P</a:t>
              </a:r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5257800" y="1234644"/>
              <a:ext cx="1995499" cy="1965756"/>
              <a:chOff x="6096000" y="1234644"/>
              <a:chExt cx="1995499" cy="1965756"/>
            </a:xfrm>
          </p:grpSpPr>
          <p:grpSp>
            <p:nvGrpSpPr>
              <p:cNvPr id="14" name="Group 13"/>
              <p:cNvGrpSpPr/>
              <p:nvPr/>
            </p:nvGrpSpPr>
            <p:grpSpPr>
              <a:xfrm rot="16200000">
                <a:off x="6110872" y="1219772"/>
                <a:ext cx="1965756" cy="1995499"/>
                <a:chOff x="5074585" y="1238272"/>
                <a:chExt cx="2169942" cy="1995499"/>
              </a:xfrm>
            </p:grpSpPr>
            <p:grpSp>
              <p:nvGrpSpPr>
                <p:cNvPr id="23" name="Group 22"/>
                <p:cNvGrpSpPr/>
                <p:nvPr/>
              </p:nvGrpSpPr>
              <p:grpSpPr>
                <a:xfrm>
                  <a:off x="5278771" y="1627964"/>
                  <a:ext cx="352686" cy="391201"/>
                  <a:chOff x="3217333" y="889000"/>
                  <a:chExt cx="536223" cy="713573"/>
                </a:xfrm>
              </p:grpSpPr>
              <p:sp>
                <p:nvSpPr>
                  <p:cNvPr id="59" name="Oval 58"/>
                  <p:cNvSpPr/>
                  <p:nvPr/>
                </p:nvSpPr>
                <p:spPr>
                  <a:xfrm>
                    <a:off x="3217333" y="889000"/>
                    <a:ext cx="536223" cy="493889"/>
                  </a:xfrm>
                  <a:prstGeom prst="ellipse">
                    <a:avLst/>
                  </a:prstGeom>
                  <a:noFill/>
                  <a:ln w="3810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0" name="TextBox 59"/>
                  <p:cNvSpPr txBox="1"/>
                  <p:nvPr/>
                </p:nvSpPr>
                <p:spPr>
                  <a:xfrm>
                    <a:off x="3348726" y="928890"/>
                    <a:ext cx="280766" cy="67368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24" name="Group 23"/>
                <p:cNvGrpSpPr/>
                <p:nvPr/>
              </p:nvGrpSpPr>
              <p:grpSpPr>
                <a:xfrm>
                  <a:off x="5278771" y="2062525"/>
                  <a:ext cx="352686" cy="391201"/>
                  <a:chOff x="3217333" y="889000"/>
                  <a:chExt cx="536223" cy="713573"/>
                </a:xfrm>
              </p:grpSpPr>
              <p:sp>
                <p:nvSpPr>
                  <p:cNvPr id="57" name="Oval 56"/>
                  <p:cNvSpPr/>
                  <p:nvPr/>
                </p:nvSpPr>
                <p:spPr>
                  <a:xfrm>
                    <a:off x="3217333" y="889000"/>
                    <a:ext cx="536223" cy="493889"/>
                  </a:xfrm>
                  <a:prstGeom prst="ellipse">
                    <a:avLst/>
                  </a:prstGeom>
                  <a:noFill/>
                  <a:ln w="3810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8" name="TextBox 57"/>
                  <p:cNvSpPr txBox="1"/>
                  <p:nvPr/>
                </p:nvSpPr>
                <p:spPr>
                  <a:xfrm>
                    <a:off x="3348726" y="928890"/>
                    <a:ext cx="280766" cy="67368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25" name="Group 24"/>
                <p:cNvGrpSpPr/>
                <p:nvPr/>
              </p:nvGrpSpPr>
              <p:grpSpPr>
                <a:xfrm>
                  <a:off x="5278771" y="2498275"/>
                  <a:ext cx="352686" cy="391201"/>
                  <a:chOff x="3217333" y="889000"/>
                  <a:chExt cx="536223" cy="713573"/>
                </a:xfrm>
              </p:grpSpPr>
              <p:sp>
                <p:nvSpPr>
                  <p:cNvPr id="55" name="Oval 54"/>
                  <p:cNvSpPr/>
                  <p:nvPr/>
                </p:nvSpPr>
                <p:spPr>
                  <a:xfrm>
                    <a:off x="3217333" y="889000"/>
                    <a:ext cx="536223" cy="493889"/>
                  </a:xfrm>
                  <a:prstGeom prst="ellipse">
                    <a:avLst/>
                  </a:prstGeom>
                  <a:noFill/>
                  <a:ln w="3810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6" name="TextBox 55"/>
                  <p:cNvSpPr txBox="1"/>
                  <p:nvPr/>
                </p:nvSpPr>
                <p:spPr>
                  <a:xfrm>
                    <a:off x="3348726" y="928890"/>
                    <a:ext cx="280766" cy="67368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26" name="Group 25"/>
                <p:cNvGrpSpPr/>
                <p:nvPr/>
              </p:nvGrpSpPr>
              <p:grpSpPr>
                <a:xfrm>
                  <a:off x="6669093" y="1348125"/>
                  <a:ext cx="352686" cy="391201"/>
                  <a:chOff x="3217333" y="889000"/>
                  <a:chExt cx="536223" cy="713573"/>
                </a:xfrm>
              </p:grpSpPr>
              <p:sp>
                <p:nvSpPr>
                  <p:cNvPr id="53" name="Oval 52"/>
                  <p:cNvSpPr/>
                  <p:nvPr/>
                </p:nvSpPr>
                <p:spPr>
                  <a:xfrm>
                    <a:off x="3217333" y="889000"/>
                    <a:ext cx="536223" cy="493889"/>
                  </a:xfrm>
                  <a:prstGeom prst="ellipse">
                    <a:avLst/>
                  </a:prstGeom>
                  <a:noFill/>
                  <a:ln w="3810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4" name="TextBox 53"/>
                  <p:cNvSpPr txBox="1"/>
                  <p:nvPr/>
                </p:nvSpPr>
                <p:spPr>
                  <a:xfrm>
                    <a:off x="3348726" y="928890"/>
                    <a:ext cx="280766" cy="67368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27" name="Group 26"/>
                <p:cNvGrpSpPr/>
                <p:nvPr/>
              </p:nvGrpSpPr>
              <p:grpSpPr>
                <a:xfrm>
                  <a:off x="6679406" y="1702438"/>
                  <a:ext cx="352686" cy="391201"/>
                  <a:chOff x="3217333" y="889000"/>
                  <a:chExt cx="536223" cy="713573"/>
                </a:xfrm>
              </p:grpSpPr>
              <p:sp>
                <p:nvSpPr>
                  <p:cNvPr id="51" name="Oval 50"/>
                  <p:cNvSpPr/>
                  <p:nvPr/>
                </p:nvSpPr>
                <p:spPr>
                  <a:xfrm>
                    <a:off x="3217333" y="889000"/>
                    <a:ext cx="536223" cy="493889"/>
                  </a:xfrm>
                  <a:prstGeom prst="ellipse">
                    <a:avLst/>
                  </a:prstGeom>
                  <a:noFill/>
                  <a:ln w="3810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2" name="TextBox 51"/>
                  <p:cNvSpPr txBox="1"/>
                  <p:nvPr/>
                </p:nvSpPr>
                <p:spPr>
                  <a:xfrm>
                    <a:off x="3348726" y="928890"/>
                    <a:ext cx="280766" cy="67368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28" name="Group 27"/>
                <p:cNvGrpSpPr/>
                <p:nvPr/>
              </p:nvGrpSpPr>
              <p:grpSpPr>
                <a:xfrm>
                  <a:off x="6689720" y="2054423"/>
                  <a:ext cx="352686" cy="307777"/>
                  <a:chOff x="3217333" y="884752"/>
                  <a:chExt cx="536223" cy="561403"/>
                </a:xfrm>
              </p:grpSpPr>
              <p:sp>
                <p:nvSpPr>
                  <p:cNvPr id="49" name="Oval 48"/>
                  <p:cNvSpPr/>
                  <p:nvPr/>
                </p:nvSpPr>
                <p:spPr>
                  <a:xfrm>
                    <a:off x="3217333" y="889000"/>
                    <a:ext cx="536223" cy="493889"/>
                  </a:xfrm>
                  <a:prstGeom prst="ellipse">
                    <a:avLst/>
                  </a:prstGeom>
                  <a:noFill/>
                  <a:ln w="3810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0" name="TextBox 49"/>
                  <p:cNvSpPr txBox="1"/>
                  <p:nvPr/>
                </p:nvSpPr>
                <p:spPr>
                  <a:xfrm>
                    <a:off x="3354955" y="884752"/>
                    <a:ext cx="280766" cy="56140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endParaRPr lang="en-US" sz="1400" dirty="0"/>
                  </a:p>
                </p:txBody>
              </p:sp>
            </p:grpSp>
            <p:sp>
              <p:nvSpPr>
                <p:cNvPr id="29" name="Oval 28"/>
                <p:cNvSpPr/>
                <p:nvPr/>
              </p:nvSpPr>
              <p:spPr>
                <a:xfrm>
                  <a:off x="6700034" y="2420914"/>
                  <a:ext cx="352686" cy="270764"/>
                </a:xfrm>
                <a:prstGeom prst="ellipse">
                  <a:avLst/>
                </a:prstGeom>
                <a:noFill/>
                <a:ln w="3810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Oval 29"/>
                <p:cNvSpPr/>
                <p:nvPr/>
              </p:nvSpPr>
              <p:spPr>
                <a:xfrm>
                  <a:off x="6716949" y="2797869"/>
                  <a:ext cx="352686" cy="270764"/>
                </a:xfrm>
                <a:prstGeom prst="ellipse">
                  <a:avLst/>
                </a:prstGeom>
                <a:noFill/>
                <a:ln w="3810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" name="Rectangle 30"/>
                <p:cNvSpPr/>
                <p:nvPr/>
              </p:nvSpPr>
              <p:spPr>
                <a:xfrm>
                  <a:off x="5074585" y="1485412"/>
                  <a:ext cx="751777" cy="1469859"/>
                </a:xfrm>
                <a:prstGeom prst="rect">
                  <a:avLst/>
                </a:prstGeom>
                <a:noFill/>
                <a:ln w="28575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" name="Rectangle 31"/>
                <p:cNvSpPr/>
                <p:nvPr/>
              </p:nvSpPr>
              <p:spPr>
                <a:xfrm>
                  <a:off x="6492750" y="1238272"/>
                  <a:ext cx="751777" cy="1995499"/>
                </a:xfrm>
                <a:prstGeom prst="rect">
                  <a:avLst/>
                </a:prstGeom>
                <a:noFill/>
                <a:ln w="28575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3" name="Straight Arrow Connector 32"/>
                <p:cNvCxnSpPr>
                  <a:stCxn id="49" idx="3"/>
                  <a:endCxn id="55" idx="6"/>
                </p:cNvCxnSpPr>
                <p:nvPr/>
              </p:nvCxnSpPr>
              <p:spPr>
                <a:xfrm flipH="1">
                  <a:off x="5631457" y="2287864"/>
                  <a:ext cx="1109913" cy="345793"/>
                </a:xfrm>
                <a:prstGeom prst="straightConnector1">
                  <a:avLst/>
                </a:prstGeom>
                <a:ln w="38100" cmpd="sng">
                  <a:solidFill>
                    <a:srgbClr val="0000FF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Arrow Connector 33"/>
                <p:cNvCxnSpPr>
                  <a:stCxn id="51" idx="3"/>
                  <a:endCxn id="57" idx="6"/>
                </p:cNvCxnSpPr>
                <p:nvPr/>
              </p:nvCxnSpPr>
              <p:spPr>
                <a:xfrm flipH="1">
                  <a:off x="5631457" y="1933550"/>
                  <a:ext cx="1099599" cy="264357"/>
                </a:xfrm>
                <a:prstGeom prst="straightConnector1">
                  <a:avLst/>
                </a:prstGeom>
                <a:ln w="38100" cmpd="sng">
                  <a:solidFill>
                    <a:srgbClr val="0000FF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Arrow Connector 34"/>
                <p:cNvCxnSpPr>
                  <a:stCxn id="53" idx="2"/>
                  <a:endCxn id="59" idx="7"/>
                </p:cNvCxnSpPr>
                <p:nvPr/>
              </p:nvCxnSpPr>
              <p:spPr>
                <a:xfrm flipH="1">
                  <a:off x="5579808" y="1483507"/>
                  <a:ext cx="1089285" cy="184109"/>
                </a:xfrm>
                <a:prstGeom prst="straightConnector1">
                  <a:avLst/>
                </a:prstGeom>
                <a:ln w="38100" cmpd="sng">
                  <a:solidFill>
                    <a:srgbClr val="0000FF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Arrow Connector 35"/>
                <p:cNvCxnSpPr>
                  <a:stCxn id="53" idx="3"/>
                  <a:endCxn id="57" idx="7"/>
                </p:cNvCxnSpPr>
                <p:nvPr/>
              </p:nvCxnSpPr>
              <p:spPr>
                <a:xfrm flipH="1">
                  <a:off x="5579808" y="1579237"/>
                  <a:ext cx="1140935" cy="522941"/>
                </a:xfrm>
                <a:prstGeom prst="straightConnector1">
                  <a:avLst/>
                </a:prstGeom>
                <a:ln w="38100" cmpd="sng">
                  <a:solidFill>
                    <a:srgbClr val="0000FF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Arrow Connector 36"/>
                <p:cNvCxnSpPr>
                  <a:stCxn id="51" idx="2"/>
                  <a:endCxn id="59" idx="6"/>
                </p:cNvCxnSpPr>
                <p:nvPr/>
              </p:nvCxnSpPr>
              <p:spPr>
                <a:xfrm flipH="1" flipV="1">
                  <a:off x="5631457" y="1763346"/>
                  <a:ext cx="1047949" cy="74474"/>
                </a:xfrm>
                <a:prstGeom prst="straightConnector1">
                  <a:avLst/>
                </a:prstGeom>
                <a:ln w="38100" cmpd="sng">
                  <a:solidFill>
                    <a:srgbClr val="0000FF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Arrow Connector 37"/>
                <p:cNvCxnSpPr>
                  <a:stCxn id="29" idx="2"/>
                  <a:endCxn id="57" idx="5"/>
                </p:cNvCxnSpPr>
                <p:nvPr/>
              </p:nvCxnSpPr>
              <p:spPr>
                <a:xfrm flipH="1" flipV="1">
                  <a:off x="5579808" y="2293637"/>
                  <a:ext cx="1120226" cy="262659"/>
                </a:xfrm>
                <a:prstGeom prst="straightConnector1">
                  <a:avLst/>
                </a:prstGeom>
                <a:ln w="38100" cmpd="sng">
                  <a:solidFill>
                    <a:srgbClr val="0000FF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Arrow Connector 38"/>
                <p:cNvCxnSpPr>
                  <a:stCxn id="30" idx="2"/>
                  <a:endCxn id="55" idx="5"/>
                </p:cNvCxnSpPr>
                <p:nvPr/>
              </p:nvCxnSpPr>
              <p:spPr>
                <a:xfrm flipH="1" flipV="1">
                  <a:off x="5579808" y="2729386"/>
                  <a:ext cx="1137142" cy="203865"/>
                </a:xfrm>
                <a:prstGeom prst="straightConnector1">
                  <a:avLst/>
                </a:prstGeom>
                <a:ln w="38100" cmpd="sng">
                  <a:solidFill>
                    <a:srgbClr val="0000FF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Arrow Connector 39"/>
                <p:cNvCxnSpPr>
                  <a:endCxn id="29" idx="3"/>
                </p:cNvCxnSpPr>
                <p:nvPr/>
              </p:nvCxnSpPr>
              <p:spPr>
                <a:xfrm flipV="1">
                  <a:off x="5631457" y="2652025"/>
                  <a:ext cx="1120226" cy="39653"/>
                </a:xfrm>
                <a:prstGeom prst="straightConnector1">
                  <a:avLst/>
                </a:prstGeom>
                <a:ln w="38100" cmpd="sng">
                  <a:solidFill>
                    <a:srgbClr val="008000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Arrow Connector 40"/>
                <p:cNvCxnSpPr>
                  <a:stCxn id="59" idx="5"/>
                  <a:endCxn id="30" idx="1"/>
                </p:cNvCxnSpPr>
                <p:nvPr/>
              </p:nvCxnSpPr>
              <p:spPr>
                <a:xfrm>
                  <a:off x="5579808" y="1859076"/>
                  <a:ext cx="1188791" cy="978446"/>
                </a:xfrm>
                <a:prstGeom prst="straightConnector1">
                  <a:avLst/>
                </a:prstGeom>
                <a:ln w="38100" cmpd="sng">
                  <a:solidFill>
                    <a:srgbClr val="008000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2" name="TextBox 41"/>
                <p:cNvSpPr txBox="1"/>
                <p:nvPr/>
              </p:nvSpPr>
              <p:spPr>
                <a:xfrm>
                  <a:off x="6780236" y="2362200"/>
                  <a:ext cx="184666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sz="1400" dirty="0"/>
                </a:p>
              </p:txBody>
            </p:sp>
            <p:sp>
              <p:nvSpPr>
                <p:cNvPr id="43" name="TextBox 42"/>
                <p:cNvSpPr txBox="1"/>
                <p:nvPr/>
              </p:nvSpPr>
              <p:spPr>
                <a:xfrm>
                  <a:off x="6827298" y="2740223"/>
                  <a:ext cx="184666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sz="1400" dirty="0"/>
                </a:p>
              </p:txBody>
            </p:sp>
            <p:sp>
              <p:nvSpPr>
                <p:cNvPr id="44" name="TextBox 43"/>
                <p:cNvSpPr txBox="1"/>
                <p:nvPr/>
              </p:nvSpPr>
              <p:spPr>
                <a:xfrm>
                  <a:off x="6780236" y="1676400"/>
                  <a:ext cx="184666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sz="1400" dirty="0"/>
                </a:p>
              </p:txBody>
            </p:sp>
            <p:sp>
              <p:nvSpPr>
                <p:cNvPr id="45" name="TextBox 44"/>
                <p:cNvSpPr txBox="1"/>
                <p:nvPr/>
              </p:nvSpPr>
              <p:spPr>
                <a:xfrm>
                  <a:off x="6741506" y="1295400"/>
                  <a:ext cx="203848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sz="1400" dirty="0"/>
                </a:p>
              </p:txBody>
            </p:sp>
            <p:sp>
              <p:nvSpPr>
                <p:cNvPr id="46" name="TextBox 45"/>
                <p:cNvSpPr txBox="1"/>
                <p:nvPr/>
              </p:nvSpPr>
              <p:spPr>
                <a:xfrm>
                  <a:off x="5379497" y="1597223"/>
                  <a:ext cx="184666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sz="1400" dirty="0"/>
                </a:p>
              </p:txBody>
            </p:sp>
            <p:sp>
              <p:nvSpPr>
                <p:cNvPr id="47" name="TextBox 46"/>
                <p:cNvSpPr txBox="1"/>
                <p:nvPr/>
              </p:nvSpPr>
              <p:spPr>
                <a:xfrm>
                  <a:off x="5379497" y="2054423"/>
                  <a:ext cx="184666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sz="1400" dirty="0"/>
                </a:p>
              </p:txBody>
            </p:sp>
            <p:sp>
              <p:nvSpPr>
                <p:cNvPr id="48" name="TextBox 47"/>
                <p:cNvSpPr txBox="1"/>
                <p:nvPr/>
              </p:nvSpPr>
              <p:spPr>
                <a:xfrm>
                  <a:off x="5379498" y="2438400"/>
                  <a:ext cx="184666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sz="1400" dirty="0"/>
                </a:p>
              </p:txBody>
            </p:sp>
          </p:grpSp>
          <p:sp>
            <p:nvSpPr>
              <p:cNvPr id="15" name="TextBox 14"/>
              <p:cNvSpPr txBox="1"/>
              <p:nvPr/>
            </p:nvSpPr>
            <p:spPr>
              <a:xfrm>
                <a:off x="6201339" y="1447800"/>
                <a:ext cx="27566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1</a:t>
                </a:r>
                <a:endParaRPr lang="en-US" sz="1400" dirty="0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6582339" y="1447800"/>
                <a:ext cx="27566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/>
                  <a:t>2</a:t>
                </a: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6934200" y="1447800"/>
                <a:ext cx="27566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/>
                  <a:t>3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7268139" y="1444823"/>
                <a:ext cx="27566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/>
                  <a:t>4</a:t>
                </a: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7649139" y="1444823"/>
                <a:ext cx="27566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5</a:t>
                </a:r>
                <a:endParaRPr lang="en-US" sz="1400" dirty="0"/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6477000" y="2664023"/>
                <a:ext cx="27566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1</a:t>
                </a:r>
                <a:endParaRPr lang="en-US" sz="1400" dirty="0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6934200" y="2667000"/>
                <a:ext cx="27566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/>
                  <a:t>2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7344339" y="2667000"/>
                <a:ext cx="27566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/>
                  <a:t>3</a:t>
                </a:r>
              </a:p>
            </p:txBody>
          </p:sp>
        </p:grpSp>
      </p:grpSp>
      <p:sp>
        <p:nvSpPr>
          <p:cNvPr id="6" name="Rectangle 5"/>
          <p:cNvSpPr/>
          <p:nvPr/>
        </p:nvSpPr>
        <p:spPr>
          <a:xfrm>
            <a:off x="381000" y="6172200"/>
            <a:ext cx="84271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*Extends </a:t>
            </a:r>
            <a:r>
              <a:rPr lang="en-US" dirty="0">
                <a:solidFill>
                  <a:srgbClr val="FF0000"/>
                </a:solidFill>
              </a:rPr>
              <a:t>[Bar-</a:t>
            </a:r>
            <a:r>
              <a:rPr lang="en-US" dirty="0" err="1">
                <a:solidFill>
                  <a:srgbClr val="FF0000"/>
                </a:solidFill>
              </a:rPr>
              <a:t>Yossef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Birk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Jayram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Kol</a:t>
            </a:r>
            <a:r>
              <a:rPr lang="en-US" dirty="0" smtClean="0">
                <a:solidFill>
                  <a:srgbClr val="FF0000"/>
                </a:solidFill>
              </a:rPr>
              <a:t> 2011] </a:t>
            </a:r>
            <a:r>
              <a:rPr lang="en-US" dirty="0">
                <a:solidFill>
                  <a:srgbClr val="FF0000"/>
                </a:solidFill>
              </a:rPr>
              <a:t>to the case of general demand </a:t>
            </a:r>
            <a:r>
              <a:rPr lang="en-US" dirty="0" smtClean="0">
                <a:solidFill>
                  <a:srgbClr val="FF0000"/>
                </a:solidFill>
              </a:rPr>
              <a:t>graphs.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70404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04800" y="1600200"/>
            <a:ext cx="8503370" cy="1447800"/>
          </a:xfrm>
          <a:prstGeom prst="rect">
            <a:avLst/>
          </a:prstGeom>
          <a:noFill/>
          <a:ln w="38100" cmpd="sng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Information Theory Result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686800" cy="1295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 smtClean="0">
                <a:solidFill>
                  <a:srgbClr val="FF0000"/>
                </a:solidFill>
              </a:rPr>
              <a:t>*</a:t>
            </a:r>
            <a:r>
              <a:rPr lang="en-US" b="1" dirty="0" smtClean="0"/>
              <a:t>Theorem 1</a:t>
            </a:r>
            <a:r>
              <a:rPr lang="en-US" dirty="0" smtClean="0"/>
              <a:t>:  If the bipartite demand graph is </a:t>
            </a:r>
            <a:r>
              <a:rPr lang="en-US" b="1" i="1" dirty="0" smtClean="0">
                <a:solidFill>
                  <a:srgbClr val="008000"/>
                </a:solidFill>
              </a:rPr>
              <a:t>acyclic</a:t>
            </a:r>
            <a:r>
              <a:rPr lang="en-US" dirty="0" smtClean="0"/>
              <a:t>, then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min</a:t>
            </a:r>
            <a:r>
              <a:rPr lang="en-US" dirty="0" smtClean="0"/>
              <a:t>= P.</a:t>
            </a:r>
            <a:endParaRPr lang="en-US" sz="2800" dirty="0" smtClean="0"/>
          </a:p>
        </p:txBody>
      </p:sp>
      <p:grpSp>
        <p:nvGrpSpPr>
          <p:cNvPr id="9" name="Group 8"/>
          <p:cNvGrpSpPr/>
          <p:nvPr/>
        </p:nvGrpSpPr>
        <p:grpSpPr>
          <a:xfrm>
            <a:off x="442901" y="3749244"/>
            <a:ext cx="3595699" cy="1965756"/>
            <a:chOff x="3657600" y="1234644"/>
            <a:chExt cx="3595699" cy="1965756"/>
          </a:xfrm>
        </p:grpSpPr>
        <p:sp>
          <p:nvSpPr>
            <p:cNvPr id="10" name="TextBox 9"/>
            <p:cNvSpPr txBox="1"/>
            <p:nvPr/>
          </p:nvSpPr>
          <p:spPr>
            <a:xfrm>
              <a:off x="4061529" y="2661530"/>
              <a:ext cx="1348671" cy="3102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User set </a:t>
              </a:r>
              <a:r>
                <a:rPr lang="en-US" sz="2200" dirty="0" smtClean="0">
                  <a:latin typeface="Apple Chancery"/>
                </a:rPr>
                <a:t>N</a:t>
              </a:r>
              <a:endParaRPr lang="en-US" sz="2200" dirty="0">
                <a:latin typeface="Apple Chancery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657600" y="1366130"/>
              <a:ext cx="1488206" cy="3102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Packet set </a:t>
              </a:r>
              <a:r>
                <a:rPr lang="en-US" sz="2200" dirty="0">
                  <a:latin typeface="Apple Chancery"/>
                </a:rPr>
                <a:t>P</a:t>
              </a:r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5257800" y="1234644"/>
              <a:ext cx="1995499" cy="1965756"/>
              <a:chOff x="6096000" y="1234644"/>
              <a:chExt cx="1995499" cy="1965756"/>
            </a:xfrm>
          </p:grpSpPr>
          <p:grpSp>
            <p:nvGrpSpPr>
              <p:cNvPr id="14" name="Group 13"/>
              <p:cNvGrpSpPr/>
              <p:nvPr/>
            </p:nvGrpSpPr>
            <p:grpSpPr>
              <a:xfrm rot="16200000">
                <a:off x="6110872" y="1219772"/>
                <a:ext cx="1965756" cy="1995499"/>
                <a:chOff x="5074585" y="1238272"/>
                <a:chExt cx="2169942" cy="1995499"/>
              </a:xfrm>
            </p:grpSpPr>
            <p:grpSp>
              <p:nvGrpSpPr>
                <p:cNvPr id="23" name="Group 22"/>
                <p:cNvGrpSpPr/>
                <p:nvPr/>
              </p:nvGrpSpPr>
              <p:grpSpPr>
                <a:xfrm>
                  <a:off x="5278771" y="1627964"/>
                  <a:ext cx="352686" cy="391201"/>
                  <a:chOff x="3217333" y="889000"/>
                  <a:chExt cx="536223" cy="713573"/>
                </a:xfrm>
              </p:grpSpPr>
              <p:sp>
                <p:nvSpPr>
                  <p:cNvPr id="59" name="Oval 58"/>
                  <p:cNvSpPr/>
                  <p:nvPr/>
                </p:nvSpPr>
                <p:spPr>
                  <a:xfrm>
                    <a:off x="3217333" y="889000"/>
                    <a:ext cx="536223" cy="493889"/>
                  </a:xfrm>
                  <a:prstGeom prst="ellipse">
                    <a:avLst/>
                  </a:prstGeom>
                  <a:noFill/>
                  <a:ln w="3810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0" name="TextBox 59"/>
                  <p:cNvSpPr txBox="1"/>
                  <p:nvPr/>
                </p:nvSpPr>
                <p:spPr>
                  <a:xfrm>
                    <a:off x="3348726" y="928890"/>
                    <a:ext cx="280766" cy="67368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24" name="Group 23"/>
                <p:cNvGrpSpPr/>
                <p:nvPr/>
              </p:nvGrpSpPr>
              <p:grpSpPr>
                <a:xfrm>
                  <a:off x="5278771" y="2062525"/>
                  <a:ext cx="352686" cy="391201"/>
                  <a:chOff x="3217333" y="889000"/>
                  <a:chExt cx="536223" cy="713573"/>
                </a:xfrm>
              </p:grpSpPr>
              <p:sp>
                <p:nvSpPr>
                  <p:cNvPr id="57" name="Oval 56"/>
                  <p:cNvSpPr/>
                  <p:nvPr/>
                </p:nvSpPr>
                <p:spPr>
                  <a:xfrm>
                    <a:off x="3217333" y="889000"/>
                    <a:ext cx="536223" cy="493889"/>
                  </a:xfrm>
                  <a:prstGeom prst="ellipse">
                    <a:avLst/>
                  </a:prstGeom>
                  <a:noFill/>
                  <a:ln w="3810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8" name="TextBox 57"/>
                  <p:cNvSpPr txBox="1"/>
                  <p:nvPr/>
                </p:nvSpPr>
                <p:spPr>
                  <a:xfrm>
                    <a:off x="3348726" y="928890"/>
                    <a:ext cx="280766" cy="67368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25" name="Group 24"/>
                <p:cNvGrpSpPr/>
                <p:nvPr/>
              </p:nvGrpSpPr>
              <p:grpSpPr>
                <a:xfrm>
                  <a:off x="5278771" y="2498275"/>
                  <a:ext cx="352686" cy="391201"/>
                  <a:chOff x="3217333" y="889000"/>
                  <a:chExt cx="536223" cy="713573"/>
                </a:xfrm>
              </p:grpSpPr>
              <p:sp>
                <p:nvSpPr>
                  <p:cNvPr id="55" name="Oval 54"/>
                  <p:cNvSpPr/>
                  <p:nvPr/>
                </p:nvSpPr>
                <p:spPr>
                  <a:xfrm>
                    <a:off x="3217333" y="889000"/>
                    <a:ext cx="536223" cy="493889"/>
                  </a:xfrm>
                  <a:prstGeom prst="ellipse">
                    <a:avLst/>
                  </a:prstGeom>
                  <a:noFill/>
                  <a:ln w="3810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6" name="TextBox 55"/>
                  <p:cNvSpPr txBox="1"/>
                  <p:nvPr/>
                </p:nvSpPr>
                <p:spPr>
                  <a:xfrm>
                    <a:off x="3348726" y="928890"/>
                    <a:ext cx="280766" cy="67368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26" name="Group 25"/>
                <p:cNvGrpSpPr/>
                <p:nvPr/>
              </p:nvGrpSpPr>
              <p:grpSpPr>
                <a:xfrm>
                  <a:off x="6669093" y="1348125"/>
                  <a:ext cx="352686" cy="391201"/>
                  <a:chOff x="3217333" y="889000"/>
                  <a:chExt cx="536223" cy="713573"/>
                </a:xfrm>
              </p:grpSpPr>
              <p:sp>
                <p:nvSpPr>
                  <p:cNvPr id="53" name="Oval 52"/>
                  <p:cNvSpPr/>
                  <p:nvPr/>
                </p:nvSpPr>
                <p:spPr>
                  <a:xfrm>
                    <a:off x="3217333" y="889000"/>
                    <a:ext cx="536223" cy="493889"/>
                  </a:xfrm>
                  <a:prstGeom prst="ellipse">
                    <a:avLst/>
                  </a:prstGeom>
                  <a:noFill/>
                  <a:ln w="3810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4" name="TextBox 53"/>
                  <p:cNvSpPr txBox="1"/>
                  <p:nvPr/>
                </p:nvSpPr>
                <p:spPr>
                  <a:xfrm>
                    <a:off x="3348726" y="928890"/>
                    <a:ext cx="280766" cy="67368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27" name="Group 26"/>
                <p:cNvGrpSpPr/>
                <p:nvPr/>
              </p:nvGrpSpPr>
              <p:grpSpPr>
                <a:xfrm>
                  <a:off x="6679406" y="1702438"/>
                  <a:ext cx="352686" cy="391201"/>
                  <a:chOff x="3217333" y="889000"/>
                  <a:chExt cx="536223" cy="713573"/>
                </a:xfrm>
              </p:grpSpPr>
              <p:sp>
                <p:nvSpPr>
                  <p:cNvPr id="51" name="Oval 50"/>
                  <p:cNvSpPr/>
                  <p:nvPr/>
                </p:nvSpPr>
                <p:spPr>
                  <a:xfrm>
                    <a:off x="3217333" y="889000"/>
                    <a:ext cx="536223" cy="493889"/>
                  </a:xfrm>
                  <a:prstGeom prst="ellipse">
                    <a:avLst/>
                  </a:prstGeom>
                  <a:noFill/>
                  <a:ln w="3810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2" name="TextBox 51"/>
                  <p:cNvSpPr txBox="1"/>
                  <p:nvPr/>
                </p:nvSpPr>
                <p:spPr>
                  <a:xfrm>
                    <a:off x="3348726" y="928890"/>
                    <a:ext cx="280766" cy="67368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28" name="Group 27"/>
                <p:cNvGrpSpPr/>
                <p:nvPr/>
              </p:nvGrpSpPr>
              <p:grpSpPr>
                <a:xfrm>
                  <a:off x="6689720" y="2054423"/>
                  <a:ext cx="352686" cy="307777"/>
                  <a:chOff x="3217333" y="884752"/>
                  <a:chExt cx="536223" cy="561403"/>
                </a:xfrm>
              </p:grpSpPr>
              <p:sp>
                <p:nvSpPr>
                  <p:cNvPr id="49" name="Oval 48"/>
                  <p:cNvSpPr/>
                  <p:nvPr/>
                </p:nvSpPr>
                <p:spPr>
                  <a:xfrm>
                    <a:off x="3217333" y="889000"/>
                    <a:ext cx="536223" cy="493889"/>
                  </a:xfrm>
                  <a:prstGeom prst="ellipse">
                    <a:avLst/>
                  </a:prstGeom>
                  <a:noFill/>
                  <a:ln w="3810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0" name="TextBox 49"/>
                  <p:cNvSpPr txBox="1"/>
                  <p:nvPr/>
                </p:nvSpPr>
                <p:spPr>
                  <a:xfrm>
                    <a:off x="3354955" y="884752"/>
                    <a:ext cx="280766" cy="56140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endParaRPr lang="en-US" sz="1400" dirty="0"/>
                  </a:p>
                </p:txBody>
              </p:sp>
            </p:grpSp>
            <p:sp>
              <p:nvSpPr>
                <p:cNvPr id="29" name="Oval 28"/>
                <p:cNvSpPr/>
                <p:nvPr/>
              </p:nvSpPr>
              <p:spPr>
                <a:xfrm>
                  <a:off x="6700034" y="2420914"/>
                  <a:ext cx="352686" cy="270764"/>
                </a:xfrm>
                <a:prstGeom prst="ellipse">
                  <a:avLst/>
                </a:prstGeom>
                <a:noFill/>
                <a:ln w="3810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Oval 29"/>
                <p:cNvSpPr/>
                <p:nvPr/>
              </p:nvSpPr>
              <p:spPr>
                <a:xfrm>
                  <a:off x="6716949" y="2797869"/>
                  <a:ext cx="352686" cy="270764"/>
                </a:xfrm>
                <a:prstGeom prst="ellipse">
                  <a:avLst/>
                </a:prstGeom>
                <a:noFill/>
                <a:ln w="3810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" name="Rectangle 30"/>
                <p:cNvSpPr/>
                <p:nvPr/>
              </p:nvSpPr>
              <p:spPr>
                <a:xfrm>
                  <a:off x="5074585" y="1485412"/>
                  <a:ext cx="751777" cy="1469859"/>
                </a:xfrm>
                <a:prstGeom prst="rect">
                  <a:avLst/>
                </a:prstGeom>
                <a:noFill/>
                <a:ln w="28575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" name="Rectangle 31"/>
                <p:cNvSpPr/>
                <p:nvPr/>
              </p:nvSpPr>
              <p:spPr>
                <a:xfrm>
                  <a:off x="6492750" y="1238272"/>
                  <a:ext cx="751777" cy="1995499"/>
                </a:xfrm>
                <a:prstGeom prst="rect">
                  <a:avLst/>
                </a:prstGeom>
                <a:noFill/>
                <a:ln w="28575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3" name="Straight Arrow Connector 32"/>
                <p:cNvCxnSpPr>
                  <a:stCxn id="49" idx="3"/>
                  <a:endCxn id="55" idx="6"/>
                </p:cNvCxnSpPr>
                <p:nvPr/>
              </p:nvCxnSpPr>
              <p:spPr>
                <a:xfrm flipH="1">
                  <a:off x="5631457" y="2287864"/>
                  <a:ext cx="1109913" cy="345793"/>
                </a:xfrm>
                <a:prstGeom prst="straightConnector1">
                  <a:avLst/>
                </a:prstGeom>
                <a:ln w="38100" cmpd="sng">
                  <a:solidFill>
                    <a:srgbClr val="0000FF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Arrow Connector 33"/>
                <p:cNvCxnSpPr>
                  <a:stCxn id="51" idx="3"/>
                  <a:endCxn id="57" idx="6"/>
                </p:cNvCxnSpPr>
                <p:nvPr/>
              </p:nvCxnSpPr>
              <p:spPr>
                <a:xfrm flipH="1">
                  <a:off x="5631457" y="1933550"/>
                  <a:ext cx="1099599" cy="264357"/>
                </a:xfrm>
                <a:prstGeom prst="straightConnector1">
                  <a:avLst/>
                </a:prstGeom>
                <a:ln w="38100" cmpd="sng">
                  <a:solidFill>
                    <a:srgbClr val="0000FF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Arrow Connector 34"/>
                <p:cNvCxnSpPr>
                  <a:stCxn id="53" idx="2"/>
                  <a:endCxn id="59" idx="7"/>
                </p:cNvCxnSpPr>
                <p:nvPr/>
              </p:nvCxnSpPr>
              <p:spPr>
                <a:xfrm flipH="1">
                  <a:off x="5579808" y="1483507"/>
                  <a:ext cx="1089285" cy="184109"/>
                </a:xfrm>
                <a:prstGeom prst="straightConnector1">
                  <a:avLst/>
                </a:prstGeom>
                <a:ln w="38100" cmpd="sng">
                  <a:solidFill>
                    <a:srgbClr val="0000FF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Arrow Connector 35"/>
                <p:cNvCxnSpPr>
                  <a:stCxn id="53" idx="3"/>
                  <a:endCxn id="57" idx="7"/>
                </p:cNvCxnSpPr>
                <p:nvPr/>
              </p:nvCxnSpPr>
              <p:spPr>
                <a:xfrm flipH="1">
                  <a:off x="5579808" y="1579237"/>
                  <a:ext cx="1140935" cy="522941"/>
                </a:xfrm>
                <a:prstGeom prst="straightConnector1">
                  <a:avLst/>
                </a:prstGeom>
                <a:ln w="38100" cmpd="sng">
                  <a:solidFill>
                    <a:srgbClr val="0000FF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Arrow Connector 36"/>
                <p:cNvCxnSpPr>
                  <a:stCxn id="51" idx="2"/>
                  <a:endCxn id="59" idx="6"/>
                </p:cNvCxnSpPr>
                <p:nvPr/>
              </p:nvCxnSpPr>
              <p:spPr>
                <a:xfrm flipH="1" flipV="1">
                  <a:off x="5631457" y="1763346"/>
                  <a:ext cx="1047949" cy="74474"/>
                </a:xfrm>
                <a:prstGeom prst="straightConnector1">
                  <a:avLst/>
                </a:prstGeom>
                <a:ln w="38100" cmpd="sng">
                  <a:solidFill>
                    <a:srgbClr val="0000FF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Arrow Connector 37"/>
                <p:cNvCxnSpPr>
                  <a:stCxn id="29" idx="2"/>
                  <a:endCxn id="57" idx="5"/>
                </p:cNvCxnSpPr>
                <p:nvPr/>
              </p:nvCxnSpPr>
              <p:spPr>
                <a:xfrm flipH="1" flipV="1">
                  <a:off x="5579808" y="2293637"/>
                  <a:ext cx="1120226" cy="262659"/>
                </a:xfrm>
                <a:prstGeom prst="straightConnector1">
                  <a:avLst/>
                </a:prstGeom>
                <a:ln w="38100" cmpd="sng">
                  <a:solidFill>
                    <a:srgbClr val="0000FF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Arrow Connector 38"/>
                <p:cNvCxnSpPr>
                  <a:stCxn id="30" idx="2"/>
                  <a:endCxn id="55" idx="5"/>
                </p:cNvCxnSpPr>
                <p:nvPr/>
              </p:nvCxnSpPr>
              <p:spPr>
                <a:xfrm flipH="1" flipV="1">
                  <a:off x="5579808" y="2729386"/>
                  <a:ext cx="1137142" cy="203865"/>
                </a:xfrm>
                <a:prstGeom prst="straightConnector1">
                  <a:avLst/>
                </a:prstGeom>
                <a:ln w="38100" cmpd="sng">
                  <a:solidFill>
                    <a:srgbClr val="0000FF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Arrow Connector 39"/>
                <p:cNvCxnSpPr>
                  <a:endCxn id="29" idx="3"/>
                </p:cNvCxnSpPr>
                <p:nvPr/>
              </p:nvCxnSpPr>
              <p:spPr>
                <a:xfrm flipV="1">
                  <a:off x="5631457" y="2652025"/>
                  <a:ext cx="1120226" cy="39653"/>
                </a:xfrm>
                <a:prstGeom prst="straightConnector1">
                  <a:avLst/>
                </a:prstGeom>
                <a:ln w="38100" cmpd="sng">
                  <a:solidFill>
                    <a:srgbClr val="008000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Arrow Connector 40"/>
                <p:cNvCxnSpPr>
                  <a:stCxn id="59" idx="5"/>
                  <a:endCxn id="30" idx="1"/>
                </p:cNvCxnSpPr>
                <p:nvPr/>
              </p:nvCxnSpPr>
              <p:spPr>
                <a:xfrm>
                  <a:off x="5579808" y="1859076"/>
                  <a:ext cx="1188791" cy="978446"/>
                </a:xfrm>
                <a:prstGeom prst="straightConnector1">
                  <a:avLst/>
                </a:prstGeom>
                <a:ln w="38100" cmpd="sng">
                  <a:solidFill>
                    <a:srgbClr val="008000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2" name="TextBox 41"/>
                <p:cNvSpPr txBox="1"/>
                <p:nvPr/>
              </p:nvSpPr>
              <p:spPr>
                <a:xfrm>
                  <a:off x="6780236" y="2362200"/>
                  <a:ext cx="184666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sz="1400" dirty="0"/>
                </a:p>
              </p:txBody>
            </p:sp>
            <p:sp>
              <p:nvSpPr>
                <p:cNvPr id="43" name="TextBox 42"/>
                <p:cNvSpPr txBox="1"/>
                <p:nvPr/>
              </p:nvSpPr>
              <p:spPr>
                <a:xfrm>
                  <a:off x="6827298" y="2740223"/>
                  <a:ext cx="184666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sz="1400" dirty="0"/>
                </a:p>
              </p:txBody>
            </p:sp>
            <p:sp>
              <p:nvSpPr>
                <p:cNvPr id="44" name="TextBox 43"/>
                <p:cNvSpPr txBox="1"/>
                <p:nvPr/>
              </p:nvSpPr>
              <p:spPr>
                <a:xfrm>
                  <a:off x="6780236" y="1676400"/>
                  <a:ext cx="184666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sz="1400" dirty="0"/>
                </a:p>
              </p:txBody>
            </p:sp>
            <p:sp>
              <p:nvSpPr>
                <p:cNvPr id="45" name="TextBox 44"/>
                <p:cNvSpPr txBox="1"/>
                <p:nvPr/>
              </p:nvSpPr>
              <p:spPr>
                <a:xfrm>
                  <a:off x="6741506" y="1295400"/>
                  <a:ext cx="203848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sz="1400" dirty="0"/>
                </a:p>
              </p:txBody>
            </p:sp>
            <p:sp>
              <p:nvSpPr>
                <p:cNvPr id="46" name="TextBox 45"/>
                <p:cNvSpPr txBox="1"/>
                <p:nvPr/>
              </p:nvSpPr>
              <p:spPr>
                <a:xfrm>
                  <a:off x="5379497" y="1597223"/>
                  <a:ext cx="184666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sz="1400" dirty="0"/>
                </a:p>
              </p:txBody>
            </p:sp>
            <p:sp>
              <p:nvSpPr>
                <p:cNvPr id="47" name="TextBox 46"/>
                <p:cNvSpPr txBox="1"/>
                <p:nvPr/>
              </p:nvSpPr>
              <p:spPr>
                <a:xfrm>
                  <a:off x="5379497" y="2054423"/>
                  <a:ext cx="184666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sz="1400" dirty="0"/>
                </a:p>
              </p:txBody>
            </p:sp>
            <p:sp>
              <p:nvSpPr>
                <p:cNvPr id="48" name="TextBox 47"/>
                <p:cNvSpPr txBox="1"/>
                <p:nvPr/>
              </p:nvSpPr>
              <p:spPr>
                <a:xfrm>
                  <a:off x="5379498" y="2438400"/>
                  <a:ext cx="184666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sz="1400" dirty="0"/>
                </a:p>
              </p:txBody>
            </p:sp>
          </p:grpSp>
          <p:sp>
            <p:nvSpPr>
              <p:cNvPr id="15" name="TextBox 14"/>
              <p:cNvSpPr txBox="1"/>
              <p:nvPr/>
            </p:nvSpPr>
            <p:spPr>
              <a:xfrm>
                <a:off x="6201339" y="1447800"/>
                <a:ext cx="27566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1</a:t>
                </a:r>
                <a:endParaRPr lang="en-US" sz="1400" dirty="0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6582339" y="1447800"/>
                <a:ext cx="27566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/>
                  <a:t>2</a:t>
                </a: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6934200" y="1447800"/>
                <a:ext cx="27566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/>
                  <a:t>3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7268139" y="1444823"/>
                <a:ext cx="27566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/>
                  <a:t>4</a:t>
                </a: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7649139" y="1444823"/>
                <a:ext cx="27566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5</a:t>
                </a:r>
                <a:endParaRPr lang="en-US" sz="1400" dirty="0"/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6477000" y="2664023"/>
                <a:ext cx="27566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1</a:t>
                </a:r>
                <a:endParaRPr lang="en-US" sz="1400" dirty="0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6934200" y="2667000"/>
                <a:ext cx="27566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/>
                  <a:t>2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7344339" y="2667000"/>
                <a:ext cx="27566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/>
                  <a:t>3</a:t>
                </a:r>
              </a:p>
            </p:txBody>
          </p:sp>
        </p:grpSp>
      </p:grpSp>
      <p:sp>
        <p:nvSpPr>
          <p:cNvPr id="4" name="TextBox 3"/>
          <p:cNvSpPr txBox="1"/>
          <p:nvPr/>
        </p:nvSpPr>
        <p:spPr>
          <a:xfrm>
            <a:off x="4648200" y="3769856"/>
            <a:ext cx="415997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 smtClean="0"/>
              <a:t>Cor</a:t>
            </a:r>
            <a:r>
              <a:rPr lang="en-US" sz="2600" b="1" dirty="0" smtClean="0"/>
              <a:t> 1:</a:t>
            </a:r>
            <a:r>
              <a:rPr lang="en-US" sz="2600" dirty="0" smtClean="0"/>
              <a:t> Need cycles for coding to help.</a:t>
            </a:r>
          </a:p>
          <a:p>
            <a:endParaRPr lang="en-US" sz="2600" dirty="0"/>
          </a:p>
          <a:p>
            <a:r>
              <a:rPr lang="en-US" sz="2600" b="1" dirty="0" err="1" smtClean="0"/>
              <a:t>Cor</a:t>
            </a:r>
            <a:r>
              <a:rPr lang="en-US" sz="2600" b="1" dirty="0"/>
              <a:t> </a:t>
            </a:r>
            <a:r>
              <a:rPr lang="en-US" sz="2600" b="1" dirty="0" smtClean="0"/>
              <a:t>2:</a:t>
            </a:r>
            <a:r>
              <a:rPr lang="en-US" sz="2600" dirty="0" smtClean="0"/>
              <a:t> Max acyclic </a:t>
            </a:r>
            <a:r>
              <a:rPr lang="en-US" sz="2600" dirty="0" err="1" smtClean="0"/>
              <a:t>subgraph</a:t>
            </a:r>
            <a:r>
              <a:rPr lang="en-US" sz="2600" dirty="0" smtClean="0"/>
              <a:t> bound. </a:t>
            </a:r>
            <a:endParaRPr lang="en-US" sz="2600" dirty="0"/>
          </a:p>
        </p:txBody>
      </p:sp>
      <p:sp>
        <p:nvSpPr>
          <p:cNvPr id="5" name="Rounded Rectangle 4"/>
          <p:cNvSpPr/>
          <p:nvPr/>
        </p:nvSpPr>
        <p:spPr>
          <a:xfrm>
            <a:off x="4648200" y="3769858"/>
            <a:ext cx="4159970" cy="2249942"/>
          </a:xfrm>
          <a:prstGeom prst="roundRect">
            <a:avLst/>
          </a:prstGeom>
          <a:noFill/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81000" y="6172200"/>
            <a:ext cx="84271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*Extends </a:t>
            </a:r>
            <a:r>
              <a:rPr lang="en-US" dirty="0">
                <a:solidFill>
                  <a:srgbClr val="FF0000"/>
                </a:solidFill>
              </a:rPr>
              <a:t>[Bar-</a:t>
            </a:r>
            <a:r>
              <a:rPr lang="en-US" dirty="0" err="1">
                <a:solidFill>
                  <a:srgbClr val="FF0000"/>
                </a:solidFill>
              </a:rPr>
              <a:t>Yossef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Birk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Jayram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Kol</a:t>
            </a:r>
            <a:r>
              <a:rPr lang="en-US" dirty="0" smtClean="0">
                <a:solidFill>
                  <a:srgbClr val="FF0000"/>
                </a:solidFill>
              </a:rPr>
              <a:t> 2011] </a:t>
            </a:r>
            <a:r>
              <a:rPr lang="en-US" dirty="0">
                <a:solidFill>
                  <a:srgbClr val="FF0000"/>
                </a:solidFill>
              </a:rPr>
              <a:t>to the case of general demand </a:t>
            </a:r>
            <a:r>
              <a:rPr lang="en-US" dirty="0" smtClean="0">
                <a:solidFill>
                  <a:srgbClr val="FF0000"/>
                </a:solidFill>
              </a:rPr>
              <a:t>graphs.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387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57200" y="1255693"/>
            <a:ext cx="78486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800" dirty="0" smtClean="0"/>
              <a:t>Packets </a:t>
            </a:r>
            <a:r>
              <a:rPr lang="en-US" sz="2800" b="1" i="1" dirty="0" smtClean="0">
                <a:solidFill>
                  <a:srgbClr val="FF0000"/>
                </a:solidFill>
              </a:rPr>
              <a:t>arrive randomly</a:t>
            </a:r>
            <a:r>
              <a:rPr lang="en-US" sz="2800" dirty="0" smtClean="0"/>
              <a:t>, rates (</a:t>
            </a:r>
            <a:r>
              <a:rPr lang="en-US" sz="2800" dirty="0" smtClean="0">
                <a:latin typeface="Symbol"/>
              </a:rPr>
              <a:t>l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 …, </a:t>
            </a:r>
            <a:r>
              <a:rPr lang="en-US" sz="2800" dirty="0" err="1" smtClean="0">
                <a:latin typeface="Symbol"/>
              </a:rPr>
              <a:t>l</a:t>
            </a:r>
            <a:r>
              <a:rPr lang="en-US" sz="2800" baseline="-25000" dirty="0" err="1" smtClean="0"/>
              <a:t>M</a:t>
            </a:r>
            <a:r>
              <a:rPr lang="en-US" sz="2800" dirty="0" smtClean="0"/>
              <a:t>).</a:t>
            </a:r>
          </a:p>
          <a:p>
            <a:endParaRPr lang="en-US" sz="800" dirty="0" smtClean="0"/>
          </a:p>
          <a:p>
            <a:endParaRPr lang="en-US" sz="800" dirty="0" smtClean="0"/>
          </a:p>
          <a:p>
            <a:pPr marL="285750" indent="-285750">
              <a:buFont typeface="Arial"/>
              <a:buChar char="•"/>
            </a:pPr>
            <a:r>
              <a:rPr lang="en-US" sz="2800" dirty="0" smtClean="0">
                <a:latin typeface="Apple Chancery"/>
              </a:rPr>
              <a:t>A</a:t>
            </a:r>
            <a:r>
              <a:rPr lang="en-US" sz="2800" dirty="0" smtClean="0"/>
              <a:t> = Abstract space of coding options.</a:t>
            </a:r>
          </a:p>
          <a:p>
            <a:r>
              <a:rPr lang="en-US" sz="2800" dirty="0" smtClean="0"/>
              <a:t>    </a:t>
            </a:r>
            <a:r>
              <a:rPr lang="en-US" sz="2800" dirty="0" smtClean="0"/>
              <a:t>example</a:t>
            </a:r>
            <a:r>
              <a:rPr lang="en-US" sz="2800" dirty="0" smtClean="0"/>
              <a:t>:  </a:t>
            </a:r>
            <a:r>
              <a:rPr lang="en-US" sz="2800" dirty="0">
                <a:latin typeface="Apple Chancery"/>
              </a:rPr>
              <a:t>A</a:t>
            </a:r>
            <a:r>
              <a:rPr lang="en-US" sz="2800" dirty="0" smtClean="0"/>
              <a:t> = {Cyclic coding actions</a:t>
            </a:r>
            <a:r>
              <a:rPr lang="en-US" sz="2800" dirty="0" smtClean="0"/>
              <a:t>}. </a:t>
            </a:r>
            <a:endParaRPr lang="en-US" sz="2800" dirty="0" smtClean="0"/>
          </a:p>
          <a:p>
            <a:endParaRPr lang="en-US" sz="800" dirty="0">
              <a:solidFill>
                <a:srgbClr val="008000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2800" dirty="0" smtClean="0"/>
              <a:t> Each code action </a:t>
            </a:r>
            <a:r>
              <a:rPr lang="el-GR" sz="2800" dirty="0" smtClean="0"/>
              <a:t>α</a:t>
            </a:r>
            <a:r>
              <a:rPr lang="en-US" sz="2800" dirty="0" smtClean="0"/>
              <a:t> in </a:t>
            </a:r>
            <a:r>
              <a:rPr lang="en-US" sz="2800" dirty="0" smtClean="0">
                <a:latin typeface="Apple Chancery"/>
              </a:rPr>
              <a:t>A </a:t>
            </a:r>
            <a:r>
              <a:rPr lang="en-US" sz="2800" dirty="0" smtClean="0"/>
              <a:t>has: </a:t>
            </a:r>
          </a:p>
          <a:p>
            <a:pPr marL="285750" indent="-285750">
              <a:buFont typeface="Arial"/>
              <a:buChar char="•"/>
            </a:pPr>
            <a:endParaRPr lang="en-US" sz="800" dirty="0" smtClean="0"/>
          </a:p>
          <a:p>
            <a:r>
              <a:rPr lang="en-US" sz="2800" dirty="0"/>
              <a:t> </a:t>
            </a:r>
            <a:r>
              <a:rPr lang="en-US" sz="2800" dirty="0" smtClean="0"/>
              <a:t>       </a:t>
            </a:r>
            <a:r>
              <a:rPr lang="en-US" sz="2800" dirty="0" smtClean="0">
                <a:solidFill>
                  <a:srgbClr val="660066"/>
                </a:solidFill>
              </a:rPr>
              <a:t> T(</a:t>
            </a:r>
            <a:r>
              <a:rPr lang="el-GR" sz="2800" dirty="0" smtClean="0">
                <a:solidFill>
                  <a:srgbClr val="660066"/>
                </a:solidFill>
              </a:rPr>
              <a:t>α</a:t>
            </a:r>
            <a:r>
              <a:rPr lang="en-US" sz="2800" dirty="0" smtClean="0">
                <a:solidFill>
                  <a:srgbClr val="660066"/>
                </a:solidFill>
              </a:rPr>
              <a:t>) = frame size of action </a:t>
            </a:r>
            <a:r>
              <a:rPr lang="el-GR" sz="2800" dirty="0" smtClean="0">
                <a:solidFill>
                  <a:srgbClr val="660066"/>
                </a:solidFill>
              </a:rPr>
              <a:t>α</a:t>
            </a:r>
            <a:r>
              <a:rPr lang="en-US" sz="2800" dirty="0" smtClean="0">
                <a:solidFill>
                  <a:srgbClr val="660066"/>
                </a:solidFill>
              </a:rPr>
              <a:t>. </a:t>
            </a:r>
          </a:p>
          <a:p>
            <a:endParaRPr lang="en-US" sz="800" dirty="0" smtClean="0">
              <a:solidFill>
                <a:srgbClr val="660066"/>
              </a:solidFill>
            </a:endParaRPr>
          </a:p>
          <a:p>
            <a:r>
              <a:rPr lang="en-US" sz="2800" dirty="0" smtClean="0">
                <a:solidFill>
                  <a:srgbClr val="660066"/>
                </a:solidFill>
              </a:rPr>
              <a:t>         (</a:t>
            </a:r>
            <a:r>
              <a:rPr lang="el-GR" sz="2800" dirty="0" smtClean="0">
                <a:solidFill>
                  <a:srgbClr val="660066"/>
                </a:solidFill>
              </a:rPr>
              <a:t>μ</a:t>
            </a:r>
            <a:r>
              <a:rPr lang="el-GR" sz="2800" baseline="-25000" dirty="0">
                <a:solidFill>
                  <a:srgbClr val="660066"/>
                </a:solidFill>
              </a:rPr>
              <a:t>1</a:t>
            </a:r>
            <a:r>
              <a:rPr lang="en-US" sz="2800" dirty="0" smtClean="0">
                <a:solidFill>
                  <a:srgbClr val="660066"/>
                </a:solidFill>
              </a:rPr>
              <a:t>(</a:t>
            </a:r>
            <a:r>
              <a:rPr lang="el-GR" sz="2800" dirty="0" smtClean="0">
                <a:solidFill>
                  <a:srgbClr val="660066"/>
                </a:solidFill>
              </a:rPr>
              <a:t>α</a:t>
            </a:r>
            <a:r>
              <a:rPr lang="en-US" sz="2800" dirty="0" smtClean="0">
                <a:solidFill>
                  <a:srgbClr val="660066"/>
                </a:solidFill>
              </a:rPr>
              <a:t>), …, </a:t>
            </a:r>
            <a:r>
              <a:rPr lang="el-GR" sz="2800" dirty="0" smtClean="0">
                <a:solidFill>
                  <a:srgbClr val="660066"/>
                </a:solidFill>
              </a:rPr>
              <a:t>μ</a:t>
            </a:r>
            <a:r>
              <a:rPr lang="en-US" sz="2800" baseline="-25000" dirty="0" smtClean="0">
                <a:solidFill>
                  <a:srgbClr val="660066"/>
                </a:solidFill>
              </a:rPr>
              <a:t>M</a:t>
            </a:r>
            <a:r>
              <a:rPr lang="en-US" sz="2800" dirty="0" smtClean="0">
                <a:solidFill>
                  <a:srgbClr val="660066"/>
                </a:solidFill>
              </a:rPr>
              <a:t>(</a:t>
            </a:r>
            <a:r>
              <a:rPr lang="el-GR" sz="2800" dirty="0" smtClean="0">
                <a:solidFill>
                  <a:srgbClr val="660066"/>
                </a:solidFill>
              </a:rPr>
              <a:t>α</a:t>
            </a:r>
            <a:r>
              <a:rPr lang="en-US" sz="2800" dirty="0" smtClean="0">
                <a:solidFill>
                  <a:srgbClr val="660066"/>
                </a:solidFill>
              </a:rPr>
              <a:t>)) = clearance vector of action </a:t>
            </a:r>
            <a:r>
              <a:rPr lang="el-GR" sz="2800" dirty="0" smtClean="0">
                <a:solidFill>
                  <a:srgbClr val="660066"/>
                </a:solidFill>
              </a:rPr>
              <a:t>α</a:t>
            </a:r>
            <a:r>
              <a:rPr lang="en-US" sz="2800" dirty="0" smtClean="0">
                <a:solidFill>
                  <a:srgbClr val="660066"/>
                </a:solidFill>
              </a:rPr>
              <a:t>.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Dynamic Index Coding</a:t>
            </a:r>
            <a:endParaRPr lang="en-US" dirty="0">
              <a:solidFill>
                <a:srgbClr val="0000FF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381000" y="5867400"/>
            <a:ext cx="8382000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112726" y="5791200"/>
            <a:ext cx="80267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/>
              <a:t>time</a:t>
            </a:r>
            <a:endParaRPr lang="en-US" sz="2600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381000" y="5638800"/>
            <a:ext cx="0" cy="457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514600" y="5638800"/>
            <a:ext cx="0" cy="457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886200" y="5638800"/>
            <a:ext cx="0" cy="457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629400" y="5638800"/>
            <a:ext cx="0" cy="457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457200" y="5105400"/>
            <a:ext cx="1981200" cy="762000"/>
          </a:xfrm>
          <a:prstGeom prst="round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Frame 1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2590800" y="5105400"/>
            <a:ext cx="1219200" cy="762000"/>
          </a:xfrm>
          <a:prstGeom prst="round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Frame 2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962400" y="5105400"/>
            <a:ext cx="2590800" cy="762000"/>
          </a:xfrm>
          <a:prstGeom prst="round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Frame 3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14400" y="5791200"/>
            <a:ext cx="12061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T(</a:t>
            </a:r>
            <a:r>
              <a:rPr lang="en-US" sz="2800" dirty="0" smtClean="0">
                <a:latin typeface="Symbol"/>
              </a:rPr>
              <a:t>a</a:t>
            </a:r>
            <a:r>
              <a:rPr lang="en-US" sz="2800" dirty="0" smtClean="0"/>
              <a:t>[1])</a:t>
            </a:r>
            <a:endParaRPr lang="en-US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2527671" y="5791200"/>
            <a:ext cx="12061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T(</a:t>
            </a:r>
            <a:r>
              <a:rPr lang="en-US" sz="2800" dirty="0" smtClean="0">
                <a:latin typeface="Symbol"/>
              </a:rPr>
              <a:t>a</a:t>
            </a:r>
            <a:r>
              <a:rPr lang="en-US" sz="2800" dirty="0" smtClean="0"/>
              <a:t>[2])</a:t>
            </a:r>
            <a:endParaRPr lang="en-US" sz="2800" dirty="0"/>
          </a:p>
        </p:txBody>
      </p:sp>
      <p:sp>
        <p:nvSpPr>
          <p:cNvPr id="23" name="TextBox 22"/>
          <p:cNvSpPr txBox="1"/>
          <p:nvPr/>
        </p:nvSpPr>
        <p:spPr>
          <a:xfrm>
            <a:off x="4585071" y="5791200"/>
            <a:ext cx="12061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T(</a:t>
            </a:r>
            <a:r>
              <a:rPr lang="en-US" sz="2800" dirty="0" smtClean="0">
                <a:latin typeface="Symbol"/>
              </a:rPr>
              <a:t>a</a:t>
            </a:r>
            <a:r>
              <a:rPr lang="en-US" sz="2800" dirty="0" smtClean="0"/>
              <a:t>[3])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783704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57200" y="1255693"/>
            <a:ext cx="861060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/>
          </a:p>
          <a:p>
            <a:pPr marL="285750" indent="-285750">
              <a:buFont typeface="Arial"/>
              <a:buChar char="•"/>
            </a:pPr>
            <a:r>
              <a:rPr lang="en-US" sz="2800" dirty="0" smtClean="0"/>
              <a:t>Every new frame k, observe queues (Q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[k], …, Q</a:t>
            </a:r>
            <a:r>
              <a:rPr lang="en-US" sz="2800" baseline="-25000" dirty="0" smtClean="0"/>
              <a:t>M</a:t>
            </a:r>
            <a:r>
              <a:rPr lang="en-US" sz="2800" dirty="0" smtClean="0"/>
              <a:t>[k])</a:t>
            </a:r>
          </a:p>
          <a:p>
            <a:endParaRPr lang="en-US" sz="800" dirty="0" smtClean="0"/>
          </a:p>
          <a:p>
            <a:pPr marL="285750" indent="-285750">
              <a:buFont typeface="Arial"/>
              <a:buChar char="•"/>
            </a:pPr>
            <a:r>
              <a:rPr lang="en-US" sz="2800" dirty="0" smtClean="0"/>
              <a:t>Then choose code action </a:t>
            </a:r>
            <a:r>
              <a:rPr lang="el-GR" sz="2800" dirty="0" smtClean="0"/>
              <a:t>α</a:t>
            </a:r>
            <a:r>
              <a:rPr lang="en-US" sz="2800" dirty="0"/>
              <a:t>[k] in </a:t>
            </a:r>
            <a:r>
              <a:rPr lang="en-US" sz="2800" dirty="0">
                <a:latin typeface="Apple Chancery"/>
              </a:rPr>
              <a:t>A</a:t>
            </a:r>
            <a:r>
              <a:rPr lang="en-US" sz="2800" dirty="0"/>
              <a:t> to maximize:</a:t>
            </a:r>
          </a:p>
          <a:p>
            <a:endParaRPr lang="en-US" dirty="0"/>
          </a:p>
          <a:p>
            <a:r>
              <a:rPr lang="el-GR" sz="3600" dirty="0"/>
              <a:t>               </a:t>
            </a:r>
            <a:r>
              <a:rPr lang="en-US" sz="3600" dirty="0"/>
              <a:t>∑</a:t>
            </a:r>
            <a:r>
              <a:rPr lang="en-US" sz="3600" baseline="-25000" dirty="0"/>
              <a:t>m</a:t>
            </a:r>
            <a:r>
              <a:rPr lang="en-US" sz="3600" dirty="0"/>
              <a:t> </a:t>
            </a:r>
            <a:r>
              <a:rPr lang="en-US" sz="3600" dirty="0" err="1"/>
              <a:t>Q</a:t>
            </a:r>
            <a:r>
              <a:rPr lang="en-US" sz="3600" baseline="-25000" dirty="0" err="1"/>
              <a:t>m</a:t>
            </a:r>
            <a:r>
              <a:rPr lang="en-US" sz="3600" dirty="0"/>
              <a:t>[k</a:t>
            </a:r>
            <a:r>
              <a:rPr lang="en-US" sz="3600" dirty="0" smtClean="0"/>
              <a:t>] [</a:t>
            </a:r>
            <a:r>
              <a:rPr lang="el-GR" sz="3600" dirty="0" smtClean="0"/>
              <a:t>μ</a:t>
            </a:r>
            <a:r>
              <a:rPr lang="en-US" sz="3600" baseline="-25000" dirty="0" smtClean="0"/>
              <a:t>m</a:t>
            </a:r>
            <a:r>
              <a:rPr lang="en-US" sz="3600" dirty="0"/>
              <a:t>(</a:t>
            </a:r>
            <a:r>
              <a:rPr lang="el-GR" sz="3600" dirty="0"/>
              <a:t>α</a:t>
            </a:r>
            <a:r>
              <a:rPr lang="en-US" sz="3600" dirty="0"/>
              <a:t>[k]</a:t>
            </a:r>
            <a:r>
              <a:rPr lang="en-US" sz="3600" dirty="0" smtClean="0"/>
              <a:t>)/T</a:t>
            </a:r>
            <a:r>
              <a:rPr lang="en-US" sz="3600" dirty="0"/>
              <a:t>(</a:t>
            </a:r>
            <a:r>
              <a:rPr lang="el-GR" sz="3600" dirty="0"/>
              <a:t>α</a:t>
            </a:r>
            <a:r>
              <a:rPr lang="en-US" sz="3600" dirty="0"/>
              <a:t>[k]</a:t>
            </a:r>
            <a:r>
              <a:rPr lang="en-US" sz="3600" dirty="0" smtClean="0"/>
              <a:t>)]</a:t>
            </a:r>
            <a:endParaRPr lang="el-GR" sz="3600" b="1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Max-Weight Code Selection Algorithm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4253805"/>
            <a:ext cx="9074577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Theorem 2:</a:t>
            </a:r>
            <a:r>
              <a:rPr lang="en-US" sz="2800" dirty="0" smtClean="0"/>
              <a:t>  This </a:t>
            </a:r>
            <a:r>
              <a:rPr lang="en-US" sz="2800" dirty="0" err="1" smtClean="0"/>
              <a:t>alg</a:t>
            </a:r>
            <a:r>
              <a:rPr lang="en-US" sz="2800" dirty="0" smtClean="0"/>
              <a:t> supports any rate vector (</a:t>
            </a:r>
            <a:r>
              <a:rPr lang="el-GR" sz="2800" dirty="0" smtClean="0"/>
              <a:t>λ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 …, </a:t>
            </a:r>
            <a:r>
              <a:rPr lang="el-GR" sz="2800" dirty="0" err="1"/>
              <a:t>λ</a:t>
            </a:r>
            <a:r>
              <a:rPr lang="en-US" sz="2800" baseline="-25000" dirty="0" smtClean="0"/>
              <a:t>M</a:t>
            </a:r>
            <a:r>
              <a:rPr lang="en-US" sz="2800" dirty="0" smtClean="0"/>
              <a:t>) </a:t>
            </a:r>
          </a:p>
          <a:p>
            <a:r>
              <a:rPr lang="en-US" sz="2800" dirty="0" smtClean="0"/>
              <a:t>in the </a:t>
            </a:r>
            <a:r>
              <a:rPr lang="en-US" sz="2800" b="1" i="1" dirty="0">
                <a:solidFill>
                  <a:srgbClr val="FF0000"/>
                </a:solidFill>
              </a:rPr>
              <a:t>C</a:t>
            </a:r>
            <a:r>
              <a:rPr lang="en-US" sz="2800" b="1" i="1" dirty="0" smtClean="0">
                <a:solidFill>
                  <a:srgbClr val="FF0000"/>
                </a:solidFill>
              </a:rPr>
              <a:t>ode-Constrained Capacity region </a:t>
            </a:r>
            <a:r>
              <a:rPr lang="en-US" sz="2800" b="1" i="1" dirty="0" smtClean="0">
                <a:solidFill>
                  <a:srgbClr val="FF0000"/>
                </a:solidFill>
                <a:latin typeface="Symbol"/>
              </a:rPr>
              <a:t>L</a:t>
            </a:r>
            <a:r>
              <a:rPr lang="en-US" sz="2800" b="1" i="1" baseline="-25000" dirty="0" smtClean="0">
                <a:solidFill>
                  <a:srgbClr val="FF0000"/>
                </a:solidFill>
                <a:latin typeface="Apple Chancery"/>
              </a:rPr>
              <a:t>A.</a:t>
            </a:r>
            <a:endParaRPr lang="en-US" sz="2800" b="1" i="1" dirty="0" smtClean="0">
              <a:solidFill>
                <a:srgbClr val="FF0000"/>
              </a:solidFill>
              <a:latin typeface="Apple Chancery"/>
            </a:endParaRPr>
          </a:p>
          <a:p>
            <a:endParaRPr lang="en-US" sz="2800" dirty="0"/>
          </a:p>
          <a:p>
            <a:r>
              <a:rPr lang="en-US" sz="2800" dirty="0" smtClean="0"/>
              <a:t>(where </a:t>
            </a:r>
            <a:r>
              <a:rPr lang="en-US" sz="2800" dirty="0" smtClean="0">
                <a:latin typeface="Symbol"/>
              </a:rPr>
              <a:t>L</a:t>
            </a:r>
            <a:r>
              <a:rPr lang="en-US" sz="2800" baseline="-25000" dirty="0" smtClean="0">
                <a:latin typeface="Apple Chancery"/>
              </a:rPr>
              <a:t>A</a:t>
            </a:r>
            <a:r>
              <a:rPr lang="en-US" sz="2800" dirty="0" smtClean="0">
                <a:latin typeface="Apple Chancery"/>
              </a:rPr>
              <a:t> </a:t>
            </a:r>
            <a:r>
              <a:rPr lang="en-US" sz="2800" dirty="0" smtClean="0"/>
              <a:t>is optimal region subject to using codes in set </a:t>
            </a:r>
            <a:r>
              <a:rPr lang="en-US" sz="2800" dirty="0" smtClean="0">
                <a:latin typeface="Apple Chancery"/>
              </a:rPr>
              <a:t>A</a:t>
            </a:r>
            <a:r>
              <a:rPr lang="en-US" sz="2800" dirty="0" smtClean="0"/>
              <a:t>). </a:t>
            </a:r>
            <a:endParaRPr lang="en-US" sz="2800" dirty="0"/>
          </a:p>
        </p:txBody>
      </p:sp>
      <p:sp>
        <p:nvSpPr>
          <p:cNvPr id="8" name="Rounded Rectangle 7"/>
          <p:cNvSpPr/>
          <p:nvPr/>
        </p:nvSpPr>
        <p:spPr>
          <a:xfrm>
            <a:off x="152400" y="4253805"/>
            <a:ext cx="8915400" cy="1994595"/>
          </a:xfrm>
          <a:prstGeom prst="roundRect">
            <a:avLst/>
          </a:prstGeom>
          <a:noFill/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17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ndex-sim2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1104900"/>
            <a:ext cx="6680200" cy="49911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19200" y="253424"/>
            <a:ext cx="7620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00FF"/>
                </a:solidFill>
              </a:rPr>
              <a:t>Simulation of Max-Weight Code Selection</a:t>
            </a:r>
            <a:endParaRPr lang="en-US" sz="3200" dirty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6019800"/>
            <a:ext cx="87391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Details:  3 user system. Each user has packets arriving rate </a:t>
            </a:r>
            <a:r>
              <a:rPr lang="el-GR" dirty="0" smtClean="0"/>
              <a:t>λ</a:t>
            </a:r>
            <a:r>
              <a:rPr lang="en-US" dirty="0" smtClean="0"/>
              <a:t>.  Each packet is independently </a:t>
            </a:r>
          </a:p>
          <a:p>
            <a:r>
              <a:rPr lang="en-US" dirty="0"/>
              <a:t>i</a:t>
            </a:r>
            <a:r>
              <a:rPr lang="en-US" dirty="0" smtClean="0"/>
              <a:t>n cache of another user with </a:t>
            </a:r>
            <a:r>
              <a:rPr lang="en-US" dirty="0" err="1" smtClean="0"/>
              <a:t>prob</a:t>
            </a:r>
            <a:r>
              <a:rPr lang="en-US" dirty="0" smtClean="0"/>
              <a:t> ½.  Total number of traffic types = M = 12.  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953000" y="3962400"/>
            <a:ext cx="11430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768114" y="3897868"/>
            <a:ext cx="13436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Max-Weight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2303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Question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676400"/>
            <a:ext cx="7207970" cy="304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When does </a:t>
            </a:r>
            <a:r>
              <a:rPr lang="en-US" dirty="0">
                <a:latin typeface="Symbol"/>
              </a:rPr>
              <a:t>L</a:t>
            </a:r>
            <a:r>
              <a:rPr lang="en-US" baseline="-25000" dirty="0">
                <a:latin typeface="Apple Chancery"/>
              </a:rPr>
              <a:t>A</a:t>
            </a:r>
            <a:r>
              <a:rPr lang="en-US" dirty="0">
                <a:latin typeface="Apple Chancery"/>
              </a:rPr>
              <a:t> </a:t>
            </a:r>
            <a:r>
              <a:rPr lang="en-US" dirty="0" smtClean="0"/>
              <a:t>= </a:t>
            </a:r>
            <a:r>
              <a:rPr lang="en-US" dirty="0" smtClean="0">
                <a:latin typeface="Symbol"/>
              </a:rPr>
              <a:t>L</a:t>
            </a:r>
            <a:r>
              <a:rPr lang="en-US" dirty="0"/>
              <a:t> </a:t>
            </a:r>
            <a:r>
              <a:rPr lang="en-US" dirty="0" smtClean="0"/>
              <a:t> ?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latin typeface="Symbol"/>
              </a:rPr>
              <a:t>L</a:t>
            </a:r>
            <a:r>
              <a:rPr lang="en-US" baseline="-25000" dirty="0">
                <a:latin typeface="Apple Chancery"/>
              </a:rPr>
              <a:t>A</a:t>
            </a:r>
            <a:r>
              <a:rPr lang="en-US" dirty="0">
                <a:latin typeface="Apple Chancery"/>
              </a:rPr>
              <a:t> </a:t>
            </a:r>
            <a:r>
              <a:rPr lang="en-US" dirty="0" smtClean="0"/>
              <a:t>= Code constrained capacity region</a:t>
            </a:r>
          </a:p>
          <a:p>
            <a:pPr marL="0" indent="0">
              <a:buNone/>
            </a:pPr>
            <a:r>
              <a:rPr lang="en-US" dirty="0" smtClean="0">
                <a:latin typeface="Symbol"/>
              </a:rPr>
              <a:t>L</a:t>
            </a:r>
            <a:r>
              <a:rPr lang="en-US" baseline="-25000" dirty="0" smtClean="0">
                <a:latin typeface="Apple Chancery"/>
              </a:rPr>
              <a:t> </a:t>
            </a:r>
            <a:r>
              <a:rPr lang="en-US" dirty="0" smtClean="0">
                <a:latin typeface="Apple Chancery"/>
              </a:rPr>
              <a:t>  </a:t>
            </a:r>
            <a:r>
              <a:rPr lang="en-US" dirty="0" smtClean="0"/>
              <a:t>= Capacity region (info theory)</a:t>
            </a:r>
          </a:p>
        </p:txBody>
      </p:sp>
    </p:spTree>
    <p:extLst>
      <p:ext uri="{BB962C8B-B14F-4D97-AF65-F5344CB8AC3E}">
        <p14:creationId xmlns:p14="http://schemas.microsoft.com/office/powerpoint/2010/main" val="14739715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00FF"/>
                </a:solidFill>
              </a:rPr>
              <a:t>Special case of Broadcast Relay Networks:</a:t>
            </a:r>
            <a:endParaRPr lang="en-US" sz="3600" dirty="0">
              <a:solidFill>
                <a:srgbClr val="0000F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" y="3777496"/>
            <a:ext cx="86106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600" dirty="0" smtClean="0"/>
              <a:t>Users want to send to other users via Broadcast Relay.</a:t>
            </a:r>
          </a:p>
          <a:p>
            <a:endParaRPr lang="en-US" sz="800" dirty="0" smtClean="0"/>
          </a:p>
          <a:p>
            <a:pPr marL="285750" indent="-285750">
              <a:buFont typeface="Arial"/>
              <a:buChar char="•"/>
            </a:pPr>
            <a:r>
              <a:rPr lang="en-US" sz="2600" dirty="0" smtClean="0"/>
              <a:t>Each packet contained as side info in exactly one user.</a:t>
            </a:r>
          </a:p>
          <a:p>
            <a:r>
              <a:rPr lang="en-US" sz="800" dirty="0" smtClean="0"/>
              <a:t> </a:t>
            </a:r>
          </a:p>
          <a:p>
            <a:pPr marL="285750" indent="-285750">
              <a:buFont typeface="Arial"/>
              <a:buChar char="•"/>
            </a:pPr>
            <a:r>
              <a:rPr lang="en-US" sz="2600" dirty="0" smtClean="0"/>
              <a:t>Each packet has exactly one user as destination.</a:t>
            </a:r>
          </a:p>
          <a:p>
            <a:endParaRPr lang="en-US" sz="800" dirty="0" smtClean="0"/>
          </a:p>
          <a:p>
            <a:pPr marL="285750" indent="-285750">
              <a:buFont typeface="Arial"/>
              <a:buChar char="•"/>
            </a:pPr>
            <a:r>
              <a:rPr lang="en-US" sz="2600" dirty="0" smtClean="0"/>
              <a:t>Admits a </a:t>
            </a:r>
            <a:r>
              <a:rPr lang="en-US" sz="2600" b="1" i="1" dirty="0" smtClean="0">
                <a:solidFill>
                  <a:srgbClr val="FF0000"/>
                </a:solidFill>
              </a:rPr>
              <a:t>simplified graphical structure</a:t>
            </a:r>
            <a:r>
              <a:rPr lang="en-US" sz="2600" dirty="0"/>
              <a:t> </a:t>
            </a:r>
            <a:r>
              <a:rPr lang="en-US" sz="2600" dirty="0" smtClean="0"/>
              <a:t>with user nodes only.  We can often compute </a:t>
            </a:r>
            <a:r>
              <a:rPr lang="en-US" sz="2600" dirty="0" err="1" smtClean="0"/>
              <a:t>T</a:t>
            </a:r>
            <a:r>
              <a:rPr lang="en-US" sz="2600" baseline="-25000" dirty="0" err="1" smtClean="0"/>
              <a:t>min</a:t>
            </a:r>
            <a:r>
              <a:rPr lang="en-US" sz="2600" dirty="0" smtClean="0"/>
              <a:t>.</a:t>
            </a:r>
          </a:p>
        </p:txBody>
      </p:sp>
      <p:pic>
        <p:nvPicPr>
          <p:cNvPr id="100" name="Picture 99" descr="Relay-Arash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395" y="1066799"/>
            <a:ext cx="6248405" cy="2438401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00200" y="2057400"/>
            <a:ext cx="3048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876800" y="2057400"/>
            <a:ext cx="3048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943600" y="2057400"/>
            <a:ext cx="3048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010400" y="2057400"/>
            <a:ext cx="3048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6569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00FF"/>
                </a:solidFill>
              </a:rPr>
              <a:t>Results for N-user Broadcast Relay Nets:</a:t>
            </a:r>
            <a:endParaRPr lang="en-US" sz="3200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24200"/>
            <a:ext cx="8229600" cy="3124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N=2   (</a:t>
            </a:r>
            <a:r>
              <a:rPr lang="en-US" dirty="0" smtClean="0">
                <a:latin typeface="Symbol"/>
              </a:rPr>
              <a:t>L</a:t>
            </a:r>
            <a:r>
              <a:rPr lang="en-US" dirty="0"/>
              <a:t> </a:t>
            </a:r>
            <a:r>
              <a:rPr lang="en-US" dirty="0" smtClean="0"/>
              <a:t>is  2-dimensional)</a:t>
            </a:r>
          </a:p>
          <a:p>
            <a:pPr marL="0" indent="0">
              <a:buNone/>
            </a:pPr>
            <a:endParaRPr lang="en-US" sz="900" dirty="0" smtClean="0"/>
          </a:p>
          <a:p>
            <a:r>
              <a:rPr lang="en-US" dirty="0" smtClean="0"/>
              <a:t>N=3   (</a:t>
            </a:r>
            <a:r>
              <a:rPr lang="en-US" dirty="0" smtClean="0">
                <a:latin typeface="Symbol"/>
              </a:rPr>
              <a:t>L </a:t>
            </a:r>
            <a:r>
              <a:rPr lang="en-US" dirty="0" smtClean="0"/>
              <a:t>is  6-dimensional) </a:t>
            </a:r>
          </a:p>
          <a:p>
            <a:pPr marL="0" indent="0">
              <a:buNone/>
            </a:pPr>
            <a:endParaRPr lang="en-US" sz="900" dirty="0" smtClean="0"/>
          </a:p>
          <a:p>
            <a:r>
              <a:rPr lang="en-US" dirty="0" smtClean="0"/>
              <a:t>Any N, provided that either: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/>
              <a:t> </a:t>
            </a:r>
            <a:r>
              <a:rPr lang="en-US" dirty="0" smtClean="0"/>
              <a:t> (</a:t>
            </a:r>
            <a:r>
              <a:rPr lang="en-US" dirty="0" err="1" smtClean="0"/>
              <a:t>i</a:t>
            </a:r>
            <a:r>
              <a:rPr lang="en-US" dirty="0" smtClean="0"/>
              <a:t>)  Each user sends to at most one other user. </a:t>
            </a:r>
          </a:p>
          <a:p>
            <a:pPr marL="0" indent="0">
              <a:buNone/>
            </a:pPr>
            <a:r>
              <a:rPr lang="en-US" dirty="0" smtClean="0"/>
              <a:t>       (ii) Each user receives from at most one other</a:t>
            </a:r>
          </a:p>
          <a:p>
            <a:pPr marL="0" indent="0">
              <a:buNone/>
            </a:pPr>
            <a:r>
              <a:rPr lang="en-US" dirty="0" smtClean="0"/>
              <a:t>             user.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152400" y="1371600"/>
            <a:ext cx="8839200" cy="830997"/>
            <a:chOff x="457200" y="1143000"/>
            <a:chExt cx="8229600" cy="830997"/>
          </a:xfrm>
        </p:grpSpPr>
        <p:sp>
          <p:nvSpPr>
            <p:cNvPr id="4" name="TextBox 3"/>
            <p:cNvSpPr txBox="1"/>
            <p:nvPr/>
          </p:nvSpPr>
          <p:spPr>
            <a:xfrm>
              <a:off x="533400" y="1143000"/>
              <a:ext cx="8153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Algorithm:  Max-Weight Code Selection with Cyclic Coding.</a:t>
              </a:r>
              <a:endParaRPr lang="en-US" sz="2800" dirty="0" smtClean="0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457200" y="1143000"/>
              <a:ext cx="8229600" cy="830997"/>
            </a:xfrm>
            <a:prstGeom prst="roundRect">
              <a:avLst/>
            </a:prstGeom>
            <a:noFill/>
            <a:ln w="28575" cmpd="sng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228600" y="2362200"/>
            <a:ext cx="845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This is </a:t>
            </a:r>
            <a:r>
              <a:rPr lang="en-US" sz="2800" i="1" dirty="0" smtClean="0">
                <a:solidFill>
                  <a:srgbClr val="FF0000"/>
                </a:solidFill>
              </a:rPr>
              <a:t>information-theoretically optimal </a:t>
            </a:r>
            <a:r>
              <a:rPr lang="en-US" sz="2800" dirty="0" smtClean="0"/>
              <a:t>in these cases: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677822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Conclusions</a:t>
            </a:r>
            <a:endParaRPr lang="en-US" dirty="0">
              <a:solidFill>
                <a:srgbClr val="0000FF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524000" y="1397494"/>
            <a:ext cx="1447800" cy="1650506"/>
            <a:chOff x="1143000" y="1397494"/>
            <a:chExt cx="1447800" cy="1650506"/>
          </a:xfrm>
        </p:grpSpPr>
        <p:cxnSp>
          <p:nvCxnSpPr>
            <p:cNvPr id="6" name="Straight Arrow Connector 5"/>
            <p:cNvCxnSpPr>
              <a:endCxn id="13" idx="1"/>
            </p:cNvCxnSpPr>
            <p:nvPr/>
          </p:nvCxnSpPr>
          <p:spPr>
            <a:xfrm>
              <a:off x="1904220" y="1860780"/>
              <a:ext cx="426786" cy="964261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>
              <a:stCxn id="9" idx="3"/>
              <a:endCxn id="12" idx="0"/>
            </p:cNvCxnSpPr>
            <p:nvPr/>
          </p:nvCxnSpPr>
          <p:spPr>
            <a:xfrm flipH="1">
              <a:off x="1752036" y="1873885"/>
              <a:ext cx="49055" cy="913814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>
              <a:endCxn id="11" idx="0"/>
            </p:cNvCxnSpPr>
            <p:nvPr/>
          </p:nvCxnSpPr>
          <p:spPr>
            <a:xfrm flipH="1">
              <a:off x="1295184" y="1859001"/>
              <a:ext cx="418162" cy="912395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gular Pentagon 8"/>
            <p:cNvSpPr/>
            <p:nvPr/>
          </p:nvSpPr>
          <p:spPr>
            <a:xfrm>
              <a:off x="1450109" y="1397494"/>
              <a:ext cx="701964" cy="476391"/>
            </a:xfrm>
            <a:prstGeom prst="pentag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600200" y="1512967"/>
              <a:ext cx="247170" cy="2182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BS</a:t>
              </a:r>
              <a:endParaRPr lang="en-US" dirty="0"/>
            </a:p>
          </p:txBody>
        </p:sp>
        <p:sp>
          <p:nvSpPr>
            <p:cNvPr id="11" name="Oval 10"/>
            <p:cNvSpPr/>
            <p:nvPr/>
          </p:nvSpPr>
          <p:spPr>
            <a:xfrm>
              <a:off x="1143000" y="2771396"/>
              <a:ext cx="304367" cy="260301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1599853" y="2787699"/>
              <a:ext cx="304367" cy="260301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2286433" y="2786921"/>
              <a:ext cx="304367" cy="260301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N</a:t>
              </a:r>
            </a:p>
          </p:txBody>
        </p:sp>
        <p:cxnSp>
          <p:nvCxnSpPr>
            <p:cNvPr id="14" name="Straight Connector 13"/>
            <p:cNvCxnSpPr>
              <a:stCxn id="12" idx="6"/>
              <a:endCxn id="13" idx="2"/>
            </p:cNvCxnSpPr>
            <p:nvPr/>
          </p:nvCxnSpPr>
          <p:spPr>
            <a:xfrm flipV="1">
              <a:off x="1904220" y="2917072"/>
              <a:ext cx="382213" cy="77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14"/>
            <p:cNvSpPr/>
            <p:nvPr/>
          </p:nvSpPr>
          <p:spPr>
            <a:xfrm>
              <a:off x="1493324" y="2051299"/>
              <a:ext cx="176149" cy="134242"/>
            </a:xfrm>
            <a:prstGeom prst="rect">
              <a:avLst/>
            </a:prstGeom>
            <a:solidFill>
              <a:srgbClr val="008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712687" y="2132891"/>
              <a:ext cx="176149" cy="134242"/>
            </a:xfrm>
            <a:prstGeom prst="rect">
              <a:avLst/>
            </a:prstGeom>
            <a:solidFill>
              <a:srgbClr val="008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932709" y="2057546"/>
              <a:ext cx="176149" cy="134242"/>
            </a:xfrm>
            <a:prstGeom prst="rect">
              <a:avLst/>
            </a:prstGeom>
            <a:solidFill>
              <a:srgbClr val="008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/>
          <p:cNvSpPr/>
          <p:nvPr/>
        </p:nvSpPr>
        <p:spPr>
          <a:xfrm>
            <a:off x="457200" y="1143000"/>
            <a:ext cx="8305800" cy="2209800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4343400" y="1234644"/>
            <a:ext cx="3595699" cy="1965756"/>
            <a:chOff x="3657600" y="1234644"/>
            <a:chExt cx="3595699" cy="1965756"/>
          </a:xfrm>
        </p:grpSpPr>
        <p:sp>
          <p:nvSpPr>
            <p:cNvPr id="20" name="TextBox 19"/>
            <p:cNvSpPr txBox="1"/>
            <p:nvPr/>
          </p:nvSpPr>
          <p:spPr>
            <a:xfrm>
              <a:off x="4061529" y="2661530"/>
              <a:ext cx="1348671" cy="3102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User set </a:t>
              </a:r>
              <a:r>
                <a:rPr lang="en-US" sz="2200" dirty="0" smtClean="0">
                  <a:latin typeface="Apple Chancery"/>
                </a:rPr>
                <a:t>N</a:t>
              </a:r>
              <a:endParaRPr lang="en-US" sz="2200" dirty="0">
                <a:latin typeface="Apple Chancery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657600" y="1366130"/>
              <a:ext cx="1488206" cy="3102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Packet set </a:t>
              </a:r>
              <a:r>
                <a:rPr lang="en-US" sz="2200" dirty="0">
                  <a:latin typeface="Apple Chancery"/>
                </a:rPr>
                <a:t>P</a:t>
              </a:r>
            </a:p>
          </p:txBody>
        </p:sp>
        <p:grpSp>
          <p:nvGrpSpPr>
            <p:cNvPr id="22" name="Group 21"/>
            <p:cNvGrpSpPr/>
            <p:nvPr/>
          </p:nvGrpSpPr>
          <p:grpSpPr>
            <a:xfrm>
              <a:off x="5257800" y="1234644"/>
              <a:ext cx="1995499" cy="1965756"/>
              <a:chOff x="6096000" y="1234644"/>
              <a:chExt cx="1995499" cy="1965756"/>
            </a:xfrm>
          </p:grpSpPr>
          <p:grpSp>
            <p:nvGrpSpPr>
              <p:cNvPr id="23" name="Group 22"/>
              <p:cNvGrpSpPr/>
              <p:nvPr/>
            </p:nvGrpSpPr>
            <p:grpSpPr>
              <a:xfrm rot="16200000">
                <a:off x="6110872" y="1219772"/>
                <a:ext cx="1965756" cy="1995499"/>
                <a:chOff x="5074585" y="1238272"/>
                <a:chExt cx="2169942" cy="1995499"/>
              </a:xfrm>
            </p:grpSpPr>
            <p:grpSp>
              <p:nvGrpSpPr>
                <p:cNvPr id="32" name="Group 31"/>
                <p:cNvGrpSpPr/>
                <p:nvPr/>
              </p:nvGrpSpPr>
              <p:grpSpPr>
                <a:xfrm>
                  <a:off x="5278771" y="1627964"/>
                  <a:ext cx="352686" cy="391201"/>
                  <a:chOff x="3217333" y="889000"/>
                  <a:chExt cx="536223" cy="713573"/>
                </a:xfrm>
              </p:grpSpPr>
              <p:sp>
                <p:nvSpPr>
                  <p:cNvPr id="68" name="Oval 67"/>
                  <p:cNvSpPr/>
                  <p:nvPr/>
                </p:nvSpPr>
                <p:spPr>
                  <a:xfrm>
                    <a:off x="3217333" y="889000"/>
                    <a:ext cx="536223" cy="493889"/>
                  </a:xfrm>
                  <a:prstGeom prst="ellipse">
                    <a:avLst/>
                  </a:prstGeom>
                  <a:noFill/>
                  <a:ln w="3810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" name="TextBox 68"/>
                  <p:cNvSpPr txBox="1"/>
                  <p:nvPr/>
                </p:nvSpPr>
                <p:spPr>
                  <a:xfrm>
                    <a:off x="3348726" y="928890"/>
                    <a:ext cx="280766" cy="67368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33" name="Group 32"/>
                <p:cNvGrpSpPr/>
                <p:nvPr/>
              </p:nvGrpSpPr>
              <p:grpSpPr>
                <a:xfrm>
                  <a:off x="5278771" y="2062525"/>
                  <a:ext cx="352686" cy="391201"/>
                  <a:chOff x="3217333" y="889000"/>
                  <a:chExt cx="536223" cy="713573"/>
                </a:xfrm>
              </p:grpSpPr>
              <p:sp>
                <p:nvSpPr>
                  <p:cNvPr id="66" name="Oval 65"/>
                  <p:cNvSpPr/>
                  <p:nvPr/>
                </p:nvSpPr>
                <p:spPr>
                  <a:xfrm>
                    <a:off x="3217333" y="889000"/>
                    <a:ext cx="536223" cy="493889"/>
                  </a:xfrm>
                  <a:prstGeom prst="ellipse">
                    <a:avLst/>
                  </a:prstGeom>
                  <a:noFill/>
                  <a:ln w="3810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7" name="TextBox 66"/>
                  <p:cNvSpPr txBox="1"/>
                  <p:nvPr/>
                </p:nvSpPr>
                <p:spPr>
                  <a:xfrm>
                    <a:off x="3348726" y="928890"/>
                    <a:ext cx="280766" cy="67368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34" name="Group 33"/>
                <p:cNvGrpSpPr/>
                <p:nvPr/>
              </p:nvGrpSpPr>
              <p:grpSpPr>
                <a:xfrm>
                  <a:off x="5278771" y="2498275"/>
                  <a:ext cx="352686" cy="391201"/>
                  <a:chOff x="3217333" y="889000"/>
                  <a:chExt cx="536223" cy="713573"/>
                </a:xfrm>
              </p:grpSpPr>
              <p:sp>
                <p:nvSpPr>
                  <p:cNvPr id="64" name="Oval 63"/>
                  <p:cNvSpPr/>
                  <p:nvPr/>
                </p:nvSpPr>
                <p:spPr>
                  <a:xfrm>
                    <a:off x="3217333" y="889000"/>
                    <a:ext cx="536223" cy="493889"/>
                  </a:xfrm>
                  <a:prstGeom prst="ellipse">
                    <a:avLst/>
                  </a:prstGeom>
                  <a:noFill/>
                  <a:ln w="3810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5" name="TextBox 64"/>
                  <p:cNvSpPr txBox="1"/>
                  <p:nvPr/>
                </p:nvSpPr>
                <p:spPr>
                  <a:xfrm>
                    <a:off x="3348726" y="928890"/>
                    <a:ext cx="280766" cy="67368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35" name="Group 34"/>
                <p:cNvGrpSpPr/>
                <p:nvPr/>
              </p:nvGrpSpPr>
              <p:grpSpPr>
                <a:xfrm>
                  <a:off x="6669093" y="1348125"/>
                  <a:ext cx="352686" cy="391201"/>
                  <a:chOff x="3217333" y="889000"/>
                  <a:chExt cx="536223" cy="713573"/>
                </a:xfrm>
              </p:grpSpPr>
              <p:sp>
                <p:nvSpPr>
                  <p:cNvPr id="62" name="Oval 61"/>
                  <p:cNvSpPr/>
                  <p:nvPr/>
                </p:nvSpPr>
                <p:spPr>
                  <a:xfrm>
                    <a:off x="3217333" y="889000"/>
                    <a:ext cx="536223" cy="493889"/>
                  </a:xfrm>
                  <a:prstGeom prst="ellipse">
                    <a:avLst/>
                  </a:prstGeom>
                  <a:noFill/>
                  <a:ln w="3810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3" name="TextBox 62"/>
                  <p:cNvSpPr txBox="1"/>
                  <p:nvPr/>
                </p:nvSpPr>
                <p:spPr>
                  <a:xfrm>
                    <a:off x="3348726" y="928890"/>
                    <a:ext cx="280766" cy="67368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36" name="Group 35"/>
                <p:cNvGrpSpPr/>
                <p:nvPr/>
              </p:nvGrpSpPr>
              <p:grpSpPr>
                <a:xfrm>
                  <a:off x="6679406" y="1702438"/>
                  <a:ext cx="352686" cy="391201"/>
                  <a:chOff x="3217333" y="889000"/>
                  <a:chExt cx="536223" cy="713573"/>
                </a:xfrm>
              </p:grpSpPr>
              <p:sp>
                <p:nvSpPr>
                  <p:cNvPr id="60" name="Oval 59"/>
                  <p:cNvSpPr/>
                  <p:nvPr/>
                </p:nvSpPr>
                <p:spPr>
                  <a:xfrm>
                    <a:off x="3217333" y="889000"/>
                    <a:ext cx="536223" cy="493889"/>
                  </a:xfrm>
                  <a:prstGeom prst="ellipse">
                    <a:avLst/>
                  </a:prstGeom>
                  <a:noFill/>
                  <a:ln w="3810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1" name="TextBox 60"/>
                  <p:cNvSpPr txBox="1"/>
                  <p:nvPr/>
                </p:nvSpPr>
                <p:spPr>
                  <a:xfrm>
                    <a:off x="3348726" y="928890"/>
                    <a:ext cx="280766" cy="67368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37" name="Group 36"/>
                <p:cNvGrpSpPr/>
                <p:nvPr/>
              </p:nvGrpSpPr>
              <p:grpSpPr>
                <a:xfrm>
                  <a:off x="6689720" y="2054423"/>
                  <a:ext cx="352686" cy="307777"/>
                  <a:chOff x="3217333" y="884752"/>
                  <a:chExt cx="536223" cy="561403"/>
                </a:xfrm>
              </p:grpSpPr>
              <p:sp>
                <p:nvSpPr>
                  <p:cNvPr id="58" name="Oval 57"/>
                  <p:cNvSpPr/>
                  <p:nvPr/>
                </p:nvSpPr>
                <p:spPr>
                  <a:xfrm>
                    <a:off x="3217333" y="889000"/>
                    <a:ext cx="536223" cy="493889"/>
                  </a:xfrm>
                  <a:prstGeom prst="ellipse">
                    <a:avLst/>
                  </a:prstGeom>
                  <a:noFill/>
                  <a:ln w="3810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9" name="TextBox 58"/>
                  <p:cNvSpPr txBox="1"/>
                  <p:nvPr/>
                </p:nvSpPr>
                <p:spPr>
                  <a:xfrm>
                    <a:off x="3354955" y="884752"/>
                    <a:ext cx="280766" cy="56140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endParaRPr lang="en-US" sz="1400" dirty="0"/>
                  </a:p>
                </p:txBody>
              </p:sp>
            </p:grpSp>
            <p:sp>
              <p:nvSpPr>
                <p:cNvPr id="38" name="Oval 37"/>
                <p:cNvSpPr/>
                <p:nvPr/>
              </p:nvSpPr>
              <p:spPr>
                <a:xfrm>
                  <a:off x="6700034" y="2420914"/>
                  <a:ext cx="352686" cy="270764"/>
                </a:xfrm>
                <a:prstGeom prst="ellipse">
                  <a:avLst/>
                </a:prstGeom>
                <a:noFill/>
                <a:ln w="3810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6716949" y="2797869"/>
                  <a:ext cx="352686" cy="270764"/>
                </a:xfrm>
                <a:prstGeom prst="ellipse">
                  <a:avLst/>
                </a:prstGeom>
                <a:noFill/>
                <a:ln w="3810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5074585" y="1485412"/>
                  <a:ext cx="751777" cy="1469859"/>
                </a:xfrm>
                <a:prstGeom prst="rect">
                  <a:avLst/>
                </a:prstGeom>
                <a:noFill/>
                <a:ln w="28575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Rectangle 40"/>
                <p:cNvSpPr/>
                <p:nvPr/>
              </p:nvSpPr>
              <p:spPr>
                <a:xfrm>
                  <a:off x="6492750" y="1238272"/>
                  <a:ext cx="751777" cy="1995499"/>
                </a:xfrm>
                <a:prstGeom prst="rect">
                  <a:avLst/>
                </a:prstGeom>
                <a:noFill/>
                <a:ln w="28575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2" name="Straight Arrow Connector 41"/>
                <p:cNvCxnSpPr>
                  <a:stCxn id="58" idx="3"/>
                  <a:endCxn id="64" idx="6"/>
                </p:cNvCxnSpPr>
                <p:nvPr/>
              </p:nvCxnSpPr>
              <p:spPr>
                <a:xfrm flipH="1">
                  <a:off x="5631457" y="2287864"/>
                  <a:ext cx="1109913" cy="345793"/>
                </a:xfrm>
                <a:prstGeom prst="straightConnector1">
                  <a:avLst/>
                </a:prstGeom>
                <a:ln w="38100" cmpd="sng">
                  <a:solidFill>
                    <a:srgbClr val="0000FF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Arrow Connector 42"/>
                <p:cNvCxnSpPr>
                  <a:stCxn id="60" idx="3"/>
                  <a:endCxn id="66" idx="6"/>
                </p:cNvCxnSpPr>
                <p:nvPr/>
              </p:nvCxnSpPr>
              <p:spPr>
                <a:xfrm flipH="1">
                  <a:off x="5631457" y="1933550"/>
                  <a:ext cx="1099599" cy="264357"/>
                </a:xfrm>
                <a:prstGeom prst="straightConnector1">
                  <a:avLst/>
                </a:prstGeom>
                <a:ln w="38100" cmpd="sng">
                  <a:solidFill>
                    <a:srgbClr val="0000FF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Arrow Connector 43"/>
                <p:cNvCxnSpPr>
                  <a:stCxn id="62" idx="2"/>
                  <a:endCxn id="68" idx="7"/>
                </p:cNvCxnSpPr>
                <p:nvPr/>
              </p:nvCxnSpPr>
              <p:spPr>
                <a:xfrm flipH="1">
                  <a:off x="5579808" y="1483507"/>
                  <a:ext cx="1089285" cy="184109"/>
                </a:xfrm>
                <a:prstGeom prst="straightConnector1">
                  <a:avLst/>
                </a:prstGeom>
                <a:ln w="38100" cmpd="sng">
                  <a:solidFill>
                    <a:srgbClr val="0000FF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Arrow Connector 44"/>
                <p:cNvCxnSpPr>
                  <a:stCxn id="62" idx="3"/>
                  <a:endCxn id="66" idx="7"/>
                </p:cNvCxnSpPr>
                <p:nvPr/>
              </p:nvCxnSpPr>
              <p:spPr>
                <a:xfrm flipH="1">
                  <a:off x="5579808" y="1579237"/>
                  <a:ext cx="1140935" cy="522941"/>
                </a:xfrm>
                <a:prstGeom prst="straightConnector1">
                  <a:avLst/>
                </a:prstGeom>
                <a:ln w="38100" cmpd="sng">
                  <a:solidFill>
                    <a:srgbClr val="0000FF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Arrow Connector 45"/>
                <p:cNvCxnSpPr>
                  <a:stCxn id="60" idx="2"/>
                  <a:endCxn id="68" idx="6"/>
                </p:cNvCxnSpPr>
                <p:nvPr/>
              </p:nvCxnSpPr>
              <p:spPr>
                <a:xfrm flipH="1" flipV="1">
                  <a:off x="5631457" y="1763346"/>
                  <a:ext cx="1047949" cy="74474"/>
                </a:xfrm>
                <a:prstGeom prst="straightConnector1">
                  <a:avLst/>
                </a:prstGeom>
                <a:ln w="38100" cmpd="sng">
                  <a:solidFill>
                    <a:srgbClr val="0000FF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Arrow Connector 46"/>
                <p:cNvCxnSpPr>
                  <a:stCxn id="38" idx="2"/>
                  <a:endCxn id="66" idx="5"/>
                </p:cNvCxnSpPr>
                <p:nvPr/>
              </p:nvCxnSpPr>
              <p:spPr>
                <a:xfrm flipH="1" flipV="1">
                  <a:off x="5579808" y="2293637"/>
                  <a:ext cx="1120226" cy="262659"/>
                </a:xfrm>
                <a:prstGeom prst="straightConnector1">
                  <a:avLst/>
                </a:prstGeom>
                <a:ln w="38100" cmpd="sng">
                  <a:solidFill>
                    <a:srgbClr val="0000FF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Arrow Connector 47"/>
                <p:cNvCxnSpPr>
                  <a:stCxn id="39" idx="2"/>
                  <a:endCxn id="64" idx="5"/>
                </p:cNvCxnSpPr>
                <p:nvPr/>
              </p:nvCxnSpPr>
              <p:spPr>
                <a:xfrm flipH="1" flipV="1">
                  <a:off x="5579808" y="2729386"/>
                  <a:ext cx="1137142" cy="203865"/>
                </a:xfrm>
                <a:prstGeom prst="straightConnector1">
                  <a:avLst/>
                </a:prstGeom>
                <a:ln w="38100" cmpd="sng">
                  <a:solidFill>
                    <a:srgbClr val="0000FF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Arrow Connector 48"/>
                <p:cNvCxnSpPr>
                  <a:endCxn id="38" idx="3"/>
                </p:cNvCxnSpPr>
                <p:nvPr/>
              </p:nvCxnSpPr>
              <p:spPr>
                <a:xfrm flipV="1">
                  <a:off x="5631457" y="2652025"/>
                  <a:ext cx="1120226" cy="39653"/>
                </a:xfrm>
                <a:prstGeom prst="straightConnector1">
                  <a:avLst/>
                </a:prstGeom>
                <a:ln w="38100" cmpd="sng">
                  <a:solidFill>
                    <a:srgbClr val="008000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Arrow Connector 49"/>
                <p:cNvCxnSpPr>
                  <a:stCxn id="68" idx="5"/>
                  <a:endCxn id="39" idx="1"/>
                </p:cNvCxnSpPr>
                <p:nvPr/>
              </p:nvCxnSpPr>
              <p:spPr>
                <a:xfrm>
                  <a:off x="5579808" y="1859076"/>
                  <a:ext cx="1188791" cy="978446"/>
                </a:xfrm>
                <a:prstGeom prst="straightConnector1">
                  <a:avLst/>
                </a:prstGeom>
                <a:ln w="38100" cmpd="sng">
                  <a:solidFill>
                    <a:srgbClr val="008000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" name="TextBox 50"/>
                <p:cNvSpPr txBox="1"/>
                <p:nvPr/>
              </p:nvSpPr>
              <p:spPr>
                <a:xfrm>
                  <a:off x="6780236" y="2362200"/>
                  <a:ext cx="184666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sz="1400" dirty="0"/>
                </a:p>
              </p:txBody>
            </p:sp>
            <p:sp>
              <p:nvSpPr>
                <p:cNvPr id="52" name="TextBox 51"/>
                <p:cNvSpPr txBox="1"/>
                <p:nvPr/>
              </p:nvSpPr>
              <p:spPr>
                <a:xfrm>
                  <a:off x="6827298" y="2740223"/>
                  <a:ext cx="184666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sz="1400" dirty="0"/>
                </a:p>
              </p:txBody>
            </p:sp>
            <p:sp>
              <p:nvSpPr>
                <p:cNvPr id="53" name="TextBox 52"/>
                <p:cNvSpPr txBox="1"/>
                <p:nvPr/>
              </p:nvSpPr>
              <p:spPr>
                <a:xfrm>
                  <a:off x="6780236" y="1676400"/>
                  <a:ext cx="184666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sz="1400" dirty="0"/>
                </a:p>
              </p:txBody>
            </p:sp>
            <p:sp>
              <p:nvSpPr>
                <p:cNvPr id="54" name="TextBox 53"/>
                <p:cNvSpPr txBox="1"/>
                <p:nvPr/>
              </p:nvSpPr>
              <p:spPr>
                <a:xfrm>
                  <a:off x="6741506" y="1295400"/>
                  <a:ext cx="203848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sz="1400" dirty="0"/>
                </a:p>
              </p:txBody>
            </p:sp>
            <p:sp>
              <p:nvSpPr>
                <p:cNvPr id="55" name="TextBox 54"/>
                <p:cNvSpPr txBox="1"/>
                <p:nvPr/>
              </p:nvSpPr>
              <p:spPr>
                <a:xfrm>
                  <a:off x="5379497" y="1597223"/>
                  <a:ext cx="184666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sz="1400" dirty="0"/>
                </a:p>
              </p:txBody>
            </p:sp>
            <p:sp>
              <p:nvSpPr>
                <p:cNvPr id="56" name="TextBox 55"/>
                <p:cNvSpPr txBox="1"/>
                <p:nvPr/>
              </p:nvSpPr>
              <p:spPr>
                <a:xfrm>
                  <a:off x="5379497" y="2054423"/>
                  <a:ext cx="184666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sz="1400" dirty="0"/>
                </a:p>
              </p:txBody>
            </p:sp>
            <p:sp>
              <p:nvSpPr>
                <p:cNvPr id="57" name="TextBox 56"/>
                <p:cNvSpPr txBox="1"/>
                <p:nvPr/>
              </p:nvSpPr>
              <p:spPr>
                <a:xfrm>
                  <a:off x="5379498" y="2438400"/>
                  <a:ext cx="184666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sz="1400" dirty="0"/>
                </a:p>
              </p:txBody>
            </p:sp>
          </p:grpSp>
          <p:sp>
            <p:nvSpPr>
              <p:cNvPr id="24" name="TextBox 23"/>
              <p:cNvSpPr txBox="1"/>
              <p:nvPr/>
            </p:nvSpPr>
            <p:spPr>
              <a:xfrm>
                <a:off x="6201339" y="1447800"/>
                <a:ext cx="27566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1</a:t>
                </a:r>
                <a:endParaRPr lang="en-US" sz="1400" dirty="0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582339" y="1447800"/>
                <a:ext cx="27566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/>
                  <a:t>2</a:t>
                </a: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6934200" y="1447800"/>
                <a:ext cx="27566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/>
                  <a:t>3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7268139" y="1444823"/>
                <a:ext cx="27566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/>
                  <a:t>4</a:t>
                </a: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7649139" y="1444823"/>
                <a:ext cx="27566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5</a:t>
                </a:r>
                <a:endParaRPr lang="en-US" sz="1400" dirty="0"/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6477000" y="2664023"/>
                <a:ext cx="27566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1</a:t>
                </a:r>
                <a:endParaRPr lang="en-US" sz="1400" dirty="0"/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6934200" y="2667000"/>
                <a:ext cx="27566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/>
                  <a:t>2</a:t>
                </a: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7344339" y="2667000"/>
                <a:ext cx="27566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/>
                  <a:t>3</a:t>
                </a:r>
              </a:p>
            </p:txBody>
          </p:sp>
        </p:grpSp>
      </p:grpSp>
      <p:cxnSp>
        <p:nvCxnSpPr>
          <p:cNvPr id="70" name="Straight Connector 69"/>
          <p:cNvCxnSpPr/>
          <p:nvPr/>
        </p:nvCxnSpPr>
        <p:spPr>
          <a:xfrm>
            <a:off x="3886200" y="1143000"/>
            <a:ext cx="0" cy="2209800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685800" y="3429000"/>
            <a:ext cx="8382000" cy="3108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2800" dirty="0" smtClean="0"/>
              <a:t>Acyclic Graph Theorem.</a:t>
            </a:r>
          </a:p>
          <a:p>
            <a:pPr marL="457200" indent="-457200">
              <a:buFont typeface="Arial"/>
              <a:buChar char="•"/>
            </a:pPr>
            <a:r>
              <a:rPr lang="en-US" sz="2800" dirty="0" smtClean="0"/>
              <a:t>Dynamic Index Coding Exploits Cycles.</a:t>
            </a:r>
          </a:p>
          <a:p>
            <a:pPr marL="457200" indent="-457200">
              <a:buFont typeface="Arial"/>
              <a:buChar char="•"/>
            </a:pPr>
            <a:r>
              <a:rPr lang="en-US" sz="2800" dirty="0" smtClean="0"/>
              <a:t>Achieves </a:t>
            </a:r>
            <a:r>
              <a:rPr lang="en-US" sz="2800" b="1" i="1" dirty="0" smtClean="0">
                <a:solidFill>
                  <a:srgbClr val="008000"/>
                </a:solidFill>
              </a:rPr>
              <a:t>Code Constrained Capacity Region</a:t>
            </a:r>
            <a:r>
              <a:rPr lang="en-US" sz="2800" dirty="0" smtClean="0"/>
              <a:t>.</a:t>
            </a:r>
          </a:p>
          <a:p>
            <a:pPr marL="457200" indent="-457200">
              <a:buFont typeface="Arial"/>
              <a:buChar char="•"/>
            </a:pPr>
            <a:r>
              <a:rPr lang="en-US" sz="2800" dirty="0" smtClean="0"/>
              <a:t>Achieves Info Theory Capacity Region for Classes of Broadcast Relay Networks.</a:t>
            </a:r>
          </a:p>
          <a:p>
            <a:pPr marL="457200" indent="-457200">
              <a:buFont typeface="Arial"/>
              <a:buChar char="•"/>
            </a:pPr>
            <a:r>
              <a:rPr lang="en-US" sz="2800" dirty="0" smtClean="0"/>
              <a:t>This is a new example of a consummated union between </a:t>
            </a:r>
            <a:r>
              <a:rPr lang="en-US" sz="2800" b="1" i="1" dirty="0" smtClean="0">
                <a:solidFill>
                  <a:srgbClr val="008000"/>
                </a:solidFill>
              </a:rPr>
              <a:t>Information Theory </a:t>
            </a:r>
            <a:r>
              <a:rPr lang="en-US" sz="2800" dirty="0" smtClean="0"/>
              <a:t>and </a:t>
            </a:r>
            <a:r>
              <a:rPr lang="en-US" sz="2800" b="1" i="1" dirty="0" smtClean="0">
                <a:solidFill>
                  <a:srgbClr val="008000"/>
                </a:solidFill>
              </a:rPr>
              <a:t>Networking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020144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Picture 104" descr="disjoint-cycl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6169" y="3505200"/>
            <a:ext cx="6006302" cy="22743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00FF"/>
                </a:solidFill>
              </a:rPr>
              <a:t>Special case of Broadcast Relay Networks:</a:t>
            </a:r>
            <a:endParaRPr lang="en-US" sz="3600" dirty="0">
              <a:solidFill>
                <a:srgbClr val="0000F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" y="2024896"/>
            <a:ext cx="8229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200" dirty="0" smtClean="0"/>
          </a:p>
          <a:p>
            <a:pPr marL="285750" indent="-285750">
              <a:buFont typeface="Arial"/>
              <a:buChar char="•"/>
            </a:pPr>
            <a:r>
              <a:rPr lang="en-US" sz="2200" dirty="0" smtClean="0"/>
              <a:t>Admits a </a:t>
            </a:r>
            <a:r>
              <a:rPr lang="en-US" sz="2200" b="1" i="1" dirty="0" smtClean="0">
                <a:solidFill>
                  <a:srgbClr val="FF0000"/>
                </a:solidFill>
              </a:rPr>
              <a:t>simplified graphical structure</a:t>
            </a:r>
            <a:r>
              <a:rPr lang="en-US" sz="2200" dirty="0" smtClean="0"/>
              <a:t>, can often compute </a:t>
            </a:r>
            <a:r>
              <a:rPr lang="en-US" sz="2200" dirty="0" err="1" smtClean="0"/>
              <a:t>T</a:t>
            </a:r>
            <a:r>
              <a:rPr lang="en-US" sz="2200" baseline="-25000" dirty="0" err="1" smtClean="0"/>
              <a:t>min</a:t>
            </a:r>
            <a:r>
              <a:rPr lang="en-US" sz="2200" dirty="0" smtClean="0"/>
              <a:t>.</a:t>
            </a:r>
          </a:p>
          <a:p>
            <a:r>
              <a:rPr lang="en-US" sz="2200" dirty="0"/>
              <a:t> </a:t>
            </a:r>
            <a:r>
              <a:rPr lang="en-US" sz="2200" dirty="0" smtClean="0"/>
              <a:t>   (nodes = users, links labeled by # packets)</a:t>
            </a:r>
            <a:endParaRPr lang="en-US" sz="2200" dirty="0"/>
          </a:p>
        </p:txBody>
      </p:sp>
      <p:sp>
        <p:nvSpPr>
          <p:cNvPr id="98" name="TextBox 97"/>
          <p:cNvSpPr txBox="1"/>
          <p:nvPr/>
        </p:nvSpPr>
        <p:spPr>
          <a:xfrm>
            <a:off x="682287" y="3877270"/>
            <a:ext cx="118768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 users</a:t>
            </a:r>
          </a:p>
          <a:p>
            <a:r>
              <a:rPr lang="en-US" dirty="0" smtClean="0"/>
              <a:t>48 packets</a:t>
            </a:r>
          </a:p>
          <a:p>
            <a:r>
              <a:rPr lang="en-US" dirty="0" err="1" smtClean="0"/>
              <a:t>Tmin</a:t>
            </a:r>
            <a:r>
              <a:rPr lang="en-US" dirty="0" smtClean="0"/>
              <a:t> = 39</a:t>
            </a:r>
            <a:endParaRPr lang="en-US" dirty="0"/>
          </a:p>
        </p:txBody>
      </p:sp>
      <p:sp>
        <p:nvSpPr>
          <p:cNvPr id="99" name="Rectangle 98"/>
          <p:cNvSpPr/>
          <p:nvPr/>
        </p:nvSpPr>
        <p:spPr>
          <a:xfrm>
            <a:off x="682287" y="3877270"/>
            <a:ext cx="1187682" cy="8745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0" name="Picture 99" descr="Relay-Arash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1746" y="761999"/>
            <a:ext cx="3905254" cy="1524001"/>
          </a:xfrm>
          <a:prstGeom prst="rect">
            <a:avLst/>
          </a:prstGeom>
        </p:spPr>
      </p:pic>
      <p:sp>
        <p:nvSpPr>
          <p:cNvPr id="101" name="TextBox 100"/>
          <p:cNvSpPr txBox="1"/>
          <p:nvPr/>
        </p:nvSpPr>
        <p:spPr>
          <a:xfrm>
            <a:off x="1132051" y="5588913"/>
            <a:ext cx="332871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rgbClr val="FF0000"/>
                </a:solidFill>
              </a:rPr>
              <a:t>Graph with 3 disjoint cycles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5551651" y="5562600"/>
            <a:ext cx="26779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rgbClr val="FF0000"/>
                </a:solidFill>
              </a:rPr>
              <a:t>Max Acyclic </a:t>
            </a:r>
            <a:r>
              <a:rPr lang="en-US" sz="2200" dirty="0" err="1" smtClean="0">
                <a:solidFill>
                  <a:srgbClr val="FF0000"/>
                </a:solidFill>
              </a:rPr>
              <a:t>Subgraph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4876800" y="3429000"/>
            <a:ext cx="228600" cy="2590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1" name="Straight Connector 110"/>
          <p:cNvCxnSpPr>
            <a:stCxn id="109" idx="0"/>
          </p:cNvCxnSpPr>
          <p:nvPr/>
        </p:nvCxnSpPr>
        <p:spPr>
          <a:xfrm>
            <a:off x="4991100" y="3429000"/>
            <a:ext cx="0" cy="2667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4" name="Rectangle 113"/>
          <p:cNvSpPr/>
          <p:nvPr/>
        </p:nvSpPr>
        <p:spPr>
          <a:xfrm>
            <a:off x="609600" y="3429000"/>
            <a:ext cx="7924800" cy="2667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8551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Motivation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1630" y="3657600"/>
            <a:ext cx="8503370" cy="3048000"/>
          </a:xfrm>
        </p:spPr>
        <p:txBody>
          <a:bodyPr>
            <a:normAutofit/>
          </a:bodyPr>
          <a:lstStyle/>
          <a:p>
            <a:r>
              <a:rPr lang="en-US" sz="2800" dirty="0"/>
              <a:t>Want to expand wireless throughput.</a:t>
            </a:r>
          </a:p>
          <a:p>
            <a:r>
              <a:rPr lang="en-US" sz="2800" dirty="0"/>
              <a:t>Wireless users download </a:t>
            </a:r>
            <a:r>
              <a:rPr lang="en-US" sz="2800" b="1" i="1" dirty="0">
                <a:solidFill>
                  <a:srgbClr val="FF0000"/>
                </a:solidFill>
              </a:rPr>
              <a:t>popular files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Some users already have the files in cache. </a:t>
            </a:r>
          </a:p>
          <a:p>
            <a:r>
              <a:rPr lang="en-US" sz="2800" dirty="0" smtClean="0"/>
              <a:t>Can we push </a:t>
            </a:r>
            <a:r>
              <a:rPr lang="en-US" sz="2800" b="1" i="1" dirty="0" smtClean="0">
                <a:solidFill>
                  <a:srgbClr val="008000"/>
                </a:solidFill>
              </a:rPr>
              <a:t>information theory </a:t>
            </a:r>
            <a:r>
              <a:rPr lang="en-US" sz="2800" dirty="0" smtClean="0"/>
              <a:t>and 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</a:t>
            </a:r>
            <a:r>
              <a:rPr lang="en-US" sz="2800" b="1" i="1" dirty="0" smtClean="0">
                <a:solidFill>
                  <a:srgbClr val="008000"/>
                </a:solidFill>
              </a:rPr>
              <a:t>network theory </a:t>
            </a:r>
            <a:r>
              <a:rPr lang="en-US" sz="2800" dirty="0" smtClean="0"/>
              <a:t>to exploit this side info?</a:t>
            </a:r>
          </a:p>
        </p:txBody>
      </p:sp>
      <p:grpSp>
        <p:nvGrpSpPr>
          <p:cNvPr id="65" name="Group 64"/>
          <p:cNvGrpSpPr/>
          <p:nvPr/>
        </p:nvGrpSpPr>
        <p:grpSpPr>
          <a:xfrm>
            <a:off x="1524000" y="1397494"/>
            <a:ext cx="1447800" cy="1650506"/>
            <a:chOff x="1143000" y="1397494"/>
            <a:chExt cx="1447800" cy="1650506"/>
          </a:xfrm>
        </p:grpSpPr>
        <p:cxnSp>
          <p:nvCxnSpPr>
            <p:cNvPr id="66" name="Straight Arrow Connector 65"/>
            <p:cNvCxnSpPr>
              <a:endCxn id="73" idx="1"/>
            </p:cNvCxnSpPr>
            <p:nvPr/>
          </p:nvCxnSpPr>
          <p:spPr>
            <a:xfrm>
              <a:off x="1904220" y="1860780"/>
              <a:ext cx="426786" cy="964261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>
              <a:stCxn id="69" idx="3"/>
              <a:endCxn id="72" idx="0"/>
            </p:cNvCxnSpPr>
            <p:nvPr/>
          </p:nvCxnSpPr>
          <p:spPr>
            <a:xfrm flipH="1">
              <a:off x="1752036" y="1873885"/>
              <a:ext cx="49055" cy="913814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>
              <a:endCxn id="71" idx="0"/>
            </p:cNvCxnSpPr>
            <p:nvPr/>
          </p:nvCxnSpPr>
          <p:spPr>
            <a:xfrm flipH="1">
              <a:off x="1295184" y="1859001"/>
              <a:ext cx="418162" cy="912395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Regular Pentagon 68"/>
            <p:cNvSpPr/>
            <p:nvPr/>
          </p:nvSpPr>
          <p:spPr>
            <a:xfrm>
              <a:off x="1450109" y="1397494"/>
              <a:ext cx="701964" cy="476391"/>
            </a:xfrm>
            <a:prstGeom prst="pentag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1600200" y="1512967"/>
              <a:ext cx="247170" cy="2182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BS</a:t>
              </a:r>
              <a:endParaRPr lang="en-US" dirty="0"/>
            </a:p>
          </p:txBody>
        </p:sp>
        <p:sp>
          <p:nvSpPr>
            <p:cNvPr id="71" name="Oval 70"/>
            <p:cNvSpPr/>
            <p:nvPr/>
          </p:nvSpPr>
          <p:spPr>
            <a:xfrm>
              <a:off x="1143000" y="2771396"/>
              <a:ext cx="304367" cy="260301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2" name="Oval 71"/>
            <p:cNvSpPr/>
            <p:nvPr/>
          </p:nvSpPr>
          <p:spPr>
            <a:xfrm>
              <a:off x="1599853" y="2787699"/>
              <a:ext cx="304367" cy="260301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73" name="Oval 72"/>
            <p:cNvSpPr/>
            <p:nvPr/>
          </p:nvSpPr>
          <p:spPr>
            <a:xfrm>
              <a:off x="2286433" y="2786921"/>
              <a:ext cx="304367" cy="260301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N</a:t>
              </a:r>
            </a:p>
          </p:txBody>
        </p:sp>
        <p:cxnSp>
          <p:nvCxnSpPr>
            <p:cNvPr id="74" name="Straight Connector 73"/>
            <p:cNvCxnSpPr>
              <a:stCxn id="72" idx="6"/>
              <a:endCxn id="73" idx="2"/>
            </p:cNvCxnSpPr>
            <p:nvPr/>
          </p:nvCxnSpPr>
          <p:spPr>
            <a:xfrm flipV="1">
              <a:off x="1904220" y="2917072"/>
              <a:ext cx="382213" cy="77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Rectangle 74"/>
            <p:cNvSpPr/>
            <p:nvPr/>
          </p:nvSpPr>
          <p:spPr>
            <a:xfrm>
              <a:off x="1493324" y="2051299"/>
              <a:ext cx="176149" cy="134242"/>
            </a:xfrm>
            <a:prstGeom prst="rect">
              <a:avLst/>
            </a:prstGeom>
            <a:solidFill>
              <a:srgbClr val="008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712687" y="2132891"/>
              <a:ext cx="176149" cy="134242"/>
            </a:xfrm>
            <a:prstGeom prst="rect">
              <a:avLst/>
            </a:prstGeom>
            <a:solidFill>
              <a:srgbClr val="008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1932709" y="2057546"/>
              <a:ext cx="176149" cy="134242"/>
            </a:xfrm>
            <a:prstGeom prst="rect">
              <a:avLst/>
            </a:prstGeom>
            <a:solidFill>
              <a:srgbClr val="008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8" name="Rectangle 77"/>
          <p:cNvSpPr/>
          <p:nvPr/>
        </p:nvSpPr>
        <p:spPr>
          <a:xfrm>
            <a:off x="457200" y="1143000"/>
            <a:ext cx="8305800" cy="2209800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9" name="Group 78"/>
          <p:cNvGrpSpPr/>
          <p:nvPr/>
        </p:nvGrpSpPr>
        <p:grpSpPr>
          <a:xfrm>
            <a:off x="4343400" y="1234644"/>
            <a:ext cx="3595699" cy="1965756"/>
            <a:chOff x="3657600" y="1234644"/>
            <a:chExt cx="3595699" cy="1965756"/>
          </a:xfrm>
        </p:grpSpPr>
        <p:sp>
          <p:nvSpPr>
            <p:cNvPr id="80" name="TextBox 79"/>
            <p:cNvSpPr txBox="1"/>
            <p:nvPr/>
          </p:nvSpPr>
          <p:spPr>
            <a:xfrm>
              <a:off x="4061529" y="2661530"/>
              <a:ext cx="1348671" cy="3102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User set </a:t>
              </a:r>
              <a:r>
                <a:rPr lang="en-US" sz="2200" dirty="0" smtClean="0">
                  <a:latin typeface="Apple Chancery"/>
                </a:rPr>
                <a:t>N</a:t>
              </a:r>
              <a:endParaRPr lang="en-US" sz="2200" dirty="0">
                <a:latin typeface="Apple Chancery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3657600" y="1366130"/>
              <a:ext cx="1488206" cy="3102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Packet set </a:t>
              </a:r>
              <a:r>
                <a:rPr lang="en-US" sz="2200" dirty="0">
                  <a:latin typeface="Apple Chancery"/>
                </a:rPr>
                <a:t>P</a:t>
              </a:r>
            </a:p>
          </p:txBody>
        </p:sp>
        <p:grpSp>
          <p:nvGrpSpPr>
            <p:cNvPr id="82" name="Group 81"/>
            <p:cNvGrpSpPr/>
            <p:nvPr/>
          </p:nvGrpSpPr>
          <p:grpSpPr>
            <a:xfrm>
              <a:off x="5257800" y="1234644"/>
              <a:ext cx="1995499" cy="1965756"/>
              <a:chOff x="6096000" y="1234644"/>
              <a:chExt cx="1995499" cy="1965756"/>
            </a:xfrm>
          </p:grpSpPr>
          <p:grpSp>
            <p:nvGrpSpPr>
              <p:cNvPr id="83" name="Group 82"/>
              <p:cNvGrpSpPr/>
              <p:nvPr/>
            </p:nvGrpSpPr>
            <p:grpSpPr>
              <a:xfrm rot="16200000">
                <a:off x="6110872" y="1219772"/>
                <a:ext cx="1965756" cy="1995499"/>
                <a:chOff x="5074585" y="1238272"/>
                <a:chExt cx="2169942" cy="1995499"/>
              </a:xfrm>
            </p:grpSpPr>
            <p:grpSp>
              <p:nvGrpSpPr>
                <p:cNvPr id="92" name="Group 91"/>
                <p:cNvGrpSpPr/>
                <p:nvPr/>
              </p:nvGrpSpPr>
              <p:grpSpPr>
                <a:xfrm>
                  <a:off x="5278771" y="1627964"/>
                  <a:ext cx="352686" cy="391201"/>
                  <a:chOff x="3217333" y="889000"/>
                  <a:chExt cx="536223" cy="713573"/>
                </a:xfrm>
              </p:grpSpPr>
              <p:sp>
                <p:nvSpPr>
                  <p:cNvPr id="128" name="Oval 127"/>
                  <p:cNvSpPr/>
                  <p:nvPr/>
                </p:nvSpPr>
                <p:spPr>
                  <a:xfrm>
                    <a:off x="3217333" y="889000"/>
                    <a:ext cx="536223" cy="493889"/>
                  </a:xfrm>
                  <a:prstGeom prst="ellipse">
                    <a:avLst/>
                  </a:prstGeom>
                  <a:noFill/>
                  <a:ln w="3810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9" name="TextBox 128"/>
                  <p:cNvSpPr txBox="1"/>
                  <p:nvPr/>
                </p:nvSpPr>
                <p:spPr>
                  <a:xfrm>
                    <a:off x="3348726" y="928890"/>
                    <a:ext cx="280766" cy="67368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93" name="Group 92"/>
                <p:cNvGrpSpPr/>
                <p:nvPr/>
              </p:nvGrpSpPr>
              <p:grpSpPr>
                <a:xfrm>
                  <a:off x="5278771" y="2062525"/>
                  <a:ext cx="352686" cy="391201"/>
                  <a:chOff x="3217333" y="889000"/>
                  <a:chExt cx="536223" cy="713573"/>
                </a:xfrm>
              </p:grpSpPr>
              <p:sp>
                <p:nvSpPr>
                  <p:cNvPr id="126" name="Oval 125"/>
                  <p:cNvSpPr/>
                  <p:nvPr/>
                </p:nvSpPr>
                <p:spPr>
                  <a:xfrm>
                    <a:off x="3217333" y="889000"/>
                    <a:ext cx="536223" cy="493889"/>
                  </a:xfrm>
                  <a:prstGeom prst="ellipse">
                    <a:avLst/>
                  </a:prstGeom>
                  <a:noFill/>
                  <a:ln w="3810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7" name="TextBox 126"/>
                  <p:cNvSpPr txBox="1"/>
                  <p:nvPr/>
                </p:nvSpPr>
                <p:spPr>
                  <a:xfrm>
                    <a:off x="3348726" y="928890"/>
                    <a:ext cx="280766" cy="67368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94" name="Group 93"/>
                <p:cNvGrpSpPr/>
                <p:nvPr/>
              </p:nvGrpSpPr>
              <p:grpSpPr>
                <a:xfrm>
                  <a:off x="5278771" y="2498275"/>
                  <a:ext cx="352686" cy="391201"/>
                  <a:chOff x="3217333" y="889000"/>
                  <a:chExt cx="536223" cy="713573"/>
                </a:xfrm>
              </p:grpSpPr>
              <p:sp>
                <p:nvSpPr>
                  <p:cNvPr id="124" name="Oval 123"/>
                  <p:cNvSpPr/>
                  <p:nvPr/>
                </p:nvSpPr>
                <p:spPr>
                  <a:xfrm>
                    <a:off x="3217333" y="889000"/>
                    <a:ext cx="536223" cy="493889"/>
                  </a:xfrm>
                  <a:prstGeom prst="ellipse">
                    <a:avLst/>
                  </a:prstGeom>
                  <a:noFill/>
                  <a:ln w="3810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5" name="TextBox 124"/>
                  <p:cNvSpPr txBox="1"/>
                  <p:nvPr/>
                </p:nvSpPr>
                <p:spPr>
                  <a:xfrm>
                    <a:off x="3348726" y="928890"/>
                    <a:ext cx="280766" cy="67368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95" name="Group 94"/>
                <p:cNvGrpSpPr/>
                <p:nvPr/>
              </p:nvGrpSpPr>
              <p:grpSpPr>
                <a:xfrm>
                  <a:off x="6669093" y="1348125"/>
                  <a:ext cx="352686" cy="391201"/>
                  <a:chOff x="3217333" y="889000"/>
                  <a:chExt cx="536223" cy="713573"/>
                </a:xfrm>
              </p:grpSpPr>
              <p:sp>
                <p:nvSpPr>
                  <p:cNvPr id="122" name="Oval 121"/>
                  <p:cNvSpPr/>
                  <p:nvPr/>
                </p:nvSpPr>
                <p:spPr>
                  <a:xfrm>
                    <a:off x="3217333" y="889000"/>
                    <a:ext cx="536223" cy="493889"/>
                  </a:xfrm>
                  <a:prstGeom prst="ellipse">
                    <a:avLst/>
                  </a:prstGeom>
                  <a:noFill/>
                  <a:ln w="3810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3" name="TextBox 122"/>
                  <p:cNvSpPr txBox="1"/>
                  <p:nvPr/>
                </p:nvSpPr>
                <p:spPr>
                  <a:xfrm>
                    <a:off x="3348726" y="928890"/>
                    <a:ext cx="280766" cy="67368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96" name="Group 95"/>
                <p:cNvGrpSpPr/>
                <p:nvPr/>
              </p:nvGrpSpPr>
              <p:grpSpPr>
                <a:xfrm>
                  <a:off x="6679406" y="1702438"/>
                  <a:ext cx="352686" cy="391201"/>
                  <a:chOff x="3217333" y="889000"/>
                  <a:chExt cx="536223" cy="713573"/>
                </a:xfrm>
              </p:grpSpPr>
              <p:sp>
                <p:nvSpPr>
                  <p:cNvPr id="120" name="Oval 119"/>
                  <p:cNvSpPr/>
                  <p:nvPr/>
                </p:nvSpPr>
                <p:spPr>
                  <a:xfrm>
                    <a:off x="3217333" y="889000"/>
                    <a:ext cx="536223" cy="493889"/>
                  </a:xfrm>
                  <a:prstGeom prst="ellipse">
                    <a:avLst/>
                  </a:prstGeom>
                  <a:noFill/>
                  <a:ln w="3810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1" name="TextBox 120"/>
                  <p:cNvSpPr txBox="1"/>
                  <p:nvPr/>
                </p:nvSpPr>
                <p:spPr>
                  <a:xfrm>
                    <a:off x="3348726" y="928890"/>
                    <a:ext cx="280766" cy="67368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97" name="Group 96"/>
                <p:cNvGrpSpPr/>
                <p:nvPr/>
              </p:nvGrpSpPr>
              <p:grpSpPr>
                <a:xfrm>
                  <a:off x="6689720" y="2054423"/>
                  <a:ext cx="352686" cy="307777"/>
                  <a:chOff x="3217333" y="884752"/>
                  <a:chExt cx="536223" cy="561403"/>
                </a:xfrm>
              </p:grpSpPr>
              <p:sp>
                <p:nvSpPr>
                  <p:cNvPr id="118" name="Oval 117"/>
                  <p:cNvSpPr/>
                  <p:nvPr/>
                </p:nvSpPr>
                <p:spPr>
                  <a:xfrm>
                    <a:off x="3217333" y="889000"/>
                    <a:ext cx="536223" cy="493889"/>
                  </a:xfrm>
                  <a:prstGeom prst="ellipse">
                    <a:avLst/>
                  </a:prstGeom>
                  <a:noFill/>
                  <a:ln w="3810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9" name="TextBox 118"/>
                  <p:cNvSpPr txBox="1"/>
                  <p:nvPr/>
                </p:nvSpPr>
                <p:spPr>
                  <a:xfrm>
                    <a:off x="3354955" y="884752"/>
                    <a:ext cx="280766" cy="56140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endParaRPr lang="en-US" sz="1400" dirty="0"/>
                  </a:p>
                </p:txBody>
              </p:sp>
            </p:grpSp>
            <p:sp>
              <p:nvSpPr>
                <p:cNvPr id="98" name="Oval 97"/>
                <p:cNvSpPr/>
                <p:nvPr/>
              </p:nvSpPr>
              <p:spPr>
                <a:xfrm>
                  <a:off x="6700034" y="2420914"/>
                  <a:ext cx="352686" cy="270764"/>
                </a:xfrm>
                <a:prstGeom prst="ellipse">
                  <a:avLst/>
                </a:prstGeom>
                <a:noFill/>
                <a:ln w="3810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9" name="Oval 98"/>
                <p:cNvSpPr/>
                <p:nvPr/>
              </p:nvSpPr>
              <p:spPr>
                <a:xfrm>
                  <a:off x="6716949" y="2797869"/>
                  <a:ext cx="352686" cy="270764"/>
                </a:xfrm>
                <a:prstGeom prst="ellipse">
                  <a:avLst/>
                </a:prstGeom>
                <a:noFill/>
                <a:ln w="3810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0" name="Rectangle 99"/>
                <p:cNvSpPr/>
                <p:nvPr/>
              </p:nvSpPr>
              <p:spPr>
                <a:xfrm>
                  <a:off x="5074585" y="1485412"/>
                  <a:ext cx="751777" cy="1469859"/>
                </a:xfrm>
                <a:prstGeom prst="rect">
                  <a:avLst/>
                </a:prstGeom>
                <a:noFill/>
                <a:ln w="28575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Rectangle 100"/>
                <p:cNvSpPr/>
                <p:nvPr/>
              </p:nvSpPr>
              <p:spPr>
                <a:xfrm>
                  <a:off x="6492750" y="1238272"/>
                  <a:ext cx="751777" cy="1995499"/>
                </a:xfrm>
                <a:prstGeom prst="rect">
                  <a:avLst/>
                </a:prstGeom>
                <a:noFill/>
                <a:ln w="28575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2" name="Straight Arrow Connector 101"/>
                <p:cNvCxnSpPr>
                  <a:stCxn id="118" idx="3"/>
                  <a:endCxn id="124" idx="6"/>
                </p:cNvCxnSpPr>
                <p:nvPr/>
              </p:nvCxnSpPr>
              <p:spPr>
                <a:xfrm flipH="1">
                  <a:off x="5631457" y="2287864"/>
                  <a:ext cx="1109913" cy="345793"/>
                </a:xfrm>
                <a:prstGeom prst="straightConnector1">
                  <a:avLst/>
                </a:prstGeom>
                <a:ln w="38100" cmpd="sng">
                  <a:solidFill>
                    <a:srgbClr val="0000FF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Arrow Connector 102"/>
                <p:cNvCxnSpPr>
                  <a:stCxn id="120" idx="3"/>
                  <a:endCxn id="126" idx="6"/>
                </p:cNvCxnSpPr>
                <p:nvPr/>
              </p:nvCxnSpPr>
              <p:spPr>
                <a:xfrm flipH="1">
                  <a:off x="5631457" y="1933550"/>
                  <a:ext cx="1099599" cy="264357"/>
                </a:xfrm>
                <a:prstGeom prst="straightConnector1">
                  <a:avLst/>
                </a:prstGeom>
                <a:ln w="38100" cmpd="sng">
                  <a:solidFill>
                    <a:srgbClr val="0000FF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Arrow Connector 103"/>
                <p:cNvCxnSpPr>
                  <a:stCxn id="122" idx="2"/>
                  <a:endCxn id="128" idx="7"/>
                </p:cNvCxnSpPr>
                <p:nvPr/>
              </p:nvCxnSpPr>
              <p:spPr>
                <a:xfrm flipH="1">
                  <a:off x="5579808" y="1483507"/>
                  <a:ext cx="1089285" cy="184109"/>
                </a:xfrm>
                <a:prstGeom prst="straightConnector1">
                  <a:avLst/>
                </a:prstGeom>
                <a:ln w="38100" cmpd="sng">
                  <a:solidFill>
                    <a:srgbClr val="0000FF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Arrow Connector 104"/>
                <p:cNvCxnSpPr>
                  <a:stCxn id="122" idx="3"/>
                  <a:endCxn id="126" idx="7"/>
                </p:cNvCxnSpPr>
                <p:nvPr/>
              </p:nvCxnSpPr>
              <p:spPr>
                <a:xfrm flipH="1">
                  <a:off x="5579808" y="1579237"/>
                  <a:ext cx="1140935" cy="522941"/>
                </a:xfrm>
                <a:prstGeom prst="straightConnector1">
                  <a:avLst/>
                </a:prstGeom>
                <a:ln w="38100" cmpd="sng">
                  <a:solidFill>
                    <a:srgbClr val="0000FF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Arrow Connector 105"/>
                <p:cNvCxnSpPr>
                  <a:stCxn id="120" idx="2"/>
                  <a:endCxn id="128" idx="6"/>
                </p:cNvCxnSpPr>
                <p:nvPr/>
              </p:nvCxnSpPr>
              <p:spPr>
                <a:xfrm flipH="1" flipV="1">
                  <a:off x="5631457" y="1763346"/>
                  <a:ext cx="1047949" cy="74474"/>
                </a:xfrm>
                <a:prstGeom prst="straightConnector1">
                  <a:avLst/>
                </a:prstGeom>
                <a:ln w="38100" cmpd="sng">
                  <a:solidFill>
                    <a:srgbClr val="0000FF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Arrow Connector 106"/>
                <p:cNvCxnSpPr>
                  <a:stCxn id="98" idx="2"/>
                  <a:endCxn id="126" idx="5"/>
                </p:cNvCxnSpPr>
                <p:nvPr/>
              </p:nvCxnSpPr>
              <p:spPr>
                <a:xfrm flipH="1" flipV="1">
                  <a:off x="5579808" y="2293637"/>
                  <a:ext cx="1120226" cy="262659"/>
                </a:xfrm>
                <a:prstGeom prst="straightConnector1">
                  <a:avLst/>
                </a:prstGeom>
                <a:ln w="38100" cmpd="sng">
                  <a:solidFill>
                    <a:srgbClr val="0000FF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" name="Straight Arrow Connector 107"/>
                <p:cNvCxnSpPr>
                  <a:stCxn id="99" idx="2"/>
                  <a:endCxn id="124" idx="5"/>
                </p:cNvCxnSpPr>
                <p:nvPr/>
              </p:nvCxnSpPr>
              <p:spPr>
                <a:xfrm flipH="1" flipV="1">
                  <a:off x="5579808" y="2729386"/>
                  <a:ext cx="1137142" cy="203865"/>
                </a:xfrm>
                <a:prstGeom prst="straightConnector1">
                  <a:avLst/>
                </a:prstGeom>
                <a:ln w="38100" cmpd="sng">
                  <a:solidFill>
                    <a:srgbClr val="0000FF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Straight Arrow Connector 108"/>
                <p:cNvCxnSpPr>
                  <a:endCxn id="98" idx="3"/>
                </p:cNvCxnSpPr>
                <p:nvPr/>
              </p:nvCxnSpPr>
              <p:spPr>
                <a:xfrm flipV="1">
                  <a:off x="5631457" y="2652025"/>
                  <a:ext cx="1120226" cy="39653"/>
                </a:xfrm>
                <a:prstGeom prst="straightConnector1">
                  <a:avLst/>
                </a:prstGeom>
                <a:ln w="38100" cmpd="sng">
                  <a:solidFill>
                    <a:srgbClr val="008000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" name="Straight Arrow Connector 109"/>
                <p:cNvCxnSpPr>
                  <a:stCxn id="128" idx="5"/>
                  <a:endCxn id="99" idx="1"/>
                </p:cNvCxnSpPr>
                <p:nvPr/>
              </p:nvCxnSpPr>
              <p:spPr>
                <a:xfrm>
                  <a:off x="5579808" y="1859076"/>
                  <a:ext cx="1188791" cy="978446"/>
                </a:xfrm>
                <a:prstGeom prst="straightConnector1">
                  <a:avLst/>
                </a:prstGeom>
                <a:ln w="38100" cmpd="sng">
                  <a:solidFill>
                    <a:srgbClr val="008000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1" name="TextBox 110"/>
                <p:cNvSpPr txBox="1"/>
                <p:nvPr/>
              </p:nvSpPr>
              <p:spPr>
                <a:xfrm>
                  <a:off x="6780236" y="2362200"/>
                  <a:ext cx="184666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sz="1400" dirty="0"/>
                </a:p>
              </p:txBody>
            </p:sp>
            <p:sp>
              <p:nvSpPr>
                <p:cNvPr id="112" name="TextBox 111"/>
                <p:cNvSpPr txBox="1"/>
                <p:nvPr/>
              </p:nvSpPr>
              <p:spPr>
                <a:xfrm>
                  <a:off x="6827298" y="2740223"/>
                  <a:ext cx="184666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sz="1400" dirty="0"/>
                </a:p>
              </p:txBody>
            </p:sp>
            <p:sp>
              <p:nvSpPr>
                <p:cNvPr id="113" name="TextBox 112"/>
                <p:cNvSpPr txBox="1"/>
                <p:nvPr/>
              </p:nvSpPr>
              <p:spPr>
                <a:xfrm>
                  <a:off x="6780236" y="1676400"/>
                  <a:ext cx="184666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sz="1400" dirty="0"/>
                </a:p>
              </p:txBody>
            </p:sp>
            <p:sp>
              <p:nvSpPr>
                <p:cNvPr id="114" name="TextBox 113"/>
                <p:cNvSpPr txBox="1"/>
                <p:nvPr/>
              </p:nvSpPr>
              <p:spPr>
                <a:xfrm>
                  <a:off x="6741506" y="1295400"/>
                  <a:ext cx="203848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sz="1400" dirty="0"/>
                </a:p>
              </p:txBody>
            </p:sp>
            <p:sp>
              <p:nvSpPr>
                <p:cNvPr id="115" name="TextBox 114"/>
                <p:cNvSpPr txBox="1"/>
                <p:nvPr/>
              </p:nvSpPr>
              <p:spPr>
                <a:xfrm>
                  <a:off x="5379497" y="1597223"/>
                  <a:ext cx="184666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sz="1400" dirty="0"/>
                </a:p>
              </p:txBody>
            </p:sp>
            <p:sp>
              <p:nvSpPr>
                <p:cNvPr id="116" name="TextBox 115"/>
                <p:cNvSpPr txBox="1"/>
                <p:nvPr/>
              </p:nvSpPr>
              <p:spPr>
                <a:xfrm>
                  <a:off x="5379497" y="2054423"/>
                  <a:ext cx="184666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sz="1400" dirty="0"/>
                </a:p>
              </p:txBody>
            </p:sp>
            <p:sp>
              <p:nvSpPr>
                <p:cNvPr id="117" name="TextBox 116"/>
                <p:cNvSpPr txBox="1"/>
                <p:nvPr/>
              </p:nvSpPr>
              <p:spPr>
                <a:xfrm>
                  <a:off x="5379498" y="2438400"/>
                  <a:ext cx="184666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sz="1400" dirty="0"/>
                </a:p>
              </p:txBody>
            </p:sp>
          </p:grpSp>
          <p:sp>
            <p:nvSpPr>
              <p:cNvPr id="84" name="TextBox 83"/>
              <p:cNvSpPr txBox="1"/>
              <p:nvPr/>
            </p:nvSpPr>
            <p:spPr>
              <a:xfrm>
                <a:off x="6201339" y="1447800"/>
                <a:ext cx="27566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1</a:t>
                </a:r>
                <a:endParaRPr lang="en-US" sz="1400" dirty="0"/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582339" y="1447800"/>
                <a:ext cx="27566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/>
                  <a:t>2</a:t>
                </a:r>
              </a:p>
            </p:txBody>
          </p:sp>
          <p:sp>
            <p:nvSpPr>
              <p:cNvPr id="86" name="TextBox 85"/>
              <p:cNvSpPr txBox="1"/>
              <p:nvPr/>
            </p:nvSpPr>
            <p:spPr>
              <a:xfrm>
                <a:off x="6934200" y="1447800"/>
                <a:ext cx="27566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/>
                  <a:t>3</a:t>
                </a: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7268139" y="1444823"/>
                <a:ext cx="27566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/>
                  <a:t>4</a:t>
                </a:r>
              </a:p>
            </p:txBody>
          </p:sp>
          <p:sp>
            <p:nvSpPr>
              <p:cNvPr id="88" name="TextBox 87"/>
              <p:cNvSpPr txBox="1"/>
              <p:nvPr/>
            </p:nvSpPr>
            <p:spPr>
              <a:xfrm>
                <a:off x="7649139" y="1444823"/>
                <a:ext cx="27566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5</a:t>
                </a:r>
                <a:endParaRPr lang="en-US" sz="1400" dirty="0"/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6477000" y="2664023"/>
                <a:ext cx="27566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1</a:t>
                </a:r>
                <a:endParaRPr lang="en-US" sz="1400" dirty="0"/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6934200" y="2667000"/>
                <a:ext cx="27566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/>
                  <a:t>2</a:t>
                </a:r>
              </a:p>
            </p:txBody>
          </p:sp>
          <p:sp>
            <p:nvSpPr>
              <p:cNvPr id="91" name="TextBox 90"/>
              <p:cNvSpPr txBox="1"/>
              <p:nvPr/>
            </p:nvSpPr>
            <p:spPr>
              <a:xfrm>
                <a:off x="7344339" y="2667000"/>
                <a:ext cx="27566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/>
                  <a:t>3</a:t>
                </a:r>
              </a:p>
            </p:txBody>
          </p:sp>
        </p:grpSp>
      </p:grpSp>
      <p:cxnSp>
        <p:nvCxnSpPr>
          <p:cNvPr id="130" name="Straight Connector 129"/>
          <p:cNvCxnSpPr/>
          <p:nvPr/>
        </p:nvCxnSpPr>
        <p:spPr>
          <a:xfrm>
            <a:off x="3886200" y="1143000"/>
            <a:ext cx="0" cy="2209800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7064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Simple Model</a:t>
            </a:r>
            <a:endParaRPr lang="en-US" dirty="0">
              <a:solidFill>
                <a:srgbClr val="0000FF"/>
              </a:solidFill>
            </a:endParaRPr>
          </a:p>
        </p:txBody>
      </p:sp>
      <p:grpSp>
        <p:nvGrpSpPr>
          <p:cNvPr id="82" name="Group 81"/>
          <p:cNvGrpSpPr/>
          <p:nvPr/>
        </p:nvGrpSpPr>
        <p:grpSpPr>
          <a:xfrm>
            <a:off x="1524000" y="1397494"/>
            <a:ext cx="1447800" cy="1650506"/>
            <a:chOff x="1143000" y="1397494"/>
            <a:chExt cx="1447800" cy="1650506"/>
          </a:xfrm>
        </p:grpSpPr>
        <p:cxnSp>
          <p:nvCxnSpPr>
            <p:cNvPr id="8" name="Straight Arrow Connector 7"/>
            <p:cNvCxnSpPr>
              <a:endCxn id="15" idx="1"/>
            </p:cNvCxnSpPr>
            <p:nvPr/>
          </p:nvCxnSpPr>
          <p:spPr>
            <a:xfrm>
              <a:off x="1904220" y="1860780"/>
              <a:ext cx="426786" cy="964261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>
              <a:stCxn id="11" idx="3"/>
              <a:endCxn id="14" idx="0"/>
            </p:cNvCxnSpPr>
            <p:nvPr/>
          </p:nvCxnSpPr>
          <p:spPr>
            <a:xfrm flipH="1">
              <a:off x="1752036" y="1873885"/>
              <a:ext cx="49055" cy="913814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endCxn id="13" idx="0"/>
            </p:cNvCxnSpPr>
            <p:nvPr/>
          </p:nvCxnSpPr>
          <p:spPr>
            <a:xfrm flipH="1">
              <a:off x="1295184" y="1859001"/>
              <a:ext cx="418162" cy="912395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gular Pentagon 10"/>
            <p:cNvSpPr/>
            <p:nvPr/>
          </p:nvSpPr>
          <p:spPr>
            <a:xfrm>
              <a:off x="1450109" y="1397494"/>
              <a:ext cx="701964" cy="476391"/>
            </a:xfrm>
            <a:prstGeom prst="pentag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600200" y="1512967"/>
              <a:ext cx="247170" cy="2182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BS</a:t>
              </a:r>
              <a:endParaRPr lang="en-US" dirty="0"/>
            </a:p>
          </p:txBody>
        </p:sp>
        <p:sp>
          <p:nvSpPr>
            <p:cNvPr id="13" name="Oval 12"/>
            <p:cNvSpPr/>
            <p:nvPr/>
          </p:nvSpPr>
          <p:spPr>
            <a:xfrm>
              <a:off x="1143000" y="2771396"/>
              <a:ext cx="304367" cy="260301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1599853" y="2787699"/>
              <a:ext cx="304367" cy="260301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5" name="Oval 14"/>
            <p:cNvSpPr/>
            <p:nvPr/>
          </p:nvSpPr>
          <p:spPr>
            <a:xfrm>
              <a:off x="2286433" y="2786921"/>
              <a:ext cx="304367" cy="260301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N</a:t>
              </a:r>
            </a:p>
          </p:txBody>
        </p:sp>
        <p:cxnSp>
          <p:nvCxnSpPr>
            <p:cNvPr id="16" name="Straight Connector 15"/>
            <p:cNvCxnSpPr>
              <a:stCxn id="14" idx="6"/>
              <a:endCxn id="15" idx="2"/>
            </p:cNvCxnSpPr>
            <p:nvPr/>
          </p:nvCxnSpPr>
          <p:spPr>
            <a:xfrm flipV="1">
              <a:off x="1904220" y="2917072"/>
              <a:ext cx="382213" cy="77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1493324" y="2051299"/>
              <a:ext cx="176149" cy="134242"/>
            </a:xfrm>
            <a:prstGeom prst="rect">
              <a:avLst/>
            </a:prstGeom>
            <a:solidFill>
              <a:srgbClr val="008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712687" y="2132891"/>
              <a:ext cx="176149" cy="134242"/>
            </a:xfrm>
            <a:prstGeom prst="rect">
              <a:avLst/>
            </a:prstGeom>
            <a:solidFill>
              <a:srgbClr val="008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932709" y="2057546"/>
              <a:ext cx="176149" cy="134242"/>
            </a:xfrm>
            <a:prstGeom prst="rect">
              <a:avLst/>
            </a:prstGeom>
            <a:solidFill>
              <a:srgbClr val="008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Rectangle 25"/>
          <p:cNvSpPr/>
          <p:nvPr/>
        </p:nvSpPr>
        <p:spPr>
          <a:xfrm>
            <a:off x="457200" y="1143000"/>
            <a:ext cx="8305800" cy="2209800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ontent Placeholder 2"/>
          <p:cNvSpPr>
            <a:spLocks noGrp="1"/>
          </p:cNvSpPr>
          <p:nvPr>
            <p:ph idx="1"/>
          </p:nvPr>
        </p:nvSpPr>
        <p:spPr>
          <a:xfrm>
            <a:off x="990600" y="3581400"/>
            <a:ext cx="7772400" cy="3581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N users. P packets in Broadcast Station (BS). </a:t>
            </a:r>
          </a:p>
          <a:p>
            <a:r>
              <a:rPr lang="en-US" sz="2800" dirty="0" smtClean="0"/>
              <a:t>Each user </a:t>
            </a:r>
            <a:r>
              <a:rPr lang="en-US" sz="2800" b="1" i="1" dirty="0" smtClean="0">
                <a:solidFill>
                  <a:srgbClr val="0000FF"/>
                </a:solidFill>
              </a:rPr>
              <a:t>wants</a:t>
            </a:r>
            <a:r>
              <a:rPr lang="en-US" sz="2800" dirty="0" smtClean="0"/>
              <a:t> a different subset of packets.</a:t>
            </a:r>
          </a:p>
          <a:p>
            <a:r>
              <a:rPr lang="en-US" sz="2800" dirty="0" smtClean="0"/>
              <a:t>Each user </a:t>
            </a:r>
            <a:r>
              <a:rPr lang="en-US" sz="2800" b="1" i="1" dirty="0" smtClean="0">
                <a:solidFill>
                  <a:srgbClr val="008000"/>
                </a:solidFill>
              </a:rPr>
              <a:t>already has </a:t>
            </a:r>
            <a:r>
              <a:rPr lang="en-US" sz="2800" dirty="0" smtClean="0"/>
              <a:t>a different subset 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of packets in its cache.</a:t>
            </a:r>
          </a:p>
          <a:p>
            <a:r>
              <a:rPr lang="en-US" sz="2800" dirty="0" smtClean="0"/>
              <a:t>BS can transmit 1 packet/slot.</a:t>
            </a:r>
          </a:p>
          <a:p>
            <a:r>
              <a:rPr lang="en-US" sz="2800" dirty="0" smtClean="0"/>
              <a:t>All users successfully hear all BS transmissions. </a:t>
            </a:r>
          </a:p>
          <a:p>
            <a:pPr marL="0" indent="0">
              <a:buNone/>
            </a:pPr>
            <a:endParaRPr lang="en-US" sz="2800" dirty="0" smtClean="0"/>
          </a:p>
        </p:txBody>
      </p:sp>
      <p:grpSp>
        <p:nvGrpSpPr>
          <p:cNvPr id="81" name="Group 80"/>
          <p:cNvGrpSpPr/>
          <p:nvPr/>
        </p:nvGrpSpPr>
        <p:grpSpPr>
          <a:xfrm>
            <a:off x="4343400" y="1234644"/>
            <a:ext cx="3595699" cy="1965756"/>
            <a:chOff x="3657600" y="1234644"/>
            <a:chExt cx="3595699" cy="1965756"/>
          </a:xfrm>
        </p:grpSpPr>
        <p:sp>
          <p:nvSpPr>
            <p:cNvPr id="37" name="TextBox 36"/>
            <p:cNvSpPr txBox="1"/>
            <p:nvPr/>
          </p:nvSpPr>
          <p:spPr>
            <a:xfrm>
              <a:off x="4061529" y="2661530"/>
              <a:ext cx="1348671" cy="3102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User set </a:t>
              </a:r>
              <a:r>
                <a:rPr lang="en-US" sz="2200" dirty="0" smtClean="0">
                  <a:latin typeface="Apple Chancery"/>
                </a:rPr>
                <a:t>N</a:t>
              </a:r>
              <a:endParaRPr lang="en-US" sz="2200" dirty="0">
                <a:latin typeface="Apple Chancery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3657600" y="1366130"/>
              <a:ext cx="1488206" cy="3102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Packet set </a:t>
              </a:r>
              <a:r>
                <a:rPr lang="en-US" sz="2200" dirty="0">
                  <a:latin typeface="Apple Chancery"/>
                </a:rPr>
                <a:t>P</a:t>
              </a:r>
            </a:p>
          </p:txBody>
        </p:sp>
        <p:grpSp>
          <p:nvGrpSpPr>
            <p:cNvPr id="80" name="Group 79"/>
            <p:cNvGrpSpPr/>
            <p:nvPr/>
          </p:nvGrpSpPr>
          <p:grpSpPr>
            <a:xfrm>
              <a:off x="5257800" y="1234644"/>
              <a:ext cx="1995499" cy="1965756"/>
              <a:chOff x="6096000" y="1234644"/>
              <a:chExt cx="1995499" cy="1965756"/>
            </a:xfrm>
          </p:grpSpPr>
          <p:grpSp>
            <p:nvGrpSpPr>
              <p:cNvPr id="6" name="Group 5"/>
              <p:cNvGrpSpPr/>
              <p:nvPr/>
            </p:nvGrpSpPr>
            <p:grpSpPr>
              <a:xfrm rot="16200000">
                <a:off x="6110872" y="1219772"/>
                <a:ext cx="1965756" cy="1995499"/>
                <a:chOff x="5074585" y="1238272"/>
                <a:chExt cx="2169942" cy="1995499"/>
              </a:xfrm>
            </p:grpSpPr>
            <p:grpSp>
              <p:nvGrpSpPr>
                <p:cNvPr id="29" name="Group 28"/>
                <p:cNvGrpSpPr/>
                <p:nvPr/>
              </p:nvGrpSpPr>
              <p:grpSpPr>
                <a:xfrm>
                  <a:off x="5278771" y="1627964"/>
                  <a:ext cx="352686" cy="391201"/>
                  <a:chOff x="3217333" y="889000"/>
                  <a:chExt cx="536223" cy="713573"/>
                </a:xfrm>
              </p:grpSpPr>
              <p:sp>
                <p:nvSpPr>
                  <p:cNvPr id="64" name="Oval 63"/>
                  <p:cNvSpPr/>
                  <p:nvPr/>
                </p:nvSpPr>
                <p:spPr>
                  <a:xfrm>
                    <a:off x="3217333" y="889000"/>
                    <a:ext cx="536223" cy="493889"/>
                  </a:xfrm>
                  <a:prstGeom prst="ellipse">
                    <a:avLst/>
                  </a:prstGeom>
                  <a:noFill/>
                  <a:ln w="3810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5" name="TextBox 64"/>
                  <p:cNvSpPr txBox="1"/>
                  <p:nvPr/>
                </p:nvSpPr>
                <p:spPr>
                  <a:xfrm>
                    <a:off x="3348726" y="928890"/>
                    <a:ext cx="280766" cy="67368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30" name="Group 29"/>
                <p:cNvGrpSpPr/>
                <p:nvPr/>
              </p:nvGrpSpPr>
              <p:grpSpPr>
                <a:xfrm>
                  <a:off x="5278771" y="2062525"/>
                  <a:ext cx="352686" cy="391201"/>
                  <a:chOff x="3217333" y="889000"/>
                  <a:chExt cx="536223" cy="713573"/>
                </a:xfrm>
              </p:grpSpPr>
              <p:sp>
                <p:nvSpPr>
                  <p:cNvPr id="62" name="Oval 61"/>
                  <p:cNvSpPr/>
                  <p:nvPr/>
                </p:nvSpPr>
                <p:spPr>
                  <a:xfrm>
                    <a:off x="3217333" y="889000"/>
                    <a:ext cx="536223" cy="493889"/>
                  </a:xfrm>
                  <a:prstGeom prst="ellipse">
                    <a:avLst/>
                  </a:prstGeom>
                  <a:noFill/>
                  <a:ln w="3810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3" name="TextBox 62"/>
                  <p:cNvSpPr txBox="1"/>
                  <p:nvPr/>
                </p:nvSpPr>
                <p:spPr>
                  <a:xfrm>
                    <a:off x="3348726" y="928890"/>
                    <a:ext cx="280766" cy="67368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31" name="Group 30"/>
                <p:cNvGrpSpPr/>
                <p:nvPr/>
              </p:nvGrpSpPr>
              <p:grpSpPr>
                <a:xfrm>
                  <a:off x="5278771" y="2498275"/>
                  <a:ext cx="352686" cy="391201"/>
                  <a:chOff x="3217333" y="889000"/>
                  <a:chExt cx="536223" cy="713573"/>
                </a:xfrm>
              </p:grpSpPr>
              <p:sp>
                <p:nvSpPr>
                  <p:cNvPr id="60" name="Oval 59"/>
                  <p:cNvSpPr/>
                  <p:nvPr/>
                </p:nvSpPr>
                <p:spPr>
                  <a:xfrm>
                    <a:off x="3217333" y="889000"/>
                    <a:ext cx="536223" cy="493889"/>
                  </a:xfrm>
                  <a:prstGeom prst="ellipse">
                    <a:avLst/>
                  </a:prstGeom>
                  <a:noFill/>
                  <a:ln w="3810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1" name="TextBox 60"/>
                  <p:cNvSpPr txBox="1"/>
                  <p:nvPr/>
                </p:nvSpPr>
                <p:spPr>
                  <a:xfrm>
                    <a:off x="3348726" y="928890"/>
                    <a:ext cx="280766" cy="67368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32" name="Group 31"/>
                <p:cNvGrpSpPr/>
                <p:nvPr/>
              </p:nvGrpSpPr>
              <p:grpSpPr>
                <a:xfrm>
                  <a:off x="6669093" y="1348125"/>
                  <a:ext cx="352686" cy="391201"/>
                  <a:chOff x="3217333" y="889000"/>
                  <a:chExt cx="536223" cy="713573"/>
                </a:xfrm>
              </p:grpSpPr>
              <p:sp>
                <p:nvSpPr>
                  <p:cNvPr id="58" name="Oval 57"/>
                  <p:cNvSpPr/>
                  <p:nvPr/>
                </p:nvSpPr>
                <p:spPr>
                  <a:xfrm>
                    <a:off x="3217333" y="889000"/>
                    <a:ext cx="536223" cy="493889"/>
                  </a:xfrm>
                  <a:prstGeom prst="ellipse">
                    <a:avLst/>
                  </a:prstGeom>
                  <a:noFill/>
                  <a:ln w="3810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9" name="TextBox 58"/>
                  <p:cNvSpPr txBox="1"/>
                  <p:nvPr/>
                </p:nvSpPr>
                <p:spPr>
                  <a:xfrm>
                    <a:off x="3348726" y="928890"/>
                    <a:ext cx="280766" cy="67368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33" name="Group 32"/>
                <p:cNvGrpSpPr/>
                <p:nvPr/>
              </p:nvGrpSpPr>
              <p:grpSpPr>
                <a:xfrm>
                  <a:off x="6679406" y="1702438"/>
                  <a:ext cx="352686" cy="391201"/>
                  <a:chOff x="3217333" y="889000"/>
                  <a:chExt cx="536223" cy="713573"/>
                </a:xfrm>
              </p:grpSpPr>
              <p:sp>
                <p:nvSpPr>
                  <p:cNvPr id="56" name="Oval 55"/>
                  <p:cNvSpPr/>
                  <p:nvPr/>
                </p:nvSpPr>
                <p:spPr>
                  <a:xfrm>
                    <a:off x="3217333" y="889000"/>
                    <a:ext cx="536223" cy="493889"/>
                  </a:xfrm>
                  <a:prstGeom prst="ellipse">
                    <a:avLst/>
                  </a:prstGeom>
                  <a:noFill/>
                  <a:ln w="3810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7" name="TextBox 56"/>
                  <p:cNvSpPr txBox="1"/>
                  <p:nvPr/>
                </p:nvSpPr>
                <p:spPr>
                  <a:xfrm>
                    <a:off x="3348726" y="928890"/>
                    <a:ext cx="280766" cy="67368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34" name="Group 33"/>
                <p:cNvGrpSpPr/>
                <p:nvPr/>
              </p:nvGrpSpPr>
              <p:grpSpPr>
                <a:xfrm>
                  <a:off x="6689720" y="2054423"/>
                  <a:ext cx="352686" cy="307777"/>
                  <a:chOff x="3217333" y="884752"/>
                  <a:chExt cx="536223" cy="561403"/>
                </a:xfrm>
              </p:grpSpPr>
              <p:sp>
                <p:nvSpPr>
                  <p:cNvPr id="54" name="Oval 53"/>
                  <p:cNvSpPr/>
                  <p:nvPr/>
                </p:nvSpPr>
                <p:spPr>
                  <a:xfrm>
                    <a:off x="3217333" y="889000"/>
                    <a:ext cx="536223" cy="493889"/>
                  </a:xfrm>
                  <a:prstGeom prst="ellipse">
                    <a:avLst/>
                  </a:prstGeom>
                  <a:noFill/>
                  <a:ln w="3810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5" name="TextBox 54"/>
                  <p:cNvSpPr txBox="1"/>
                  <p:nvPr/>
                </p:nvSpPr>
                <p:spPr>
                  <a:xfrm>
                    <a:off x="3354955" y="884752"/>
                    <a:ext cx="280766" cy="56140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endParaRPr lang="en-US" sz="1400" dirty="0"/>
                  </a:p>
                </p:txBody>
              </p:sp>
            </p:grpSp>
            <p:sp>
              <p:nvSpPr>
                <p:cNvPr id="52" name="Oval 51"/>
                <p:cNvSpPr/>
                <p:nvPr/>
              </p:nvSpPr>
              <p:spPr>
                <a:xfrm>
                  <a:off x="6700034" y="2420914"/>
                  <a:ext cx="352686" cy="270764"/>
                </a:xfrm>
                <a:prstGeom prst="ellipse">
                  <a:avLst/>
                </a:prstGeom>
                <a:noFill/>
                <a:ln w="3810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" name="Oval 49"/>
                <p:cNvSpPr/>
                <p:nvPr/>
              </p:nvSpPr>
              <p:spPr>
                <a:xfrm>
                  <a:off x="6716949" y="2797869"/>
                  <a:ext cx="352686" cy="270764"/>
                </a:xfrm>
                <a:prstGeom prst="ellipse">
                  <a:avLst/>
                </a:prstGeom>
                <a:noFill/>
                <a:ln w="3810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" name="Rectangle 37"/>
                <p:cNvSpPr/>
                <p:nvPr/>
              </p:nvSpPr>
              <p:spPr>
                <a:xfrm>
                  <a:off x="5074585" y="1485412"/>
                  <a:ext cx="751777" cy="1469859"/>
                </a:xfrm>
                <a:prstGeom prst="rect">
                  <a:avLst/>
                </a:prstGeom>
                <a:noFill/>
                <a:ln w="28575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6492750" y="1238272"/>
                  <a:ext cx="751777" cy="1995499"/>
                </a:xfrm>
                <a:prstGeom prst="rect">
                  <a:avLst/>
                </a:prstGeom>
                <a:noFill/>
                <a:ln w="28575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1" name="Straight Arrow Connector 40"/>
                <p:cNvCxnSpPr>
                  <a:stCxn id="54" idx="3"/>
                  <a:endCxn id="60" idx="6"/>
                </p:cNvCxnSpPr>
                <p:nvPr/>
              </p:nvCxnSpPr>
              <p:spPr>
                <a:xfrm flipH="1">
                  <a:off x="5631457" y="2287864"/>
                  <a:ext cx="1109913" cy="345793"/>
                </a:xfrm>
                <a:prstGeom prst="straightConnector1">
                  <a:avLst/>
                </a:prstGeom>
                <a:ln w="38100" cmpd="sng">
                  <a:solidFill>
                    <a:srgbClr val="0000FF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Arrow Connector 41"/>
                <p:cNvCxnSpPr>
                  <a:stCxn id="56" idx="3"/>
                  <a:endCxn id="62" idx="6"/>
                </p:cNvCxnSpPr>
                <p:nvPr/>
              </p:nvCxnSpPr>
              <p:spPr>
                <a:xfrm flipH="1">
                  <a:off x="5631457" y="1933550"/>
                  <a:ext cx="1099599" cy="264357"/>
                </a:xfrm>
                <a:prstGeom prst="straightConnector1">
                  <a:avLst/>
                </a:prstGeom>
                <a:ln w="38100" cmpd="sng">
                  <a:solidFill>
                    <a:srgbClr val="0000FF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Arrow Connector 42"/>
                <p:cNvCxnSpPr>
                  <a:stCxn id="58" idx="2"/>
                  <a:endCxn id="64" idx="7"/>
                </p:cNvCxnSpPr>
                <p:nvPr/>
              </p:nvCxnSpPr>
              <p:spPr>
                <a:xfrm flipH="1">
                  <a:off x="5579808" y="1483507"/>
                  <a:ext cx="1089285" cy="184109"/>
                </a:xfrm>
                <a:prstGeom prst="straightConnector1">
                  <a:avLst/>
                </a:prstGeom>
                <a:ln w="38100" cmpd="sng">
                  <a:solidFill>
                    <a:srgbClr val="0000FF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Arrow Connector 43"/>
                <p:cNvCxnSpPr>
                  <a:stCxn id="58" idx="3"/>
                  <a:endCxn id="62" idx="7"/>
                </p:cNvCxnSpPr>
                <p:nvPr/>
              </p:nvCxnSpPr>
              <p:spPr>
                <a:xfrm flipH="1">
                  <a:off x="5579808" y="1579237"/>
                  <a:ext cx="1140935" cy="522941"/>
                </a:xfrm>
                <a:prstGeom prst="straightConnector1">
                  <a:avLst/>
                </a:prstGeom>
                <a:ln w="38100" cmpd="sng">
                  <a:solidFill>
                    <a:srgbClr val="0000FF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Arrow Connector 44"/>
                <p:cNvCxnSpPr>
                  <a:stCxn id="56" idx="2"/>
                  <a:endCxn id="64" idx="6"/>
                </p:cNvCxnSpPr>
                <p:nvPr/>
              </p:nvCxnSpPr>
              <p:spPr>
                <a:xfrm flipH="1" flipV="1">
                  <a:off x="5631457" y="1763346"/>
                  <a:ext cx="1047949" cy="74474"/>
                </a:xfrm>
                <a:prstGeom prst="straightConnector1">
                  <a:avLst/>
                </a:prstGeom>
                <a:ln w="38100" cmpd="sng">
                  <a:solidFill>
                    <a:srgbClr val="0000FF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Arrow Connector 45"/>
                <p:cNvCxnSpPr>
                  <a:stCxn id="52" idx="2"/>
                  <a:endCxn id="62" idx="5"/>
                </p:cNvCxnSpPr>
                <p:nvPr/>
              </p:nvCxnSpPr>
              <p:spPr>
                <a:xfrm flipH="1" flipV="1">
                  <a:off x="5579808" y="2293637"/>
                  <a:ext cx="1120226" cy="262659"/>
                </a:xfrm>
                <a:prstGeom prst="straightConnector1">
                  <a:avLst/>
                </a:prstGeom>
                <a:ln w="38100" cmpd="sng">
                  <a:solidFill>
                    <a:srgbClr val="0000FF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Arrow Connector 46"/>
                <p:cNvCxnSpPr>
                  <a:stCxn id="50" idx="2"/>
                  <a:endCxn id="60" idx="5"/>
                </p:cNvCxnSpPr>
                <p:nvPr/>
              </p:nvCxnSpPr>
              <p:spPr>
                <a:xfrm flipH="1" flipV="1">
                  <a:off x="5579808" y="2729386"/>
                  <a:ext cx="1137142" cy="203865"/>
                </a:xfrm>
                <a:prstGeom prst="straightConnector1">
                  <a:avLst/>
                </a:prstGeom>
                <a:ln w="38100" cmpd="sng">
                  <a:solidFill>
                    <a:srgbClr val="0000FF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Arrow Connector 47"/>
                <p:cNvCxnSpPr>
                  <a:endCxn id="52" idx="3"/>
                </p:cNvCxnSpPr>
                <p:nvPr/>
              </p:nvCxnSpPr>
              <p:spPr>
                <a:xfrm flipV="1">
                  <a:off x="5631457" y="2652025"/>
                  <a:ext cx="1120226" cy="39653"/>
                </a:xfrm>
                <a:prstGeom prst="straightConnector1">
                  <a:avLst/>
                </a:prstGeom>
                <a:ln w="38100" cmpd="sng">
                  <a:solidFill>
                    <a:srgbClr val="008000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Arrow Connector 48"/>
                <p:cNvCxnSpPr>
                  <a:stCxn id="64" idx="5"/>
                  <a:endCxn id="50" idx="1"/>
                </p:cNvCxnSpPr>
                <p:nvPr/>
              </p:nvCxnSpPr>
              <p:spPr>
                <a:xfrm>
                  <a:off x="5579808" y="1859076"/>
                  <a:ext cx="1188791" cy="978446"/>
                </a:xfrm>
                <a:prstGeom prst="straightConnector1">
                  <a:avLst/>
                </a:prstGeom>
                <a:ln w="38100" cmpd="sng">
                  <a:solidFill>
                    <a:srgbClr val="008000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6" name="TextBox 65"/>
                <p:cNvSpPr txBox="1"/>
                <p:nvPr/>
              </p:nvSpPr>
              <p:spPr>
                <a:xfrm>
                  <a:off x="6780236" y="2362200"/>
                  <a:ext cx="184666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sz="1400" dirty="0"/>
                </a:p>
              </p:txBody>
            </p:sp>
            <p:sp>
              <p:nvSpPr>
                <p:cNvPr id="67" name="TextBox 66"/>
                <p:cNvSpPr txBox="1"/>
                <p:nvPr/>
              </p:nvSpPr>
              <p:spPr>
                <a:xfrm>
                  <a:off x="6827298" y="2740223"/>
                  <a:ext cx="184666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sz="1400" dirty="0"/>
                </a:p>
              </p:txBody>
            </p:sp>
            <p:sp>
              <p:nvSpPr>
                <p:cNvPr id="68" name="TextBox 67"/>
                <p:cNvSpPr txBox="1"/>
                <p:nvPr/>
              </p:nvSpPr>
              <p:spPr>
                <a:xfrm>
                  <a:off x="6780236" y="1676400"/>
                  <a:ext cx="184666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sz="1400" dirty="0"/>
                </a:p>
              </p:txBody>
            </p:sp>
            <p:sp>
              <p:nvSpPr>
                <p:cNvPr id="69" name="TextBox 68"/>
                <p:cNvSpPr txBox="1"/>
                <p:nvPr/>
              </p:nvSpPr>
              <p:spPr>
                <a:xfrm>
                  <a:off x="6741506" y="1295400"/>
                  <a:ext cx="203848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sz="1400" dirty="0"/>
                </a:p>
              </p:txBody>
            </p:sp>
            <p:sp>
              <p:nvSpPr>
                <p:cNvPr id="70" name="TextBox 69"/>
                <p:cNvSpPr txBox="1"/>
                <p:nvPr/>
              </p:nvSpPr>
              <p:spPr>
                <a:xfrm>
                  <a:off x="5379497" y="1597223"/>
                  <a:ext cx="184666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sz="1400" dirty="0"/>
                </a:p>
              </p:txBody>
            </p:sp>
            <p:sp>
              <p:nvSpPr>
                <p:cNvPr id="71" name="TextBox 70"/>
                <p:cNvSpPr txBox="1"/>
                <p:nvPr/>
              </p:nvSpPr>
              <p:spPr>
                <a:xfrm>
                  <a:off x="5379497" y="2054423"/>
                  <a:ext cx="184666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sz="1400" dirty="0"/>
                </a:p>
              </p:txBody>
            </p:sp>
            <p:sp>
              <p:nvSpPr>
                <p:cNvPr id="72" name="TextBox 71"/>
                <p:cNvSpPr txBox="1"/>
                <p:nvPr/>
              </p:nvSpPr>
              <p:spPr>
                <a:xfrm>
                  <a:off x="5379498" y="2438400"/>
                  <a:ext cx="184666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sz="1400" dirty="0"/>
                </a:p>
              </p:txBody>
            </p:sp>
          </p:grpSp>
          <p:sp>
            <p:nvSpPr>
              <p:cNvPr id="7" name="TextBox 6"/>
              <p:cNvSpPr txBox="1"/>
              <p:nvPr/>
            </p:nvSpPr>
            <p:spPr>
              <a:xfrm>
                <a:off x="6201339" y="1447800"/>
                <a:ext cx="27566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1</a:t>
                </a:r>
                <a:endParaRPr lang="en-US" sz="1400" dirty="0"/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6582339" y="1447800"/>
                <a:ext cx="27566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/>
                  <a:t>2</a:t>
                </a:r>
              </a:p>
            </p:txBody>
          </p:sp>
          <p:sp>
            <p:nvSpPr>
              <p:cNvPr id="74" name="TextBox 73"/>
              <p:cNvSpPr txBox="1"/>
              <p:nvPr/>
            </p:nvSpPr>
            <p:spPr>
              <a:xfrm>
                <a:off x="6934200" y="1447800"/>
                <a:ext cx="27566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/>
                  <a:t>3</a:t>
                </a:r>
              </a:p>
            </p:txBody>
          </p:sp>
          <p:sp>
            <p:nvSpPr>
              <p:cNvPr id="75" name="TextBox 74"/>
              <p:cNvSpPr txBox="1"/>
              <p:nvPr/>
            </p:nvSpPr>
            <p:spPr>
              <a:xfrm>
                <a:off x="7268139" y="1444823"/>
                <a:ext cx="27566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/>
                  <a:t>4</a:t>
                </a:r>
              </a:p>
            </p:txBody>
          </p:sp>
          <p:sp>
            <p:nvSpPr>
              <p:cNvPr id="76" name="TextBox 75"/>
              <p:cNvSpPr txBox="1"/>
              <p:nvPr/>
            </p:nvSpPr>
            <p:spPr>
              <a:xfrm>
                <a:off x="7649139" y="1444823"/>
                <a:ext cx="27566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5</a:t>
                </a:r>
                <a:endParaRPr lang="en-US" sz="1400" dirty="0"/>
              </a:p>
            </p:txBody>
          </p:sp>
          <p:sp>
            <p:nvSpPr>
              <p:cNvPr id="77" name="TextBox 76"/>
              <p:cNvSpPr txBox="1"/>
              <p:nvPr/>
            </p:nvSpPr>
            <p:spPr>
              <a:xfrm>
                <a:off x="6477000" y="2664023"/>
                <a:ext cx="27566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1</a:t>
                </a:r>
                <a:endParaRPr lang="en-US" sz="1400" dirty="0"/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6934200" y="2667000"/>
                <a:ext cx="27566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/>
                  <a:t>2</a:t>
                </a: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7344339" y="2667000"/>
                <a:ext cx="27566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/>
                  <a:t>3</a:t>
                </a:r>
              </a:p>
            </p:txBody>
          </p:sp>
        </p:grpSp>
      </p:grpSp>
      <p:cxnSp>
        <p:nvCxnSpPr>
          <p:cNvPr id="84" name="Straight Connector 83"/>
          <p:cNvCxnSpPr/>
          <p:nvPr/>
        </p:nvCxnSpPr>
        <p:spPr>
          <a:xfrm>
            <a:off x="3886200" y="1143000"/>
            <a:ext cx="0" cy="2209800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61959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4114800" y="4038600"/>
            <a:ext cx="2317210" cy="1676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5441410" y="4876800"/>
            <a:ext cx="381000" cy="46166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1066800" y="4038600"/>
            <a:ext cx="2317210" cy="1676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2393410" y="4872335"/>
            <a:ext cx="381000" cy="461665"/>
          </a:xfrm>
          <a:prstGeom prst="rect">
            <a:avLst/>
          </a:prstGeom>
          <a:solidFill>
            <a:srgbClr val="008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2469610" y="4262735"/>
            <a:ext cx="381000" cy="46166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Can we finish in less than P slots?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503370" cy="685800"/>
          </a:xfrm>
        </p:spPr>
        <p:txBody>
          <a:bodyPr>
            <a:normAutofit/>
          </a:bodyPr>
          <a:lstStyle/>
          <a:p>
            <a:r>
              <a:rPr lang="en-US" dirty="0" smtClean="0"/>
              <a:t>Example 1: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99459" y="4262735"/>
            <a:ext cx="13398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Want:   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18900" y="5679757"/>
            <a:ext cx="105551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/>
              <a:t>User 1</a:t>
            </a:r>
            <a:endParaRPr lang="en-US" sz="2600" dirty="0"/>
          </a:p>
        </p:txBody>
      </p:sp>
      <p:sp>
        <p:nvSpPr>
          <p:cNvPr id="21" name="TextBox 20"/>
          <p:cNvSpPr txBox="1"/>
          <p:nvPr/>
        </p:nvSpPr>
        <p:spPr>
          <a:xfrm>
            <a:off x="1479010" y="4872335"/>
            <a:ext cx="12745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Have:   B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517610" y="4262735"/>
            <a:ext cx="381000" cy="461665"/>
          </a:xfrm>
          <a:prstGeom prst="rect">
            <a:avLst/>
          </a:prstGeom>
          <a:solidFill>
            <a:srgbClr val="008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547459" y="4262735"/>
            <a:ext cx="13292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Want:   B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66900" y="5679757"/>
            <a:ext cx="105551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/>
              <a:t>User 2</a:t>
            </a:r>
            <a:endParaRPr lang="en-US" sz="2600" dirty="0"/>
          </a:p>
        </p:txBody>
      </p:sp>
      <p:sp>
        <p:nvSpPr>
          <p:cNvPr id="26" name="TextBox 25"/>
          <p:cNvSpPr txBox="1"/>
          <p:nvPr/>
        </p:nvSpPr>
        <p:spPr>
          <a:xfrm>
            <a:off x="4527010" y="4872335"/>
            <a:ext cx="12875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Have:   A</a:t>
            </a:r>
          </a:p>
        </p:txBody>
      </p:sp>
      <p:sp>
        <p:nvSpPr>
          <p:cNvPr id="27" name="Regular Pentagon 26"/>
          <p:cNvSpPr/>
          <p:nvPr/>
        </p:nvSpPr>
        <p:spPr>
          <a:xfrm>
            <a:off x="3200400" y="1371600"/>
            <a:ext cx="1098010" cy="990600"/>
          </a:xfrm>
          <a:prstGeom prst="pent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BS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28372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>
            <a:stCxn id="27" idx="3"/>
          </p:cNvCxnSpPr>
          <p:nvPr/>
        </p:nvCxnSpPr>
        <p:spPr>
          <a:xfrm>
            <a:off x="3749405" y="2362200"/>
            <a:ext cx="15605" cy="838200"/>
          </a:xfrm>
          <a:prstGeom prst="line">
            <a:avLst/>
          </a:prstGeom>
          <a:ln w="381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3003010" y="2539424"/>
            <a:ext cx="1524000" cy="58477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570485" y="2539424"/>
            <a:ext cx="38904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+</a:t>
            </a:r>
            <a:endParaRPr lang="en-US" sz="3200" dirty="0"/>
          </a:p>
        </p:txBody>
      </p:sp>
      <p:sp>
        <p:nvSpPr>
          <p:cNvPr id="22" name="Oval 21"/>
          <p:cNvSpPr/>
          <p:nvPr/>
        </p:nvSpPr>
        <p:spPr>
          <a:xfrm>
            <a:off x="4114800" y="4038600"/>
            <a:ext cx="2317210" cy="1676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5441410" y="4876800"/>
            <a:ext cx="381000" cy="46166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1066800" y="4038600"/>
            <a:ext cx="2317210" cy="1676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2393410" y="4872335"/>
            <a:ext cx="381000" cy="461665"/>
          </a:xfrm>
          <a:prstGeom prst="rect">
            <a:avLst/>
          </a:prstGeom>
          <a:solidFill>
            <a:srgbClr val="008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2469610" y="4262735"/>
            <a:ext cx="381000" cy="46166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Can we finish in less than P slots?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503370" cy="685800"/>
          </a:xfrm>
        </p:spPr>
        <p:txBody>
          <a:bodyPr>
            <a:normAutofit/>
          </a:bodyPr>
          <a:lstStyle/>
          <a:p>
            <a:r>
              <a:rPr lang="en-US" dirty="0" smtClean="0"/>
              <a:t>Example 1: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99459" y="4262735"/>
            <a:ext cx="13398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Want:   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18900" y="5679757"/>
            <a:ext cx="105551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/>
              <a:t>User 1</a:t>
            </a:r>
            <a:endParaRPr lang="en-US" sz="2600" dirty="0"/>
          </a:p>
        </p:txBody>
      </p:sp>
      <p:sp>
        <p:nvSpPr>
          <p:cNvPr id="21" name="TextBox 20"/>
          <p:cNvSpPr txBox="1"/>
          <p:nvPr/>
        </p:nvSpPr>
        <p:spPr>
          <a:xfrm>
            <a:off x="1479010" y="4872335"/>
            <a:ext cx="12745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Have:   B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517610" y="4262735"/>
            <a:ext cx="381000" cy="461665"/>
          </a:xfrm>
          <a:prstGeom prst="rect">
            <a:avLst/>
          </a:prstGeom>
          <a:solidFill>
            <a:srgbClr val="008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547459" y="4262735"/>
            <a:ext cx="13292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Want:   B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66900" y="5679757"/>
            <a:ext cx="105551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/>
              <a:t>User 2</a:t>
            </a:r>
            <a:endParaRPr lang="en-US" sz="2600" dirty="0"/>
          </a:p>
        </p:txBody>
      </p:sp>
      <p:sp>
        <p:nvSpPr>
          <p:cNvPr id="26" name="TextBox 25"/>
          <p:cNvSpPr txBox="1"/>
          <p:nvPr/>
        </p:nvSpPr>
        <p:spPr>
          <a:xfrm>
            <a:off x="4527010" y="4872335"/>
            <a:ext cx="12875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Have:   A</a:t>
            </a:r>
          </a:p>
        </p:txBody>
      </p:sp>
      <p:sp>
        <p:nvSpPr>
          <p:cNvPr id="27" name="Regular Pentagon 26"/>
          <p:cNvSpPr/>
          <p:nvPr/>
        </p:nvSpPr>
        <p:spPr>
          <a:xfrm>
            <a:off x="3200400" y="1371600"/>
            <a:ext cx="1098010" cy="990600"/>
          </a:xfrm>
          <a:prstGeom prst="pent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BS</a:t>
            </a:r>
            <a:endParaRPr lang="en-US" sz="2800" dirty="0">
              <a:solidFill>
                <a:schemeClr val="tx1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2828669" y="3200400"/>
            <a:ext cx="920736" cy="914400"/>
          </a:xfrm>
          <a:prstGeom prst="line">
            <a:avLst/>
          </a:prstGeom>
          <a:ln w="38100" cmpd="sng">
            <a:solidFill>
              <a:schemeClr val="tx1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3765010" y="3200400"/>
            <a:ext cx="838200" cy="914400"/>
          </a:xfrm>
          <a:prstGeom prst="line">
            <a:avLst/>
          </a:prstGeom>
          <a:ln w="38100" cmpd="sng">
            <a:solidFill>
              <a:schemeClr val="tx1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3231610" y="2590800"/>
            <a:ext cx="381000" cy="461665"/>
          </a:xfrm>
          <a:prstGeom prst="rect">
            <a:avLst/>
          </a:prstGeom>
          <a:solidFill>
            <a:srgbClr val="008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917410" y="2590800"/>
            <a:ext cx="381000" cy="46166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>
                <a:solidFill>
                  <a:schemeClr val="tx1"/>
                </a:solidFill>
              </a:rPr>
              <a:t>B</a:t>
            </a:r>
            <a:endParaRPr lang="en-US" sz="2600" dirty="0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934200" y="2286000"/>
            <a:ext cx="20263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Efficiency Ratio = 2:1</a:t>
            </a:r>
            <a:endParaRPr lang="en-US" sz="3200" dirty="0"/>
          </a:p>
        </p:txBody>
      </p:sp>
      <p:sp>
        <p:nvSpPr>
          <p:cNvPr id="34" name="Rounded Rectangle 33"/>
          <p:cNvSpPr/>
          <p:nvPr/>
        </p:nvSpPr>
        <p:spPr>
          <a:xfrm>
            <a:off x="6781800" y="2133600"/>
            <a:ext cx="2133600" cy="13716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2863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Oval 42"/>
          <p:cNvSpPr/>
          <p:nvPr/>
        </p:nvSpPr>
        <p:spPr>
          <a:xfrm>
            <a:off x="5029200" y="4038600"/>
            <a:ext cx="2317210" cy="1676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6082220" y="4872335"/>
            <a:ext cx="381000" cy="461665"/>
          </a:xfrm>
          <a:prstGeom prst="rect">
            <a:avLst/>
          </a:prstGeom>
          <a:solidFill>
            <a:srgbClr val="008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6584410" y="4876800"/>
            <a:ext cx="381000" cy="46166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6158420" y="4262735"/>
            <a:ext cx="381000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152400" y="4038600"/>
            <a:ext cx="2317210" cy="1676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1707610" y="4876800"/>
            <a:ext cx="381000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1205420" y="4872335"/>
            <a:ext cx="381000" cy="46166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281620" y="4262735"/>
            <a:ext cx="381000" cy="461665"/>
          </a:xfrm>
          <a:prstGeom prst="rect">
            <a:avLst/>
          </a:prstGeom>
          <a:solidFill>
            <a:srgbClr val="008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91020" y="4872335"/>
            <a:ext cx="17865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Have:   B     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1469" y="4262735"/>
            <a:ext cx="13398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Want:   A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188269" y="4262735"/>
            <a:ext cx="13259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Want:   C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167820" y="4872335"/>
            <a:ext cx="18004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Have:   A     </a:t>
            </a:r>
            <a:r>
              <a:rPr lang="en-US" sz="2400" dirty="0"/>
              <a:t>B</a:t>
            </a:r>
            <a:endParaRPr lang="en-US" sz="24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Can we finish in less than P slots?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503370" cy="685800"/>
          </a:xfrm>
        </p:spPr>
        <p:txBody>
          <a:bodyPr>
            <a:normAutofit/>
          </a:bodyPr>
          <a:lstStyle/>
          <a:p>
            <a:r>
              <a:rPr lang="en-US" dirty="0" smtClean="0"/>
              <a:t>Example 2: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30910" y="5679757"/>
            <a:ext cx="105551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/>
              <a:t>User 1</a:t>
            </a:r>
            <a:endParaRPr lang="en-US" sz="2600" dirty="0"/>
          </a:p>
        </p:txBody>
      </p:sp>
      <p:sp>
        <p:nvSpPr>
          <p:cNvPr id="27" name="Regular Pentagon 26"/>
          <p:cNvSpPr/>
          <p:nvPr/>
        </p:nvSpPr>
        <p:spPr>
          <a:xfrm>
            <a:off x="3200400" y="1371600"/>
            <a:ext cx="1098010" cy="990600"/>
          </a:xfrm>
          <a:prstGeom prst="pent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BS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2590800" y="4038600"/>
            <a:ext cx="2317210" cy="1676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4146010" y="4876800"/>
            <a:ext cx="381000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3643820" y="4872335"/>
            <a:ext cx="381000" cy="461665"/>
          </a:xfrm>
          <a:prstGeom prst="rect">
            <a:avLst/>
          </a:prstGeom>
          <a:solidFill>
            <a:srgbClr val="008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3720020" y="4262735"/>
            <a:ext cx="381000" cy="46166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2749869" y="4262735"/>
            <a:ext cx="13292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Want:   B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969310" y="5679757"/>
            <a:ext cx="105551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/>
              <a:t>User 2</a:t>
            </a:r>
            <a:endParaRPr lang="en-US" sz="2600" dirty="0"/>
          </a:p>
        </p:txBody>
      </p:sp>
      <p:sp>
        <p:nvSpPr>
          <p:cNvPr id="42" name="TextBox 41"/>
          <p:cNvSpPr txBox="1"/>
          <p:nvPr/>
        </p:nvSpPr>
        <p:spPr>
          <a:xfrm>
            <a:off x="2729420" y="4872335"/>
            <a:ext cx="17971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Have:   A     C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407710" y="5679757"/>
            <a:ext cx="105551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/>
              <a:t>User 3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767786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Oval 42"/>
          <p:cNvSpPr/>
          <p:nvPr/>
        </p:nvSpPr>
        <p:spPr>
          <a:xfrm>
            <a:off x="5029200" y="4038600"/>
            <a:ext cx="2317210" cy="1676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6082220" y="4872335"/>
            <a:ext cx="381000" cy="461665"/>
          </a:xfrm>
          <a:prstGeom prst="rect">
            <a:avLst/>
          </a:prstGeom>
          <a:solidFill>
            <a:srgbClr val="008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6584410" y="4876800"/>
            <a:ext cx="381000" cy="46166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6158420" y="4262735"/>
            <a:ext cx="381000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152400" y="4038600"/>
            <a:ext cx="2317210" cy="1676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1707610" y="4876800"/>
            <a:ext cx="381000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1205420" y="4872335"/>
            <a:ext cx="381000" cy="46166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281620" y="4262735"/>
            <a:ext cx="381000" cy="461665"/>
          </a:xfrm>
          <a:prstGeom prst="rect">
            <a:avLst/>
          </a:prstGeom>
          <a:solidFill>
            <a:srgbClr val="008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91020" y="4872335"/>
            <a:ext cx="17865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Have:   B     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1469" y="4262735"/>
            <a:ext cx="13398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Want:   A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188269" y="4262735"/>
            <a:ext cx="13259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Want:   C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167820" y="4872335"/>
            <a:ext cx="18004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Have:   A     </a:t>
            </a:r>
            <a:r>
              <a:rPr lang="en-US" sz="2400" dirty="0"/>
              <a:t>B</a:t>
            </a:r>
            <a:endParaRPr lang="en-US" sz="2400" dirty="0" smtClean="0"/>
          </a:p>
        </p:txBody>
      </p:sp>
      <p:cxnSp>
        <p:nvCxnSpPr>
          <p:cNvPr id="7" name="Straight Connector 6"/>
          <p:cNvCxnSpPr>
            <a:stCxn id="27" idx="3"/>
          </p:cNvCxnSpPr>
          <p:nvPr/>
        </p:nvCxnSpPr>
        <p:spPr>
          <a:xfrm>
            <a:off x="3749405" y="2362200"/>
            <a:ext cx="15605" cy="838200"/>
          </a:xfrm>
          <a:prstGeom prst="line">
            <a:avLst/>
          </a:prstGeom>
          <a:ln w="381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3003010" y="2539424"/>
            <a:ext cx="2164810" cy="58477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570485" y="2539424"/>
            <a:ext cx="38904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+</a:t>
            </a:r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Can we finish in less than P slots?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503370" cy="685800"/>
          </a:xfrm>
        </p:spPr>
        <p:txBody>
          <a:bodyPr>
            <a:normAutofit/>
          </a:bodyPr>
          <a:lstStyle/>
          <a:p>
            <a:r>
              <a:rPr lang="en-US" dirty="0" smtClean="0"/>
              <a:t>Example 2: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30910" y="5679757"/>
            <a:ext cx="105551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/>
              <a:t>User 1</a:t>
            </a:r>
            <a:endParaRPr lang="en-US" sz="2600" dirty="0"/>
          </a:p>
        </p:txBody>
      </p:sp>
      <p:sp>
        <p:nvSpPr>
          <p:cNvPr id="27" name="Regular Pentagon 26"/>
          <p:cNvSpPr/>
          <p:nvPr/>
        </p:nvSpPr>
        <p:spPr>
          <a:xfrm>
            <a:off x="3200400" y="1371600"/>
            <a:ext cx="1098010" cy="990600"/>
          </a:xfrm>
          <a:prstGeom prst="pent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BS</a:t>
            </a:r>
            <a:endParaRPr lang="en-US" sz="2800" dirty="0">
              <a:solidFill>
                <a:schemeClr val="tx1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1828800" y="3200400"/>
            <a:ext cx="1920605" cy="838200"/>
          </a:xfrm>
          <a:prstGeom prst="line">
            <a:avLst/>
          </a:prstGeom>
          <a:ln w="38100" cmpd="sng">
            <a:solidFill>
              <a:schemeClr val="tx1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34" idx="0"/>
          </p:cNvCxnSpPr>
          <p:nvPr/>
        </p:nvCxnSpPr>
        <p:spPr>
          <a:xfrm flipH="1">
            <a:off x="3749405" y="3200400"/>
            <a:ext cx="15605" cy="838200"/>
          </a:xfrm>
          <a:prstGeom prst="line">
            <a:avLst/>
          </a:prstGeom>
          <a:ln w="38100" cmpd="sng">
            <a:solidFill>
              <a:schemeClr val="tx1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3231610" y="2590800"/>
            <a:ext cx="381000" cy="461665"/>
          </a:xfrm>
          <a:prstGeom prst="rect">
            <a:avLst/>
          </a:prstGeom>
          <a:solidFill>
            <a:srgbClr val="008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917410" y="2590800"/>
            <a:ext cx="381000" cy="46166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>
                <a:solidFill>
                  <a:schemeClr val="tx1"/>
                </a:solidFill>
              </a:rPr>
              <a:t>B</a:t>
            </a:r>
            <a:endParaRPr lang="en-US" sz="2600" dirty="0">
              <a:solidFill>
                <a:schemeClr val="tx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934200" y="2286000"/>
            <a:ext cx="20263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Efficiency Ratio = 3:1</a:t>
            </a:r>
            <a:endParaRPr lang="en-US" sz="3200" dirty="0"/>
          </a:p>
        </p:txBody>
      </p:sp>
      <p:sp>
        <p:nvSpPr>
          <p:cNvPr id="36" name="Rounded Rectangle 35"/>
          <p:cNvSpPr/>
          <p:nvPr/>
        </p:nvSpPr>
        <p:spPr>
          <a:xfrm>
            <a:off x="6781800" y="2133600"/>
            <a:ext cx="2133600" cy="13716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2590800" y="4038600"/>
            <a:ext cx="2317210" cy="1676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4146010" y="4876800"/>
            <a:ext cx="381000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3643820" y="4872335"/>
            <a:ext cx="381000" cy="461665"/>
          </a:xfrm>
          <a:prstGeom prst="rect">
            <a:avLst/>
          </a:prstGeom>
          <a:solidFill>
            <a:srgbClr val="008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3720020" y="4262735"/>
            <a:ext cx="381000" cy="46166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2749869" y="4262735"/>
            <a:ext cx="13292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Want:   B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969310" y="5679757"/>
            <a:ext cx="105551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/>
              <a:t>User 2</a:t>
            </a:r>
            <a:endParaRPr lang="en-US" sz="2600" dirty="0"/>
          </a:p>
        </p:txBody>
      </p:sp>
      <p:sp>
        <p:nvSpPr>
          <p:cNvPr id="42" name="TextBox 41"/>
          <p:cNvSpPr txBox="1"/>
          <p:nvPr/>
        </p:nvSpPr>
        <p:spPr>
          <a:xfrm>
            <a:off x="2729420" y="4872335"/>
            <a:ext cx="17971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Have:   A     C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407710" y="5679757"/>
            <a:ext cx="105551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/>
              <a:t>User 3</a:t>
            </a:r>
            <a:endParaRPr lang="en-US" sz="2600" dirty="0"/>
          </a:p>
        </p:txBody>
      </p:sp>
      <p:sp>
        <p:nvSpPr>
          <p:cNvPr id="50" name="Rectangle 49"/>
          <p:cNvSpPr/>
          <p:nvPr/>
        </p:nvSpPr>
        <p:spPr>
          <a:xfrm>
            <a:off x="4572000" y="2590800"/>
            <a:ext cx="381000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259151" y="2539424"/>
            <a:ext cx="38904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+</a:t>
            </a:r>
            <a:endParaRPr lang="en-US" sz="3200" dirty="0"/>
          </a:p>
        </p:txBody>
      </p:sp>
      <p:cxnSp>
        <p:nvCxnSpPr>
          <p:cNvPr id="52" name="Straight Connector 51"/>
          <p:cNvCxnSpPr/>
          <p:nvPr/>
        </p:nvCxnSpPr>
        <p:spPr>
          <a:xfrm>
            <a:off x="3765010" y="3200400"/>
            <a:ext cx="1873790" cy="838200"/>
          </a:xfrm>
          <a:prstGeom prst="line">
            <a:avLst/>
          </a:prstGeom>
          <a:ln w="38100" cmpd="sng">
            <a:solidFill>
              <a:schemeClr val="tx1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24202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6565182" y="2671703"/>
            <a:ext cx="2197818" cy="1370464"/>
          </a:xfrm>
          <a:prstGeom prst="rect">
            <a:avLst/>
          </a:prstGeom>
          <a:noFill/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K-Cycle Coding Actions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565182" y="2667000"/>
            <a:ext cx="250261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Message 1: A + B</a:t>
            </a:r>
          </a:p>
          <a:p>
            <a:endParaRPr lang="en-US" sz="800" dirty="0" smtClean="0"/>
          </a:p>
          <a:p>
            <a:r>
              <a:rPr lang="en-US" sz="2200" dirty="0" smtClean="0"/>
              <a:t>Message 2: B + C</a:t>
            </a:r>
          </a:p>
          <a:p>
            <a:endParaRPr lang="en-US" sz="800" dirty="0" smtClean="0"/>
          </a:p>
          <a:p>
            <a:r>
              <a:rPr lang="en-US" sz="2200" dirty="0" smtClean="0"/>
              <a:t>Message 3: C + D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929224" y="1295400"/>
            <a:ext cx="5090576" cy="4199718"/>
            <a:chOff x="762000" y="1981200"/>
            <a:chExt cx="3995754" cy="3424441"/>
          </a:xfrm>
        </p:grpSpPr>
        <p:sp>
          <p:nvSpPr>
            <p:cNvPr id="27" name="Oval 26"/>
            <p:cNvSpPr/>
            <p:nvPr/>
          </p:nvSpPr>
          <p:spPr>
            <a:xfrm>
              <a:off x="806990" y="3112532"/>
              <a:ext cx="1143000" cy="8382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83190" y="3188732"/>
              <a:ext cx="1018528" cy="7277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00" dirty="0" smtClean="0"/>
                <a:t>Want: D</a:t>
              </a:r>
            </a:p>
            <a:p>
              <a:r>
                <a:rPr lang="en-US" sz="2600" dirty="0" smtClean="0"/>
                <a:t>Have: A</a:t>
              </a:r>
              <a:endParaRPr lang="en-US" sz="2600" dirty="0"/>
            </a:p>
          </p:txBody>
        </p:sp>
        <p:sp>
          <p:nvSpPr>
            <p:cNvPr id="29" name="Oval 28"/>
            <p:cNvSpPr/>
            <p:nvPr/>
          </p:nvSpPr>
          <p:spPr>
            <a:xfrm>
              <a:off x="2407190" y="2350532"/>
              <a:ext cx="1143000" cy="8382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483390" y="2426732"/>
              <a:ext cx="1010625" cy="7277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00" dirty="0" smtClean="0"/>
                <a:t>Want: A</a:t>
              </a:r>
            </a:p>
            <a:p>
              <a:r>
                <a:rPr lang="en-US" sz="2600" dirty="0" smtClean="0"/>
                <a:t>Have: B</a:t>
              </a:r>
              <a:endParaRPr lang="en-US" sz="2600" dirty="0"/>
            </a:p>
          </p:txBody>
        </p:sp>
        <p:sp>
          <p:nvSpPr>
            <p:cNvPr id="31" name="Oval 30"/>
            <p:cNvSpPr/>
            <p:nvPr/>
          </p:nvSpPr>
          <p:spPr>
            <a:xfrm>
              <a:off x="3473990" y="3569732"/>
              <a:ext cx="1143000" cy="8382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550190" y="3645932"/>
              <a:ext cx="999870" cy="7277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00" dirty="0" smtClean="0"/>
                <a:t>Want: B</a:t>
              </a:r>
            </a:p>
            <a:p>
              <a:r>
                <a:rPr lang="en-US" sz="2600" dirty="0" smtClean="0"/>
                <a:t>Have: C</a:t>
              </a:r>
              <a:endParaRPr lang="en-US" sz="2600" dirty="0"/>
            </a:p>
          </p:txBody>
        </p:sp>
        <p:sp>
          <p:nvSpPr>
            <p:cNvPr id="33" name="Oval 32"/>
            <p:cNvSpPr/>
            <p:nvPr/>
          </p:nvSpPr>
          <p:spPr>
            <a:xfrm>
              <a:off x="1949990" y="4255532"/>
              <a:ext cx="1143000" cy="8382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026190" y="4331732"/>
              <a:ext cx="997059" cy="7277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00" dirty="0" smtClean="0"/>
                <a:t>Want: C</a:t>
              </a:r>
            </a:p>
            <a:p>
              <a:r>
                <a:rPr lang="en-US" sz="2600" dirty="0" smtClean="0"/>
                <a:t>Have: D</a:t>
              </a:r>
              <a:endParaRPr lang="en-US" sz="2600" dirty="0"/>
            </a:p>
          </p:txBody>
        </p:sp>
        <p:cxnSp>
          <p:nvCxnSpPr>
            <p:cNvPr id="36" name="Straight Arrow Connector 35"/>
            <p:cNvCxnSpPr>
              <a:stCxn id="29" idx="5"/>
            </p:cNvCxnSpPr>
            <p:nvPr/>
          </p:nvCxnSpPr>
          <p:spPr>
            <a:xfrm>
              <a:off x="3382802" y="3065980"/>
              <a:ext cx="395988" cy="579952"/>
            </a:xfrm>
            <a:prstGeom prst="straightConnector1">
              <a:avLst/>
            </a:prstGeom>
            <a:ln w="38100" cmpd="sng">
              <a:solidFill>
                <a:srgbClr val="008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 flipH="1">
              <a:off x="3092990" y="4179332"/>
              <a:ext cx="442212" cy="381000"/>
            </a:xfrm>
            <a:prstGeom prst="straightConnector1">
              <a:avLst/>
            </a:prstGeom>
            <a:ln w="38100" cmpd="sng">
              <a:solidFill>
                <a:srgbClr val="008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H="1" flipV="1">
              <a:off x="1645190" y="3950732"/>
              <a:ext cx="381000" cy="457200"/>
            </a:xfrm>
            <a:prstGeom prst="straightConnector1">
              <a:avLst/>
            </a:prstGeom>
            <a:ln w="38100" cmpd="sng">
              <a:solidFill>
                <a:srgbClr val="008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27" idx="7"/>
              <a:endCxn id="29" idx="2"/>
            </p:cNvCxnSpPr>
            <p:nvPr/>
          </p:nvCxnSpPr>
          <p:spPr>
            <a:xfrm flipV="1">
              <a:off x="1782602" y="2769632"/>
              <a:ext cx="624588" cy="465652"/>
            </a:xfrm>
            <a:prstGeom prst="straightConnector1">
              <a:avLst/>
            </a:prstGeom>
            <a:ln w="38100" cmpd="sng">
              <a:solidFill>
                <a:srgbClr val="008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762000" y="2718916"/>
              <a:ext cx="775922" cy="376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User 1</a:t>
              </a:r>
              <a:endParaRPr lang="en-US" sz="2400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590800" y="1981200"/>
              <a:ext cx="775922" cy="376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User 2</a:t>
              </a:r>
              <a:endParaRPr lang="en-US" sz="2400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3981832" y="3276600"/>
              <a:ext cx="775922" cy="376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User 3</a:t>
              </a:r>
              <a:endParaRPr lang="en-US" sz="2400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2102390" y="5029200"/>
              <a:ext cx="779107" cy="376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User 4</a:t>
              </a:r>
              <a:endParaRPr lang="en-US" sz="2400" dirty="0"/>
            </a:p>
          </p:txBody>
        </p:sp>
      </p:grpSp>
      <p:sp>
        <p:nvSpPr>
          <p:cNvPr id="55" name="TextBox 54"/>
          <p:cNvSpPr txBox="1"/>
          <p:nvPr/>
        </p:nvSpPr>
        <p:spPr>
          <a:xfrm>
            <a:off x="457200" y="5599093"/>
            <a:ext cx="830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3200" b="1" dirty="0" smtClean="0"/>
              <a:t>Clears K packets in K-1 slots  </a:t>
            </a:r>
          </a:p>
          <a:p>
            <a:r>
              <a:rPr lang="en-US" sz="3200" b="1" dirty="0"/>
              <a:t> </a:t>
            </a:r>
            <a:r>
              <a:rPr lang="en-US" sz="3200" b="1" dirty="0" smtClean="0"/>
              <a:t>    (efficiency ratio  = K : K-1 )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966403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Minimum Clearance Time </a:t>
            </a:r>
            <a:r>
              <a:rPr lang="en-US" dirty="0" err="1" smtClean="0">
                <a:solidFill>
                  <a:srgbClr val="0000FF"/>
                </a:solidFill>
              </a:rPr>
              <a:t>T</a:t>
            </a:r>
            <a:r>
              <a:rPr lang="en-US" baseline="-25000" dirty="0" err="1" smtClean="0">
                <a:solidFill>
                  <a:srgbClr val="0000FF"/>
                </a:solidFill>
              </a:rPr>
              <a:t>min</a:t>
            </a:r>
            <a:endParaRPr lang="en-US" baseline="-25000" dirty="0">
              <a:solidFill>
                <a:srgbClr val="0000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2133600"/>
            <a:ext cx="7924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2800" dirty="0" smtClean="0"/>
              <a:t>Unsolved Info Theory Problem!</a:t>
            </a:r>
          </a:p>
          <a:p>
            <a:endParaRPr lang="en-US" sz="2800" dirty="0" smtClean="0"/>
          </a:p>
          <a:p>
            <a:pPr marL="457200" indent="-457200">
              <a:buFont typeface="Arial"/>
              <a:buChar char="•"/>
            </a:pPr>
            <a:r>
              <a:rPr lang="en-US" sz="2800" dirty="0" smtClean="0"/>
              <a:t>Even Restricting to Linear Codes is NP Hard!</a:t>
            </a:r>
          </a:p>
          <a:p>
            <a:endParaRPr lang="en-US" sz="2800" dirty="0" smtClean="0"/>
          </a:p>
          <a:p>
            <a:pPr marL="457200" indent="-457200">
              <a:buFont typeface="Arial"/>
              <a:buChar char="•"/>
            </a:pPr>
            <a:r>
              <a:rPr lang="en-US" sz="2800" dirty="0" smtClean="0"/>
              <a:t>What can we say?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79505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6385</TotalTime>
  <Words>1105</Words>
  <Application>Microsoft Macintosh PowerPoint</Application>
  <PresentationFormat>On-screen Show (4:3)</PresentationFormat>
  <Paragraphs>255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PowerPoint Presentation</vt:lpstr>
      <vt:lpstr>Motivation</vt:lpstr>
      <vt:lpstr>Simple Model</vt:lpstr>
      <vt:lpstr>Can we finish in less than P slots?</vt:lpstr>
      <vt:lpstr>Can we finish in less than P slots?</vt:lpstr>
      <vt:lpstr>Can we finish in less than P slots?</vt:lpstr>
      <vt:lpstr>Can we finish in less than P slots?</vt:lpstr>
      <vt:lpstr>K-Cycle Coding Actions</vt:lpstr>
      <vt:lpstr>Minimum Clearance Time Tmin</vt:lpstr>
      <vt:lpstr>Information Theory Result</vt:lpstr>
      <vt:lpstr>Information Theory Result</vt:lpstr>
      <vt:lpstr>Dynamic Index Coding</vt:lpstr>
      <vt:lpstr>Max-Weight Code Selection Algorithm</vt:lpstr>
      <vt:lpstr>PowerPoint Presentation</vt:lpstr>
      <vt:lpstr>Question</vt:lpstr>
      <vt:lpstr>Special case of Broadcast Relay Networks:</vt:lpstr>
      <vt:lpstr>Results for N-user Broadcast Relay Nets:</vt:lpstr>
      <vt:lpstr>Conclusions</vt:lpstr>
      <vt:lpstr>Special case of Broadcast Relay Networks:</vt:lpstr>
    </vt:vector>
  </TitlesOfParts>
  <Manager/>
  <Company>University of Southern California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M</dc:creator>
  <cp:keywords/>
  <dc:description/>
  <cp:lastModifiedBy>Michael Neely</cp:lastModifiedBy>
  <cp:revision>474</cp:revision>
  <dcterms:created xsi:type="dcterms:W3CDTF">2011-01-26T21:33:24Z</dcterms:created>
  <dcterms:modified xsi:type="dcterms:W3CDTF">2011-10-18T16:03:49Z</dcterms:modified>
  <cp:category/>
</cp:coreProperties>
</file>